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88" r:id="rId3"/>
    <p:sldMasterId id="2147483704" r:id="rId4"/>
  </p:sldMasterIdLst>
  <p:notesMasterIdLst>
    <p:notesMasterId r:id="rId17"/>
  </p:notesMasterIdLst>
  <p:handoutMasterIdLst>
    <p:handoutMasterId r:id="rId18"/>
  </p:handoutMasterIdLst>
  <p:sldIdLst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30" r:id="rId15"/>
    <p:sldId id="269" r:id="rId16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SANI-FERRY Clara" initials="PC" lastIdx="6" clrIdx="0">
    <p:extLst/>
  </p:cmAuthor>
  <p:cmAuthor id="2" name="CASADO Agnès" initials="C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7EE"/>
    <a:srgbClr val="3BBFC4"/>
    <a:srgbClr val="38C188"/>
    <a:srgbClr val="144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>
        <p:scale>
          <a:sx n="75" d="100"/>
          <a:sy n="75" d="100"/>
        </p:scale>
        <p:origin x="43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F3760-FC67-4BB8-A56D-FB286E7FD614}" type="doc">
      <dgm:prSet loTypeId="urn:microsoft.com/office/officeart/2005/8/layout/process5" loCatId="process" qsTypeId="urn:microsoft.com/office/officeart/2005/8/quickstyle/simple5" qsCatId="simple" csTypeId="urn:microsoft.com/office/officeart/2005/8/colors/accent0_2" csCatId="mainScheme" phldr="1"/>
      <dgm:spPr/>
    </dgm:pt>
    <dgm:pt modelId="{E4C2C529-27A7-4CEE-8B5C-FE64D9F58120}">
      <dgm:prSet phldrT="[Texte]" custT="1"/>
      <dgm:spPr/>
      <dgm:t>
        <a:bodyPr/>
        <a:lstStyle/>
        <a:p>
          <a:r>
            <a:rPr lang="fr-FR" sz="1200" b="1" dirty="0"/>
            <a:t>Récupération de l'exhaustivité des verbatim exprimés sur la plateforme</a:t>
          </a:r>
        </a:p>
      </dgm:t>
    </dgm:pt>
    <dgm:pt modelId="{8603F0EA-9B7C-454D-9B9D-A19EBE2CA8D7}" type="parTrans" cxnId="{83509A86-A0ED-4E00-B655-356617F078F6}">
      <dgm:prSet/>
      <dgm:spPr/>
      <dgm:t>
        <a:bodyPr/>
        <a:lstStyle/>
        <a:p>
          <a:endParaRPr lang="fr-FR" sz="1600"/>
        </a:p>
      </dgm:t>
    </dgm:pt>
    <dgm:pt modelId="{9C46903B-4845-41B1-BD90-12708486D349}" type="sibTrans" cxnId="{83509A86-A0ED-4E00-B655-356617F078F6}">
      <dgm:prSet custT="1"/>
      <dgm:spPr/>
      <dgm:t>
        <a:bodyPr/>
        <a:lstStyle/>
        <a:p>
          <a:endParaRPr lang="fr-FR" sz="1800" dirty="0"/>
        </a:p>
      </dgm:t>
    </dgm:pt>
    <dgm:pt modelId="{A92472C7-7F24-44E3-B508-754D56007F7B}">
      <dgm:prSet phldrT="[Texte]" custT="1"/>
      <dgm:spPr/>
      <dgm:t>
        <a:bodyPr/>
        <a:lstStyle/>
        <a:p>
          <a:r>
            <a:rPr lang="fr-FR" sz="1200" b="1" dirty="0"/>
            <a:t>Regroupement </a:t>
          </a:r>
          <a:br>
            <a:rPr lang="fr-FR" sz="1200" b="1" dirty="0"/>
          </a:br>
          <a:r>
            <a:rPr lang="fr-FR" sz="1200" b="1" dirty="0"/>
            <a:t>par mots et associations de mots, pour chaque question </a:t>
          </a:r>
          <a:br>
            <a:rPr lang="fr-FR" sz="1200" b="1" dirty="0"/>
          </a:br>
          <a:r>
            <a:rPr lang="fr-FR" sz="1200" b="0" dirty="0"/>
            <a:t>à</a:t>
          </a:r>
          <a:r>
            <a:rPr lang="fr-FR" sz="1200" dirty="0"/>
            <a:t> l'aide du logiciel Qwam, question par question</a:t>
          </a:r>
        </a:p>
      </dgm:t>
    </dgm:pt>
    <dgm:pt modelId="{4EFEBC22-9857-4DC5-9204-B5D5FD0D3DAB}" type="sibTrans" cxnId="{DEF36BC3-BC4A-496B-AA01-77A042029E4D}">
      <dgm:prSet/>
      <dgm:spPr/>
      <dgm:t>
        <a:bodyPr/>
        <a:lstStyle/>
        <a:p>
          <a:endParaRPr lang="fr-FR" sz="1600"/>
        </a:p>
      </dgm:t>
    </dgm:pt>
    <dgm:pt modelId="{1ABB46C7-97FA-42F2-983F-5B2CFA545016}" type="parTrans" cxnId="{DEF36BC3-BC4A-496B-AA01-77A042029E4D}">
      <dgm:prSet/>
      <dgm:spPr/>
      <dgm:t>
        <a:bodyPr/>
        <a:lstStyle/>
        <a:p>
          <a:endParaRPr lang="fr-FR" sz="1600"/>
        </a:p>
      </dgm:t>
    </dgm:pt>
    <dgm:pt modelId="{56F5E78A-2CE5-46BE-BE9D-6B6897A736F6}" type="pres">
      <dgm:prSet presAssocID="{AF0F3760-FC67-4BB8-A56D-FB286E7FD614}" presName="diagram" presStyleCnt="0">
        <dgm:presLayoutVars>
          <dgm:dir/>
          <dgm:resizeHandles val="exact"/>
        </dgm:presLayoutVars>
      </dgm:prSet>
      <dgm:spPr/>
    </dgm:pt>
    <dgm:pt modelId="{AB846044-C146-4E55-A3A8-3D5E8A010878}" type="pres">
      <dgm:prSet presAssocID="{E4C2C529-27A7-4CEE-8B5C-FE64D9F58120}" presName="node" presStyleLbl="node1" presStyleIdx="0" presStyleCnt="2" custScaleY="127003" custLinFactNeighborX="-47" custLinFactNeighborY="7680">
        <dgm:presLayoutVars>
          <dgm:bulletEnabled val="1"/>
        </dgm:presLayoutVars>
      </dgm:prSet>
      <dgm:spPr/>
    </dgm:pt>
    <dgm:pt modelId="{CCADAE70-4DBA-4661-883B-2016FD150DD1}" type="pres">
      <dgm:prSet presAssocID="{9C46903B-4845-41B1-BD90-12708486D349}" presName="sibTrans" presStyleLbl="sibTrans2D1" presStyleIdx="0" presStyleCnt="1"/>
      <dgm:spPr/>
    </dgm:pt>
    <dgm:pt modelId="{4C3ABEB7-B2DE-476E-9FFB-87F4848DE923}" type="pres">
      <dgm:prSet presAssocID="{9C46903B-4845-41B1-BD90-12708486D349}" presName="connectorText" presStyleLbl="sibTrans2D1" presStyleIdx="0" presStyleCnt="1"/>
      <dgm:spPr/>
    </dgm:pt>
    <dgm:pt modelId="{86822FE9-5F28-4B20-99C4-943F2A3EC567}" type="pres">
      <dgm:prSet presAssocID="{A92472C7-7F24-44E3-B508-754D56007F7B}" presName="node" presStyleLbl="node1" presStyleIdx="1" presStyleCnt="2" custScaleY="128705" custLinFactNeighborX="47" custLinFactNeighborY="8037">
        <dgm:presLayoutVars>
          <dgm:bulletEnabled val="1"/>
        </dgm:presLayoutVars>
      </dgm:prSet>
      <dgm:spPr/>
    </dgm:pt>
  </dgm:ptLst>
  <dgm:cxnLst>
    <dgm:cxn modelId="{D908F11D-3A27-4EA5-9AA8-53B59AE738C5}" type="presOf" srcId="{AF0F3760-FC67-4BB8-A56D-FB286E7FD614}" destId="{56F5E78A-2CE5-46BE-BE9D-6B6897A736F6}" srcOrd="0" destOrd="0" presId="urn:microsoft.com/office/officeart/2005/8/layout/process5"/>
    <dgm:cxn modelId="{A2563B7B-56B3-433C-8E55-151743133440}" type="presOf" srcId="{E4C2C529-27A7-4CEE-8B5C-FE64D9F58120}" destId="{AB846044-C146-4E55-A3A8-3D5E8A010878}" srcOrd="0" destOrd="0" presId="urn:microsoft.com/office/officeart/2005/8/layout/process5"/>
    <dgm:cxn modelId="{83509A86-A0ED-4E00-B655-356617F078F6}" srcId="{AF0F3760-FC67-4BB8-A56D-FB286E7FD614}" destId="{E4C2C529-27A7-4CEE-8B5C-FE64D9F58120}" srcOrd="0" destOrd="0" parTransId="{8603F0EA-9B7C-454D-9B9D-A19EBE2CA8D7}" sibTransId="{9C46903B-4845-41B1-BD90-12708486D349}"/>
    <dgm:cxn modelId="{4566F298-1DE9-4CE4-906C-1F02D68899A9}" type="presOf" srcId="{9C46903B-4845-41B1-BD90-12708486D349}" destId="{4C3ABEB7-B2DE-476E-9FFB-87F4848DE923}" srcOrd="1" destOrd="0" presId="urn:microsoft.com/office/officeart/2005/8/layout/process5"/>
    <dgm:cxn modelId="{5561C0A8-739A-41EB-AC88-899BEA8D66B1}" type="presOf" srcId="{9C46903B-4845-41B1-BD90-12708486D349}" destId="{CCADAE70-4DBA-4661-883B-2016FD150DD1}" srcOrd="0" destOrd="0" presId="urn:microsoft.com/office/officeart/2005/8/layout/process5"/>
    <dgm:cxn modelId="{DEF36BC3-BC4A-496B-AA01-77A042029E4D}" srcId="{AF0F3760-FC67-4BB8-A56D-FB286E7FD614}" destId="{A92472C7-7F24-44E3-B508-754D56007F7B}" srcOrd="1" destOrd="0" parTransId="{1ABB46C7-97FA-42F2-983F-5B2CFA545016}" sibTransId="{4EFEBC22-9857-4DC5-9204-B5D5FD0D3DAB}"/>
    <dgm:cxn modelId="{AEE986FD-52E0-4E55-B69A-E96B546CBC14}" type="presOf" srcId="{A92472C7-7F24-44E3-B508-754D56007F7B}" destId="{86822FE9-5F28-4B20-99C4-943F2A3EC567}" srcOrd="0" destOrd="0" presId="urn:microsoft.com/office/officeart/2005/8/layout/process5"/>
    <dgm:cxn modelId="{FAA28B27-3972-4A11-9D52-3417ACCB9929}" type="presParOf" srcId="{56F5E78A-2CE5-46BE-BE9D-6B6897A736F6}" destId="{AB846044-C146-4E55-A3A8-3D5E8A010878}" srcOrd="0" destOrd="0" presId="urn:microsoft.com/office/officeart/2005/8/layout/process5"/>
    <dgm:cxn modelId="{BCA1C534-C87D-4EA7-AF8D-83027054AF3C}" type="presParOf" srcId="{56F5E78A-2CE5-46BE-BE9D-6B6897A736F6}" destId="{CCADAE70-4DBA-4661-883B-2016FD150DD1}" srcOrd="1" destOrd="0" presId="urn:microsoft.com/office/officeart/2005/8/layout/process5"/>
    <dgm:cxn modelId="{997EF7DC-6654-40F6-B472-1D619EC105FF}" type="presParOf" srcId="{CCADAE70-4DBA-4661-883B-2016FD150DD1}" destId="{4C3ABEB7-B2DE-476E-9FFB-87F4848DE923}" srcOrd="0" destOrd="0" presId="urn:microsoft.com/office/officeart/2005/8/layout/process5"/>
    <dgm:cxn modelId="{DB7646F3-43B1-49C3-A49C-E1D85841EB4C}" type="presParOf" srcId="{56F5E78A-2CE5-46BE-BE9D-6B6897A736F6}" destId="{86822FE9-5F28-4B20-99C4-943F2A3EC567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F3760-FC67-4BB8-A56D-FB286E7FD614}" type="doc">
      <dgm:prSet loTypeId="urn:microsoft.com/office/officeart/2005/8/layout/process5" loCatId="process" qsTypeId="urn:microsoft.com/office/officeart/2005/8/quickstyle/simple5" qsCatId="simple" csTypeId="urn:microsoft.com/office/officeart/2005/8/colors/accent0_2" csCatId="mainScheme" phldr="1"/>
      <dgm:spPr/>
    </dgm:pt>
    <dgm:pt modelId="{E4C2C529-27A7-4CEE-8B5C-FE64D9F58120}">
      <dgm:prSet phldrT="[Texte]" custT="1"/>
      <dgm:spPr/>
      <dgm:t>
        <a:bodyPr/>
        <a:lstStyle/>
        <a:p>
          <a:r>
            <a:rPr lang="fr-FR" sz="1200" b="1" dirty="0"/>
            <a:t>Récupération de l'exhaustivité des verbatim exprimés sur la plateforme</a:t>
          </a:r>
        </a:p>
      </dgm:t>
    </dgm:pt>
    <dgm:pt modelId="{8603F0EA-9B7C-454D-9B9D-A19EBE2CA8D7}" type="parTrans" cxnId="{83509A86-A0ED-4E00-B655-356617F078F6}">
      <dgm:prSet/>
      <dgm:spPr/>
      <dgm:t>
        <a:bodyPr/>
        <a:lstStyle/>
        <a:p>
          <a:endParaRPr lang="fr-FR" sz="1600"/>
        </a:p>
      </dgm:t>
    </dgm:pt>
    <dgm:pt modelId="{9C46903B-4845-41B1-BD90-12708486D349}" type="sibTrans" cxnId="{83509A86-A0ED-4E00-B655-356617F078F6}">
      <dgm:prSet custT="1"/>
      <dgm:spPr/>
      <dgm:t>
        <a:bodyPr/>
        <a:lstStyle/>
        <a:p>
          <a:endParaRPr lang="fr-FR" sz="1800" dirty="0"/>
        </a:p>
      </dgm:t>
    </dgm:pt>
    <dgm:pt modelId="{C13BEF21-2552-431B-AB5D-C4ABA4B41D9A}">
      <dgm:prSet custT="1"/>
      <dgm:spPr/>
      <dgm:t>
        <a:bodyPr/>
        <a:lstStyle/>
        <a:p>
          <a:r>
            <a:rPr lang="fr-FR" sz="1200" b="1" dirty="0"/>
            <a:t>Contrôle de la cohérence des catégories et sous catégories obtenues</a:t>
          </a:r>
        </a:p>
        <a:p>
          <a:r>
            <a:rPr lang="fr-FR" sz="1200" dirty="0"/>
            <a:t>par les analystes OpinionWay, via la lecture d’échantillons de verbatim associés à ces catégories</a:t>
          </a:r>
        </a:p>
      </dgm:t>
    </dgm:pt>
    <dgm:pt modelId="{E4E92A48-A067-431E-A141-3D7FB60B34DC}" type="parTrans" cxnId="{4A515FDD-1A56-4088-B3A7-0DA375DD8366}">
      <dgm:prSet/>
      <dgm:spPr/>
      <dgm:t>
        <a:bodyPr/>
        <a:lstStyle/>
        <a:p>
          <a:endParaRPr lang="fr-FR" sz="1600"/>
        </a:p>
      </dgm:t>
    </dgm:pt>
    <dgm:pt modelId="{C113AE4C-2DDB-4EFF-863E-BD4F74494834}" type="sibTrans" cxnId="{4A515FDD-1A56-4088-B3A7-0DA375DD8366}">
      <dgm:prSet/>
      <dgm:spPr/>
      <dgm:t>
        <a:bodyPr/>
        <a:lstStyle/>
        <a:p>
          <a:endParaRPr lang="fr-FR" sz="1600"/>
        </a:p>
      </dgm:t>
    </dgm:pt>
    <dgm:pt modelId="{A92472C7-7F24-44E3-B508-754D56007F7B}">
      <dgm:prSet phldrT="[Texte]" custT="1"/>
      <dgm:spPr/>
      <dgm:t>
        <a:bodyPr/>
        <a:lstStyle/>
        <a:p>
          <a:r>
            <a:rPr lang="fr-FR" sz="1200" b="1" dirty="0"/>
            <a:t>Regroupement </a:t>
          </a:r>
          <a:br>
            <a:rPr lang="fr-FR" sz="1200" b="1" dirty="0"/>
          </a:br>
          <a:r>
            <a:rPr lang="fr-FR" sz="1200" b="1" dirty="0"/>
            <a:t>par mots et associations de mots, pour chaque question </a:t>
          </a:r>
          <a:br>
            <a:rPr lang="fr-FR" sz="1200" b="1" dirty="0"/>
          </a:br>
          <a:r>
            <a:rPr lang="fr-FR" sz="1200" b="0" dirty="0"/>
            <a:t>à</a:t>
          </a:r>
          <a:r>
            <a:rPr lang="fr-FR" sz="1200" dirty="0"/>
            <a:t> l'aide du logiciel Qwam, question par question</a:t>
          </a:r>
        </a:p>
      </dgm:t>
    </dgm:pt>
    <dgm:pt modelId="{4EFEBC22-9857-4DC5-9204-B5D5FD0D3DAB}" type="sibTrans" cxnId="{DEF36BC3-BC4A-496B-AA01-77A042029E4D}">
      <dgm:prSet custT="1"/>
      <dgm:spPr/>
      <dgm:t>
        <a:bodyPr/>
        <a:lstStyle/>
        <a:p>
          <a:endParaRPr lang="fr-FR" sz="1800"/>
        </a:p>
      </dgm:t>
    </dgm:pt>
    <dgm:pt modelId="{1ABB46C7-97FA-42F2-983F-5B2CFA545016}" type="parTrans" cxnId="{DEF36BC3-BC4A-496B-AA01-77A042029E4D}">
      <dgm:prSet/>
      <dgm:spPr/>
      <dgm:t>
        <a:bodyPr/>
        <a:lstStyle/>
        <a:p>
          <a:endParaRPr lang="fr-FR" sz="1600"/>
        </a:p>
      </dgm:t>
    </dgm:pt>
    <dgm:pt modelId="{56F5E78A-2CE5-46BE-BE9D-6B6897A736F6}" type="pres">
      <dgm:prSet presAssocID="{AF0F3760-FC67-4BB8-A56D-FB286E7FD614}" presName="diagram" presStyleCnt="0">
        <dgm:presLayoutVars>
          <dgm:dir/>
          <dgm:resizeHandles val="exact"/>
        </dgm:presLayoutVars>
      </dgm:prSet>
      <dgm:spPr/>
    </dgm:pt>
    <dgm:pt modelId="{AB846044-C146-4E55-A3A8-3D5E8A010878}" type="pres">
      <dgm:prSet presAssocID="{E4C2C529-27A7-4CEE-8B5C-FE64D9F58120}" presName="node" presStyleLbl="node1" presStyleIdx="0" presStyleCnt="3" custScaleY="124795">
        <dgm:presLayoutVars>
          <dgm:bulletEnabled val="1"/>
        </dgm:presLayoutVars>
      </dgm:prSet>
      <dgm:spPr/>
    </dgm:pt>
    <dgm:pt modelId="{CCADAE70-4DBA-4661-883B-2016FD150DD1}" type="pres">
      <dgm:prSet presAssocID="{9C46903B-4845-41B1-BD90-12708486D349}" presName="sibTrans" presStyleLbl="sibTrans2D1" presStyleIdx="0" presStyleCnt="2"/>
      <dgm:spPr/>
    </dgm:pt>
    <dgm:pt modelId="{4C3ABEB7-B2DE-476E-9FFB-87F4848DE923}" type="pres">
      <dgm:prSet presAssocID="{9C46903B-4845-41B1-BD90-12708486D349}" presName="connectorText" presStyleLbl="sibTrans2D1" presStyleIdx="0" presStyleCnt="2"/>
      <dgm:spPr/>
    </dgm:pt>
    <dgm:pt modelId="{86822FE9-5F28-4B20-99C4-943F2A3EC567}" type="pres">
      <dgm:prSet presAssocID="{A92472C7-7F24-44E3-B508-754D56007F7B}" presName="node" presStyleLbl="node1" presStyleIdx="1" presStyleCnt="3" custScaleY="127484" custLinFactNeighborX="-193" custLinFactNeighborY="-967">
        <dgm:presLayoutVars>
          <dgm:bulletEnabled val="1"/>
        </dgm:presLayoutVars>
      </dgm:prSet>
      <dgm:spPr/>
    </dgm:pt>
    <dgm:pt modelId="{29A6B1DD-6E1C-45C2-A636-9C413987D0CB}" type="pres">
      <dgm:prSet presAssocID="{4EFEBC22-9857-4DC5-9204-B5D5FD0D3DAB}" presName="sibTrans" presStyleLbl="sibTrans2D1" presStyleIdx="1" presStyleCnt="2"/>
      <dgm:spPr/>
    </dgm:pt>
    <dgm:pt modelId="{C394D629-1D30-41FC-9A4B-0141B78278F5}" type="pres">
      <dgm:prSet presAssocID="{4EFEBC22-9857-4DC5-9204-B5D5FD0D3DAB}" presName="connectorText" presStyleLbl="sibTrans2D1" presStyleIdx="1" presStyleCnt="2"/>
      <dgm:spPr/>
    </dgm:pt>
    <dgm:pt modelId="{F6DC9B5C-BAD2-4415-9D99-FD5EABCC4F8D}" type="pres">
      <dgm:prSet presAssocID="{C13BEF21-2552-431B-AB5D-C4ABA4B41D9A}" presName="node" presStyleLbl="node1" presStyleIdx="2" presStyleCnt="3" custScaleY="130884">
        <dgm:presLayoutVars>
          <dgm:bulletEnabled val="1"/>
        </dgm:presLayoutVars>
      </dgm:prSet>
      <dgm:spPr/>
    </dgm:pt>
  </dgm:ptLst>
  <dgm:cxnLst>
    <dgm:cxn modelId="{753F9C09-4B61-4DE1-B0AC-96169249EFC4}" type="presOf" srcId="{A92472C7-7F24-44E3-B508-754D56007F7B}" destId="{86822FE9-5F28-4B20-99C4-943F2A3EC567}" srcOrd="0" destOrd="0" presId="urn:microsoft.com/office/officeart/2005/8/layout/process5"/>
    <dgm:cxn modelId="{3E57E41A-2C15-4411-AEE5-DE4A833216B4}" type="presOf" srcId="{E4C2C529-27A7-4CEE-8B5C-FE64D9F58120}" destId="{AB846044-C146-4E55-A3A8-3D5E8A010878}" srcOrd="0" destOrd="0" presId="urn:microsoft.com/office/officeart/2005/8/layout/process5"/>
    <dgm:cxn modelId="{2229835D-FBA4-41D9-A2D2-BB4927143647}" type="presOf" srcId="{4EFEBC22-9857-4DC5-9204-B5D5FD0D3DAB}" destId="{29A6B1DD-6E1C-45C2-A636-9C413987D0CB}" srcOrd="0" destOrd="0" presId="urn:microsoft.com/office/officeart/2005/8/layout/process5"/>
    <dgm:cxn modelId="{381D1244-F68B-4DEE-BE5E-1F3E0015F3B5}" type="presOf" srcId="{9C46903B-4845-41B1-BD90-12708486D349}" destId="{CCADAE70-4DBA-4661-883B-2016FD150DD1}" srcOrd="0" destOrd="0" presId="urn:microsoft.com/office/officeart/2005/8/layout/process5"/>
    <dgm:cxn modelId="{83E78267-CA7E-4861-8DB5-52ECE92D503E}" type="presOf" srcId="{C13BEF21-2552-431B-AB5D-C4ABA4B41D9A}" destId="{F6DC9B5C-BAD2-4415-9D99-FD5EABCC4F8D}" srcOrd="0" destOrd="0" presId="urn:microsoft.com/office/officeart/2005/8/layout/process5"/>
    <dgm:cxn modelId="{A479D658-92A5-4421-97C5-51190A180444}" type="presOf" srcId="{4EFEBC22-9857-4DC5-9204-B5D5FD0D3DAB}" destId="{C394D629-1D30-41FC-9A4B-0141B78278F5}" srcOrd="1" destOrd="0" presId="urn:microsoft.com/office/officeart/2005/8/layout/process5"/>
    <dgm:cxn modelId="{83509A86-A0ED-4E00-B655-356617F078F6}" srcId="{AF0F3760-FC67-4BB8-A56D-FB286E7FD614}" destId="{E4C2C529-27A7-4CEE-8B5C-FE64D9F58120}" srcOrd="0" destOrd="0" parTransId="{8603F0EA-9B7C-454D-9B9D-A19EBE2CA8D7}" sibTransId="{9C46903B-4845-41B1-BD90-12708486D349}"/>
    <dgm:cxn modelId="{866894A7-A835-43A6-B0E1-80114E733315}" type="presOf" srcId="{AF0F3760-FC67-4BB8-A56D-FB286E7FD614}" destId="{56F5E78A-2CE5-46BE-BE9D-6B6897A736F6}" srcOrd="0" destOrd="0" presId="urn:microsoft.com/office/officeart/2005/8/layout/process5"/>
    <dgm:cxn modelId="{7A3198A9-8EA2-449F-82AD-F3BC1D720BA4}" type="presOf" srcId="{9C46903B-4845-41B1-BD90-12708486D349}" destId="{4C3ABEB7-B2DE-476E-9FFB-87F4848DE923}" srcOrd="1" destOrd="0" presId="urn:microsoft.com/office/officeart/2005/8/layout/process5"/>
    <dgm:cxn modelId="{DEF36BC3-BC4A-496B-AA01-77A042029E4D}" srcId="{AF0F3760-FC67-4BB8-A56D-FB286E7FD614}" destId="{A92472C7-7F24-44E3-B508-754D56007F7B}" srcOrd="1" destOrd="0" parTransId="{1ABB46C7-97FA-42F2-983F-5B2CFA545016}" sibTransId="{4EFEBC22-9857-4DC5-9204-B5D5FD0D3DAB}"/>
    <dgm:cxn modelId="{4A515FDD-1A56-4088-B3A7-0DA375DD8366}" srcId="{AF0F3760-FC67-4BB8-A56D-FB286E7FD614}" destId="{C13BEF21-2552-431B-AB5D-C4ABA4B41D9A}" srcOrd="2" destOrd="0" parTransId="{E4E92A48-A067-431E-A141-3D7FB60B34DC}" sibTransId="{C113AE4C-2DDB-4EFF-863E-BD4F74494834}"/>
    <dgm:cxn modelId="{F7079904-8C7B-4CA6-A17A-B7F93D0BC638}" type="presParOf" srcId="{56F5E78A-2CE5-46BE-BE9D-6B6897A736F6}" destId="{AB846044-C146-4E55-A3A8-3D5E8A010878}" srcOrd="0" destOrd="0" presId="urn:microsoft.com/office/officeart/2005/8/layout/process5"/>
    <dgm:cxn modelId="{9F172701-835D-40A5-BA26-099524B61CC4}" type="presParOf" srcId="{56F5E78A-2CE5-46BE-BE9D-6B6897A736F6}" destId="{CCADAE70-4DBA-4661-883B-2016FD150DD1}" srcOrd="1" destOrd="0" presId="urn:microsoft.com/office/officeart/2005/8/layout/process5"/>
    <dgm:cxn modelId="{17CDC07B-2232-47C5-B3E2-6CFFD6B1042F}" type="presParOf" srcId="{CCADAE70-4DBA-4661-883B-2016FD150DD1}" destId="{4C3ABEB7-B2DE-476E-9FFB-87F4848DE923}" srcOrd="0" destOrd="0" presId="urn:microsoft.com/office/officeart/2005/8/layout/process5"/>
    <dgm:cxn modelId="{13A548F2-3368-4A3A-99EE-556D003A9A7C}" type="presParOf" srcId="{56F5E78A-2CE5-46BE-BE9D-6B6897A736F6}" destId="{86822FE9-5F28-4B20-99C4-943F2A3EC567}" srcOrd="2" destOrd="0" presId="urn:microsoft.com/office/officeart/2005/8/layout/process5"/>
    <dgm:cxn modelId="{ACCD7862-F8C1-4BF5-85F8-7AEF05757F95}" type="presParOf" srcId="{56F5E78A-2CE5-46BE-BE9D-6B6897A736F6}" destId="{29A6B1DD-6E1C-45C2-A636-9C413987D0CB}" srcOrd="3" destOrd="0" presId="urn:microsoft.com/office/officeart/2005/8/layout/process5"/>
    <dgm:cxn modelId="{B96CED3C-DDFF-43C7-92AB-A5128AB3EE30}" type="presParOf" srcId="{29A6B1DD-6E1C-45C2-A636-9C413987D0CB}" destId="{C394D629-1D30-41FC-9A4B-0141B78278F5}" srcOrd="0" destOrd="0" presId="urn:microsoft.com/office/officeart/2005/8/layout/process5"/>
    <dgm:cxn modelId="{6C1183E6-921D-4DFF-8155-4A3D15B9E718}" type="presParOf" srcId="{56F5E78A-2CE5-46BE-BE9D-6B6897A736F6}" destId="{F6DC9B5C-BAD2-4415-9D99-FD5EABCC4F8D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0F3760-FC67-4BB8-A56D-FB286E7FD614}" type="doc">
      <dgm:prSet loTypeId="urn:microsoft.com/office/officeart/2005/8/layout/process5" loCatId="process" qsTypeId="urn:microsoft.com/office/officeart/2005/8/quickstyle/simple5" qsCatId="simple" csTypeId="urn:microsoft.com/office/officeart/2005/8/colors/accent0_2" csCatId="mainScheme" phldr="1"/>
      <dgm:spPr/>
    </dgm:pt>
    <dgm:pt modelId="{E4C2C529-27A7-4CEE-8B5C-FE64D9F58120}">
      <dgm:prSet phldrT="[Texte]" custT="1"/>
      <dgm:spPr/>
      <dgm:t>
        <a:bodyPr/>
        <a:lstStyle/>
        <a:p>
          <a:r>
            <a:rPr lang="fr-FR" sz="1200" b="1" dirty="0"/>
            <a:t>Récupération de l'exhaustivité des verbatim exprimés sur la plateforme</a:t>
          </a:r>
        </a:p>
      </dgm:t>
    </dgm:pt>
    <dgm:pt modelId="{8603F0EA-9B7C-454D-9B9D-A19EBE2CA8D7}" type="parTrans" cxnId="{83509A86-A0ED-4E00-B655-356617F078F6}">
      <dgm:prSet/>
      <dgm:spPr/>
      <dgm:t>
        <a:bodyPr/>
        <a:lstStyle/>
        <a:p>
          <a:endParaRPr lang="fr-FR" sz="1600"/>
        </a:p>
      </dgm:t>
    </dgm:pt>
    <dgm:pt modelId="{9C46903B-4845-41B1-BD90-12708486D349}" type="sibTrans" cxnId="{83509A86-A0ED-4E00-B655-356617F078F6}">
      <dgm:prSet custT="1"/>
      <dgm:spPr/>
      <dgm:t>
        <a:bodyPr/>
        <a:lstStyle/>
        <a:p>
          <a:endParaRPr lang="fr-FR" sz="1600" dirty="0"/>
        </a:p>
      </dgm:t>
    </dgm:pt>
    <dgm:pt modelId="{C13BEF21-2552-431B-AB5D-C4ABA4B41D9A}">
      <dgm:prSet custT="1"/>
      <dgm:spPr/>
      <dgm:t>
        <a:bodyPr/>
        <a:lstStyle/>
        <a:p>
          <a:r>
            <a:rPr lang="fr-FR" sz="1200" b="1" dirty="0"/>
            <a:t>Contrôle de la cohérence des catégories et sous catégories obtenues</a:t>
          </a:r>
        </a:p>
        <a:p>
          <a:r>
            <a:rPr lang="fr-FR" sz="1200" dirty="0"/>
            <a:t>par les analystes OpinionWay, via la lecture d’échantillons de verbatim associés à ces catégories</a:t>
          </a:r>
        </a:p>
      </dgm:t>
    </dgm:pt>
    <dgm:pt modelId="{E4E92A48-A067-431E-A141-3D7FB60B34DC}" type="parTrans" cxnId="{4A515FDD-1A56-4088-B3A7-0DA375DD8366}">
      <dgm:prSet/>
      <dgm:spPr/>
      <dgm:t>
        <a:bodyPr/>
        <a:lstStyle/>
        <a:p>
          <a:endParaRPr lang="fr-FR" sz="1600"/>
        </a:p>
      </dgm:t>
    </dgm:pt>
    <dgm:pt modelId="{C113AE4C-2DDB-4EFF-863E-BD4F74494834}" type="sibTrans" cxnId="{4A515FDD-1A56-4088-B3A7-0DA375DD8366}">
      <dgm:prSet custT="1"/>
      <dgm:spPr/>
      <dgm:t>
        <a:bodyPr/>
        <a:lstStyle/>
        <a:p>
          <a:endParaRPr lang="fr-FR" sz="1600"/>
        </a:p>
      </dgm:t>
    </dgm:pt>
    <dgm:pt modelId="{312C2679-B9A4-4C83-A255-7DD921C4A50B}">
      <dgm:prSet custT="1"/>
      <dgm:spPr/>
      <dgm:t>
        <a:bodyPr/>
        <a:lstStyle/>
        <a:p>
          <a:r>
            <a:rPr lang="fr-FR" sz="1200" b="1" dirty="0"/>
            <a:t>Comptage des catégories</a:t>
          </a:r>
        </a:p>
        <a:p>
          <a:r>
            <a:rPr lang="fr-FR" sz="1200" dirty="0"/>
            <a:t>par la cellule traitement des données d’OpinionWay</a:t>
          </a:r>
        </a:p>
      </dgm:t>
    </dgm:pt>
    <dgm:pt modelId="{5CAF54CC-5525-49DE-9390-D5CB4786B484}" type="parTrans" cxnId="{07379C87-6071-4BD7-9036-E9489909386D}">
      <dgm:prSet/>
      <dgm:spPr/>
      <dgm:t>
        <a:bodyPr/>
        <a:lstStyle/>
        <a:p>
          <a:endParaRPr lang="fr-FR" sz="1600"/>
        </a:p>
      </dgm:t>
    </dgm:pt>
    <dgm:pt modelId="{E1755422-116E-49C2-969A-5ED3F65758AC}" type="sibTrans" cxnId="{07379C87-6071-4BD7-9036-E9489909386D}">
      <dgm:prSet/>
      <dgm:spPr/>
      <dgm:t>
        <a:bodyPr/>
        <a:lstStyle/>
        <a:p>
          <a:endParaRPr lang="fr-FR" sz="1600"/>
        </a:p>
      </dgm:t>
    </dgm:pt>
    <dgm:pt modelId="{5AD93AD0-067B-4A00-8F68-CC7F2AF66143}">
      <dgm:prSet custT="1"/>
      <dgm:spPr/>
      <dgm:t>
        <a:bodyPr/>
        <a:lstStyle/>
        <a:p>
          <a:r>
            <a:rPr lang="fr-FR" sz="1200" b="1" dirty="0"/>
            <a:t>Réindexation de la nouvelle base de données à l’issue de ce travail</a:t>
          </a:r>
          <a:br>
            <a:rPr lang="fr-FR" sz="1200" b="1" dirty="0"/>
          </a:br>
          <a:r>
            <a:rPr lang="fr-FR" sz="1200" dirty="0"/>
            <a:t>dans le logiciel Qwam</a:t>
          </a:r>
        </a:p>
      </dgm:t>
    </dgm:pt>
    <dgm:pt modelId="{C7496986-0638-4054-A425-0FC338BCD368}" type="parTrans" cxnId="{1FB53B2C-D785-40A4-827A-39C946A03B65}">
      <dgm:prSet/>
      <dgm:spPr/>
      <dgm:t>
        <a:bodyPr/>
        <a:lstStyle/>
        <a:p>
          <a:endParaRPr lang="fr-FR" sz="1600"/>
        </a:p>
      </dgm:t>
    </dgm:pt>
    <dgm:pt modelId="{C91698D8-541E-4FF0-B970-71226220EE23}" type="sibTrans" cxnId="{1FB53B2C-D785-40A4-827A-39C946A03B65}">
      <dgm:prSet custT="1"/>
      <dgm:spPr/>
      <dgm:t>
        <a:bodyPr/>
        <a:lstStyle/>
        <a:p>
          <a:endParaRPr lang="fr-FR" sz="1600"/>
        </a:p>
      </dgm:t>
    </dgm:pt>
    <dgm:pt modelId="{A92472C7-7F24-44E3-B508-754D56007F7B}">
      <dgm:prSet phldrT="[Texte]" custT="1"/>
      <dgm:spPr/>
      <dgm:t>
        <a:bodyPr/>
        <a:lstStyle/>
        <a:p>
          <a:r>
            <a:rPr lang="fr-FR" sz="1200" b="1" dirty="0"/>
            <a:t>Regroupement </a:t>
          </a:r>
          <a:br>
            <a:rPr lang="fr-FR" sz="1200" b="1" dirty="0"/>
          </a:br>
          <a:r>
            <a:rPr lang="fr-FR" sz="1200" b="1" dirty="0"/>
            <a:t>par mots et associations de mots, pour chaque question </a:t>
          </a:r>
          <a:br>
            <a:rPr lang="fr-FR" sz="1200" b="1" dirty="0"/>
          </a:br>
          <a:r>
            <a:rPr lang="fr-FR" sz="1200" b="0" dirty="0"/>
            <a:t>à</a:t>
          </a:r>
          <a:r>
            <a:rPr lang="fr-FR" sz="1200" dirty="0"/>
            <a:t> l'aide du logiciel Qwam, question par question</a:t>
          </a:r>
        </a:p>
      </dgm:t>
    </dgm:pt>
    <dgm:pt modelId="{4EFEBC22-9857-4DC5-9204-B5D5FD0D3DAB}" type="sibTrans" cxnId="{DEF36BC3-BC4A-496B-AA01-77A042029E4D}">
      <dgm:prSet custT="1"/>
      <dgm:spPr/>
      <dgm:t>
        <a:bodyPr/>
        <a:lstStyle/>
        <a:p>
          <a:endParaRPr lang="fr-FR" sz="1600"/>
        </a:p>
      </dgm:t>
    </dgm:pt>
    <dgm:pt modelId="{1ABB46C7-97FA-42F2-983F-5B2CFA545016}" type="parTrans" cxnId="{DEF36BC3-BC4A-496B-AA01-77A042029E4D}">
      <dgm:prSet/>
      <dgm:spPr/>
      <dgm:t>
        <a:bodyPr/>
        <a:lstStyle/>
        <a:p>
          <a:endParaRPr lang="fr-FR" sz="1600"/>
        </a:p>
      </dgm:t>
    </dgm:pt>
    <dgm:pt modelId="{3EDD4A29-6458-4DF0-BE6E-C57FE3E4171C}">
      <dgm:prSet custT="1"/>
      <dgm:spPr/>
      <dgm:t>
        <a:bodyPr/>
        <a:lstStyle/>
        <a:p>
          <a:r>
            <a:rPr lang="fr-FR" sz="1200" b="1" dirty="0"/>
            <a:t>Affinage des catégories et sous catégories</a:t>
          </a:r>
        </a:p>
        <a:p>
          <a:r>
            <a:rPr lang="fr-FR" sz="1200" dirty="0"/>
            <a:t>Regroupement de certaines, scission d’autres et création si nécessaire</a:t>
          </a:r>
          <a:br>
            <a:rPr lang="fr-FR" sz="1200" dirty="0"/>
          </a:br>
          <a:r>
            <a:rPr lang="fr-FR" sz="1200" dirty="0"/>
            <a:t>par les analystes d'OpinionWay</a:t>
          </a:r>
        </a:p>
      </dgm:t>
    </dgm:pt>
    <dgm:pt modelId="{B42001FD-4A14-4474-B985-8DC42C8304F8}" type="parTrans" cxnId="{E188FDC7-84D2-4605-A2BD-0E028CD49732}">
      <dgm:prSet/>
      <dgm:spPr/>
      <dgm:t>
        <a:bodyPr/>
        <a:lstStyle/>
        <a:p>
          <a:endParaRPr lang="fr-FR" sz="1600"/>
        </a:p>
      </dgm:t>
    </dgm:pt>
    <dgm:pt modelId="{3C7D508B-C878-4335-BF4A-8765447356E6}" type="sibTrans" cxnId="{E188FDC7-84D2-4605-A2BD-0E028CD49732}">
      <dgm:prSet custT="1"/>
      <dgm:spPr/>
      <dgm:t>
        <a:bodyPr/>
        <a:lstStyle/>
        <a:p>
          <a:endParaRPr lang="fr-FR" sz="2400" dirty="0"/>
        </a:p>
      </dgm:t>
    </dgm:pt>
    <dgm:pt modelId="{56F5E78A-2CE5-46BE-BE9D-6B6897A736F6}" type="pres">
      <dgm:prSet presAssocID="{AF0F3760-FC67-4BB8-A56D-FB286E7FD614}" presName="diagram" presStyleCnt="0">
        <dgm:presLayoutVars>
          <dgm:dir/>
          <dgm:resizeHandles val="exact"/>
        </dgm:presLayoutVars>
      </dgm:prSet>
      <dgm:spPr/>
    </dgm:pt>
    <dgm:pt modelId="{AB846044-C146-4E55-A3A8-3D5E8A010878}" type="pres">
      <dgm:prSet presAssocID="{E4C2C529-27A7-4CEE-8B5C-FE64D9F58120}" presName="node" presStyleLbl="node1" presStyleIdx="0" presStyleCnt="6" custScaleX="79864" custScaleY="124795">
        <dgm:presLayoutVars>
          <dgm:bulletEnabled val="1"/>
        </dgm:presLayoutVars>
      </dgm:prSet>
      <dgm:spPr/>
    </dgm:pt>
    <dgm:pt modelId="{CCADAE70-4DBA-4661-883B-2016FD150DD1}" type="pres">
      <dgm:prSet presAssocID="{9C46903B-4845-41B1-BD90-12708486D349}" presName="sibTrans" presStyleLbl="sibTrans2D1" presStyleIdx="0" presStyleCnt="5"/>
      <dgm:spPr/>
    </dgm:pt>
    <dgm:pt modelId="{4C3ABEB7-B2DE-476E-9FFB-87F4848DE923}" type="pres">
      <dgm:prSet presAssocID="{9C46903B-4845-41B1-BD90-12708486D349}" presName="connectorText" presStyleLbl="sibTrans2D1" presStyleIdx="0" presStyleCnt="5"/>
      <dgm:spPr/>
    </dgm:pt>
    <dgm:pt modelId="{86822FE9-5F28-4B20-99C4-943F2A3EC567}" type="pres">
      <dgm:prSet presAssocID="{A92472C7-7F24-44E3-B508-754D56007F7B}" presName="node" presStyleLbl="node1" presStyleIdx="1" presStyleCnt="6" custScaleX="80438" custScaleY="136966" custLinFactNeighborX="-193" custLinFactNeighborY="-967">
        <dgm:presLayoutVars>
          <dgm:bulletEnabled val="1"/>
        </dgm:presLayoutVars>
      </dgm:prSet>
      <dgm:spPr/>
    </dgm:pt>
    <dgm:pt modelId="{29A6B1DD-6E1C-45C2-A636-9C413987D0CB}" type="pres">
      <dgm:prSet presAssocID="{4EFEBC22-9857-4DC5-9204-B5D5FD0D3DAB}" presName="sibTrans" presStyleLbl="sibTrans2D1" presStyleIdx="1" presStyleCnt="5"/>
      <dgm:spPr/>
    </dgm:pt>
    <dgm:pt modelId="{C394D629-1D30-41FC-9A4B-0141B78278F5}" type="pres">
      <dgm:prSet presAssocID="{4EFEBC22-9857-4DC5-9204-B5D5FD0D3DAB}" presName="connectorText" presStyleLbl="sibTrans2D1" presStyleIdx="1" presStyleCnt="5"/>
      <dgm:spPr/>
    </dgm:pt>
    <dgm:pt modelId="{F6DC9B5C-BAD2-4415-9D99-FD5EABCC4F8D}" type="pres">
      <dgm:prSet presAssocID="{C13BEF21-2552-431B-AB5D-C4ABA4B41D9A}" presName="node" presStyleLbl="node1" presStyleIdx="2" presStyleCnt="6" custScaleX="80562" custScaleY="173923">
        <dgm:presLayoutVars>
          <dgm:bulletEnabled val="1"/>
        </dgm:presLayoutVars>
      </dgm:prSet>
      <dgm:spPr/>
    </dgm:pt>
    <dgm:pt modelId="{2E6279DD-48F9-4F9B-8F93-5643C37DBFEB}" type="pres">
      <dgm:prSet presAssocID="{C113AE4C-2DDB-4EFF-863E-BD4F74494834}" presName="sibTrans" presStyleLbl="sibTrans2D1" presStyleIdx="2" presStyleCnt="5"/>
      <dgm:spPr/>
    </dgm:pt>
    <dgm:pt modelId="{6137089A-AC55-4C7F-8C22-15CAD4DCDC57}" type="pres">
      <dgm:prSet presAssocID="{C113AE4C-2DDB-4EFF-863E-BD4F74494834}" presName="connectorText" presStyleLbl="sibTrans2D1" presStyleIdx="2" presStyleCnt="5"/>
      <dgm:spPr/>
    </dgm:pt>
    <dgm:pt modelId="{E0DF8D16-DD76-4911-A928-83772C650A3D}" type="pres">
      <dgm:prSet presAssocID="{3EDD4A29-6458-4DF0-BE6E-C57FE3E4171C}" presName="node" presStyleLbl="node1" presStyleIdx="3" presStyleCnt="6" custScaleX="73281" custScaleY="167250">
        <dgm:presLayoutVars>
          <dgm:bulletEnabled val="1"/>
        </dgm:presLayoutVars>
      </dgm:prSet>
      <dgm:spPr/>
    </dgm:pt>
    <dgm:pt modelId="{490D504D-0BA7-4FFE-B37A-39C2FA887096}" type="pres">
      <dgm:prSet presAssocID="{3C7D508B-C878-4335-BF4A-8765447356E6}" presName="sibTrans" presStyleLbl="sibTrans2D1" presStyleIdx="3" presStyleCnt="5" custAng="21536094" custScaleX="105913" custLinFactNeighborX="7035" custLinFactNeighborY="14956"/>
      <dgm:spPr/>
    </dgm:pt>
    <dgm:pt modelId="{B13C24B3-990B-4A46-A637-DEA1FAF30317}" type="pres">
      <dgm:prSet presAssocID="{3C7D508B-C878-4335-BF4A-8765447356E6}" presName="connectorText" presStyleLbl="sibTrans2D1" presStyleIdx="3" presStyleCnt="5"/>
      <dgm:spPr/>
    </dgm:pt>
    <dgm:pt modelId="{F8CA1C6E-3436-4B40-BE04-768FBFC88FFF}" type="pres">
      <dgm:prSet presAssocID="{5AD93AD0-067B-4A00-8F68-CC7F2AF66143}" presName="node" presStyleLbl="node1" presStyleIdx="4" presStyleCnt="6" custScaleX="78970" custScaleY="108379" custLinFactNeighborX="3142" custLinFactNeighborY="-12598">
        <dgm:presLayoutVars>
          <dgm:bulletEnabled val="1"/>
        </dgm:presLayoutVars>
      </dgm:prSet>
      <dgm:spPr/>
    </dgm:pt>
    <dgm:pt modelId="{96AD1B94-5AC9-49F8-8646-4696F1C7366B}" type="pres">
      <dgm:prSet presAssocID="{C91698D8-541E-4FF0-B970-71226220EE23}" presName="sibTrans" presStyleLbl="sibTrans2D1" presStyleIdx="4" presStyleCnt="5" custAng="21556797" custScaleX="100844" custLinFactNeighborX="-19340"/>
      <dgm:spPr/>
    </dgm:pt>
    <dgm:pt modelId="{088A0130-71CB-49E8-96A3-2BF7CBE19F9C}" type="pres">
      <dgm:prSet presAssocID="{C91698D8-541E-4FF0-B970-71226220EE23}" presName="connectorText" presStyleLbl="sibTrans2D1" presStyleIdx="4" presStyleCnt="5"/>
      <dgm:spPr/>
    </dgm:pt>
    <dgm:pt modelId="{9EC121BC-F173-4204-AA90-CB4171720D65}" type="pres">
      <dgm:prSet presAssocID="{312C2679-B9A4-4C83-A255-7DD921C4A50B}" presName="node" presStyleLbl="node1" presStyleIdx="5" presStyleCnt="6" custScaleX="76867" custScaleY="109243" custLinFactNeighborX="4342" custLinFactNeighborY="-11523">
        <dgm:presLayoutVars>
          <dgm:bulletEnabled val="1"/>
        </dgm:presLayoutVars>
      </dgm:prSet>
      <dgm:spPr/>
    </dgm:pt>
  </dgm:ptLst>
  <dgm:cxnLst>
    <dgm:cxn modelId="{12A00004-BBB9-4AF6-A837-4CD4594C8641}" type="presOf" srcId="{4EFEBC22-9857-4DC5-9204-B5D5FD0D3DAB}" destId="{29A6B1DD-6E1C-45C2-A636-9C413987D0CB}" srcOrd="0" destOrd="0" presId="urn:microsoft.com/office/officeart/2005/8/layout/process5"/>
    <dgm:cxn modelId="{9086AD0B-2FF1-4F07-9959-2B7D4A51D500}" type="presOf" srcId="{9C46903B-4845-41B1-BD90-12708486D349}" destId="{4C3ABEB7-B2DE-476E-9FFB-87F4848DE923}" srcOrd="1" destOrd="0" presId="urn:microsoft.com/office/officeart/2005/8/layout/process5"/>
    <dgm:cxn modelId="{D6EB0817-3D21-4A53-8154-335ACA2D61D4}" type="presOf" srcId="{C91698D8-541E-4FF0-B970-71226220EE23}" destId="{96AD1B94-5AC9-49F8-8646-4696F1C7366B}" srcOrd="0" destOrd="0" presId="urn:microsoft.com/office/officeart/2005/8/layout/process5"/>
    <dgm:cxn modelId="{98DFA61E-A6EC-4ABC-86B2-F0BBDBF19352}" type="presOf" srcId="{C113AE4C-2DDB-4EFF-863E-BD4F74494834}" destId="{6137089A-AC55-4C7F-8C22-15CAD4DCDC57}" srcOrd="1" destOrd="0" presId="urn:microsoft.com/office/officeart/2005/8/layout/process5"/>
    <dgm:cxn modelId="{1A3EB420-B9A5-410E-AC78-A8D8767A422B}" type="presOf" srcId="{3C7D508B-C878-4335-BF4A-8765447356E6}" destId="{490D504D-0BA7-4FFE-B37A-39C2FA887096}" srcOrd="0" destOrd="0" presId="urn:microsoft.com/office/officeart/2005/8/layout/process5"/>
    <dgm:cxn modelId="{18C86523-E477-45CC-916E-067359CE84F5}" type="presOf" srcId="{AF0F3760-FC67-4BB8-A56D-FB286E7FD614}" destId="{56F5E78A-2CE5-46BE-BE9D-6B6897A736F6}" srcOrd="0" destOrd="0" presId="urn:microsoft.com/office/officeart/2005/8/layout/process5"/>
    <dgm:cxn modelId="{8067BD26-3F56-487E-9CC2-D60D21BECE85}" type="presOf" srcId="{E4C2C529-27A7-4CEE-8B5C-FE64D9F58120}" destId="{AB846044-C146-4E55-A3A8-3D5E8A010878}" srcOrd="0" destOrd="0" presId="urn:microsoft.com/office/officeart/2005/8/layout/process5"/>
    <dgm:cxn modelId="{0D36522B-4214-41E2-9F20-520F25EC7651}" type="presOf" srcId="{5AD93AD0-067B-4A00-8F68-CC7F2AF66143}" destId="{F8CA1C6E-3436-4B40-BE04-768FBFC88FFF}" srcOrd="0" destOrd="0" presId="urn:microsoft.com/office/officeart/2005/8/layout/process5"/>
    <dgm:cxn modelId="{1FB53B2C-D785-40A4-827A-39C946A03B65}" srcId="{AF0F3760-FC67-4BB8-A56D-FB286E7FD614}" destId="{5AD93AD0-067B-4A00-8F68-CC7F2AF66143}" srcOrd="4" destOrd="0" parTransId="{C7496986-0638-4054-A425-0FC338BCD368}" sibTransId="{C91698D8-541E-4FF0-B970-71226220EE23}"/>
    <dgm:cxn modelId="{5B4C1967-74FC-4644-ABBD-66436A392D2E}" type="presOf" srcId="{3EDD4A29-6458-4DF0-BE6E-C57FE3E4171C}" destId="{E0DF8D16-DD76-4911-A928-83772C650A3D}" srcOrd="0" destOrd="0" presId="urn:microsoft.com/office/officeart/2005/8/layout/process5"/>
    <dgm:cxn modelId="{8CE58157-BE07-40D3-B4C7-E294B1B31830}" type="presOf" srcId="{C113AE4C-2DDB-4EFF-863E-BD4F74494834}" destId="{2E6279DD-48F9-4F9B-8F93-5643C37DBFEB}" srcOrd="0" destOrd="0" presId="urn:microsoft.com/office/officeart/2005/8/layout/process5"/>
    <dgm:cxn modelId="{6514157E-12AE-4F46-86BA-87F9112834C8}" type="presOf" srcId="{3C7D508B-C878-4335-BF4A-8765447356E6}" destId="{B13C24B3-990B-4A46-A637-DEA1FAF30317}" srcOrd="1" destOrd="0" presId="urn:microsoft.com/office/officeart/2005/8/layout/process5"/>
    <dgm:cxn modelId="{83509A86-A0ED-4E00-B655-356617F078F6}" srcId="{AF0F3760-FC67-4BB8-A56D-FB286E7FD614}" destId="{E4C2C529-27A7-4CEE-8B5C-FE64D9F58120}" srcOrd="0" destOrd="0" parTransId="{8603F0EA-9B7C-454D-9B9D-A19EBE2CA8D7}" sibTransId="{9C46903B-4845-41B1-BD90-12708486D349}"/>
    <dgm:cxn modelId="{07379C87-6071-4BD7-9036-E9489909386D}" srcId="{AF0F3760-FC67-4BB8-A56D-FB286E7FD614}" destId="{312C2679-B9A4-4C83-A255-7DD921C4A50B}" srcOrd="5" destOrd="0" parTransId="{5CAF54CC-5525-49DE-9390-D5CB4786B484}" sibTransId="{E1755422-116E-49C2-969A-5ED3F65758AC}"/>
    <dgm:cxn modelId="{7B479495-D606-4358-91FE-260ED5EBBD33}" type="presOf" srcId="{C13BEF21-2552-431B-AB5D-C4ABA4B41D9A}" destId="{F6DC9B5C-BAD2-4415-9D99-FD5EABCC4F8D}" srcOrd="0" destOrd="0" presId="urn:microsoft.com/office/officeart/2005/8/layout/process5"/>
    <dgm:cxn modelId="{DEF36BC3-BC4A-496B-AA01-77A042029E4D}" srcId="{AF0F3760-FC67-4BB8-A56D-FB286E7FD614}" destId="{A92472C7-7F24-44E3-B508-754D56007F7B}" srcOrd="1" destOrd="0" parTransId="{1ABB46C7-97FA-42F2-983F-5B2CFA545016}" sibTransId="{4EFEBC22-9857-4DC5-9204-B5D5FD0D3DAB}"/>
    <dgm:cxn modelId="{C866D2C6-7DC5-4F10-BF9D-56E2A2C988CF}" type="presOf" srcId="{312C2679-B9A4-4C83-A255-7DD921C4A50B}" destId="{9EC121BC-F173-4204-AA90-CB4171720D65}" srcOrd="0" destOrd="0" presId="urn:microsoft.com/office/officeart/2005/8/layout/process5"/>
    <dgm:cxn modelId="{E188FDC7-84D2-4605-A2BD-0E028CD49732}" srcId="{AF0F3760-FC67-4BB8-A56D-FB286E7FD614}" destId="{3EDD4A29-6458-4DF0-BE6E-C57FE3E4171C}" srcOrd="3" destOrd="0" parTransId="{B42001FD-4A14-4474-B985-8DC42C8304F8}" sibTransId="{3C7D508B-C878-4335-BF4A-8765447356E6}"/>
    <dgm:cxn modelId="{C20FB4CF-2484-4430-B793-CCEEF13B94E0}" type="presOf" srcId="{A92472C7-7F24-44E3-B508-754D56007F7B}" destId="{86822FE9-5F28-4B20-99C4-943F2A3EC567}" srcOrd="0" destOrd="0" presId="urn:microsoft.com/office/officeart/2005/8/layout/process5"/>
    <dgm:cxn modelId="{C02DB1D8-6610-4F65-9180-A99DBBF9BDEC}" type="presOf" srcId="{9C46903B-4845-41B1-BD90-12708486D349}" destId="{CCADAE70-4DBA-4661-883B-2016FD150DD1}" srcOrd="0" destOrd="0" presId="urn:microsoft.com/office/officeart/2005/8/layout/process5"/>
    <dgm:cxn modelId="{4A515FDD-1A56-4088-B3A7-0DA375DD8366}" srcId="{AF0F3760-FC67-4BB8-A56D-FB286E7FD614}" destId="{C13BEF21-2552-431B-AB5D-C4ABA4B41D9A}" srcOrd="2" destOrd="0" parTransId="{E4E92A48-A067-431E-A141-3D7FB60B34DC}" sibTransId="{C113AE4C-2DDB-4EFF-863E-BD4F74494834}"/>
    <dgm:cxn modelId="{3E35CFF2-C768-46BB-9734-FEECCC28B9C6}" type="presOf" srcId="{4EFEBC22-9857-4DC5-9204-B5D5FD0D3DAB}" destId="{C394D629-1D30-41FC-9A4B-0141B78278F5}" srcOrd="1" destOrd="0" presId="urn:microsoft.com/office/officeart/2005/8/layout/process5"/>
    <dgm:cxn modelId="{490416F7-8B61-4F27-BC1E-2C39D943869D}" type="presOf" srcId="{C91698D8-541E-4FF0-B970-71226220EE23}" destId="{088A0130-71CB-49E8-96A3-2BF7CBE19F9C}" srcOrd="1" destOrd="0" presId="urn:microsoft.com/office/officeart/2005/8/layout/process5"/>
    <dgm:cxn modelId="{A4221B46-19BA-4609-B367-6216C2F9A62B}" type="presParOf" srcId="{56F5E78A-2CE5-46BE-BE9D-6B6897A736F6}" destId="{AB846044-C146-4E55-A3A8-3D5E8A010878}" srcOrd="0" destOrd="0" presId="urn:microsoft.com/office/officeart/2005/8/layout/process5"/>
    <dgm:cxn modelId="{55E617E3-2AA0-4BE5-A958-19B482C51476}" type="presParOf" srcId="{56F5E78A-2CE5-46BE-BE9D-6B6897A736F6}" destId="{CCADAE70-4DBA-4661-883B-2016FD150DD1}" srcOrd="1" destOrd="0" presId="urn:microsoft.com/office/officeart/2005/8/layout/process5"/>
    <dgm:cxn modelId="{DF7DC930-CCC7-462D-B86C-876E44CEAEFA}" type="presParOf" srcId="{CCADAE70-4DBA-4661-883B-2016FD150DD1}" destId="{4C3ABEB7-B2DE-476E-9FFB-87F4848DE923}" srcOrd="0" destOrd="0" presId="urn:microsoft.com/office/officeart/2005/8/layout/process5"/>
    <dgm:cxn modelId="{73166D0E-A990-41DE-A470-4F82F946FBE6}" type="presParOf" srcId="{56F5E78A-2CE5-46BE-BE9D-6B6897A736F6}" destId="{86822FE9-5F28-4B20-99C4-943F2A3EC567}" srcOrd="2" destOrd="0" presId="urn:microsoft.com/office/officeart/2005/8/layout/process5"/>
    <dgm:cxn modelId="{719A73AE-1747-4F82-81B2-92905D8B1B33}" type="presParOf" srcId="{56F5E78A-2CE5-46BE-BE9D-6B6897A736F6}" destId="{29A6B1DD-6E1C-45C2-A636-9C413987D0CB}" srcOrd="3" destOrd="0" presId="urn:microsoft.com/office/officeart/2005/8/layout/process5"/>
    <dgm:cxn modelId="{3CBB7B8E-5C5C-4669-BD46-9B1A5B25E4B8}" type="presParOf" srcId="{29A6B1DD-6E1C-45C2-A636-9C413987D0CB}" destId="{C394D629-1D30-41FC-9A4B-0141B78278F5}" srcOrd="0" destOrd="0" presId="urn:microsoft.com/office/officeart/2005/8/layout/process5"/>
    <dgm:cxn modelId="{D9C9810C-6813-4D16-964B-ACA2FFDB82DD}" type="presParOf" srcId="{56F5E78A-2CE5-46BE-BE9D-6B6897A736F6}" destId="{F6DC9B5C-BAD2-4415-9D99-FD5EABCC4F8D}" srcOrd="4" destOrd="0" presId="urn:microsoft.com/office/officeart/2005/8/layout/process5"/>
    <dgm:cxn modelId="{39E07FE9-4289-4C12-8F95-E5F785A25E2B}" type="presParOf" srcId="{56F5E78A-2CE5-46BE-BE9D-6B6897A736F6}" destId="{2E6279DD-48F9-4F9B-8F93-5643C37DBFEB}" srcOrd="5" destOrd="0" presId="urn:microsoft.com/office/officeart/2005/8/layout/process5"/>
    <dgm:cxn modelId="{B907E962-D184-4ECB-9279-BB723E71F3F8}" type="presParOf" srcId="{2E6279DD-48F9-4F9B-8F93-5643C37DBFEB}" destId="{6137089A-AC55-4C7F-8C22-15CAD4DCDC57}" srcOrd="0" destOrd="0" presId="urn:microsoft.com/office/officeart/2005/8/layout/process5"/>
    <dgm:cxn modelId="{179A37A2-EFA4-4C80-AD83-FB0D7B09B844}" type="presParOf" srcId="{56F5E78A-2CE5-46BE-BE9D-6B6897A736F6}" destId="{E0DF8D16-DD76-4911-A928-83772C650A3D}" srcOrd="6" destOrd="0" presId="urn:microsoft.com/office/officeart/2005/8/layout/process5"/>
    <dgm:cxn modelId="{02E8E1E9-D2CE-4215-93E1-A11F69160B4E}" type="presParOf" srcId="{56F5E78A-2CE5-46BE-BE9D-6B6897A736F6}" destId="{490D504D-0BA7-4FFE-B37A-39C2FA887096}" srcOrd="7" destOrd="0" presId="urn:microsoft.com/office/officeart/2005/8/layout/process5"/>
    <dgm:cxn modelId="{65555B1C-EF04-4A60-9C8F-36FC30D2001D}" type="presParOf" srcId="{490D504D-0BA7-4FFE-B37A-39C2FA887096}" destId="{B13C24B3-990B-4A46-A637-DEA1FAF30317}" srcOrd="0" destOrd="0" presId="urn:microsoft.com/office/officeart/2005/8/layout/process5"/>
    <dgm:cxn modelId="{3C346AF1-C169-416C-BCB6-3249DD7DDD35}" type="presParOf" srcId="{56F5E78A-2CE5-46BE-BE9D-6B6897A736F6}" destId="{F8CA1C6E-3436-4B40-BE04-768FBFC88FFF}" srcOrd="8" destOrd="0" presId="urn:microsoft.com/office/officeart/2005/8/layout/process5"/>
    <dgm:cxn modelId="{D3A704F5-1DAA-40B2-B137-1943D9BC5B26}" type="presParOf" srcId="{56F5E78A-2CE5-46BE-BE9D-6B6897A736F6}" destId="{96AD1B94-5AC9-49F8-8646-4696F1C7366B}" srcOrd="9" destOrd="0" presId="urn:microsoft.com/office/officeart/2005/8/layout/process5"/>
    <dgm:cxn modelId="{A9F12052-86A2-4478-8893-B92DD191063B}" type="presParOf" srcId="{96AD1B94-5AC9-49F8-8646-4696F1C7366B}" destId="{088A0130-71CB-49E8-96A3-2BF7CBE19F9C}" srcOrd="0" destOrd="0" presId="urn:microsoft.com/office/officeart/2005/8/layout/process5"/>
    <dgm:cxn modelId="{BDCC2806-A949-4EE9-815F-6C274FCD12DD}" type="presParOf" srcId="{56F5E78A-2CE5-46BE-BE9D-6B6897A736F6}" destId="{9EC121BC-F173-4204-AA90-CB4171720D6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46044-C146-4E55-A3A8-3D5E8A010878}">
      <dsp:nvSpPr>
        <dsp:cNvPr id="0" name=""/>
        <dsp:cNvSpPr/>
      </dsp:nvSpPr>
      <dsp:spPr>
        <a:xfrm>
          <a:off x="0" y="837586"/>
          <a:ext cx="1910062" cy="1455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Récupération de l'exhaustivité des verbatim exprimés sur la plateforme</a:t>
          </a:r>
        </a:p>
      </dsp:txBody>
      <dsp:txXfrm>
        <a:off x="42630" y="880216"/>
        <a:ext cx="1824802" cy="1370241"/>
      </dsp:txXfrm>
    </dsp:sp>
    <dsp:sp modelId="{CCADAE70-4DBA-4661-883B-2016FD150DD1}">
      <dsp:nvSpPr>
        <dsp:cNvPr id="0" name=""/>
        <dsp:cNvSpPr/>
      </dsp:nvSpPr>
      <dsp:spPr>
        <a:xfrm rot="5256">
          <a:off x="2078541" y="1330518"/>
          <a:ext cx="405883" cy="4736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sp:txBody>
      <dsp:txXfrm>
        <a:off x="2078541" y="1425164"/>
        <a:ext cx="284118" cy="284217"/>
      </dsp:txXfrm>
    </dsp:sp>
    <dsp:sp modelId="{86822FE9-5F28-4B20-99C4-943F2A3EC567}">
      <dsp:nvSpPr>
        <dsp:cNvPr id="0" name=""/>
        <dsp:cNvSpPr/>
      </dsp:nvSpPr>
      <dsp:spPr>
        <a:xfrm>
          <a:off x="2675878" y="831925"/>
          <a:ext cx="1910062" cy="1475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Regroupement </a:t>
          </a:r>
          <a:br>
            <a:rPr lang="fr-FR" sz="1200" b="1" kern="1200" dirty="0"/>
          </a:br>
          <a:r>
            <a:rPr lang="fr-FR" sz="1200" b="1" kern="1200" dirty="0"/>
            <a:t>par mots et associations de mots, pour chaque question </a:t>
          </a:r>
          <a:br>
            <a:rPr lang="fr-FR" sz="1200" b="1" kern="1200" dirty="0"/>
          </a:br>
          <a:r>
            <a:rPr lang="fr-FR" sz="1200" b="0" kern="1200" dirty="0"/>
            <a:t>à</a:t>
          </a:r>
          <a:r>
            <a:rPr lang="fr-FR" sz="1200" kern="1200" dirty="0"/>
            <a:t> l'aide du logiciel Qwam, question par question</a:t>
          </a:r>
        </a:p>
      </dsp:txBody>
      <dsp:txXfrm>
        <a:off x="2719079" y="875126"/>
        <a:ext cx="1823660" cy="138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46044-C146-4E55-A3A8-3D5E8A010878}">
      <dsp:nvSpPr>
        <dsp:cNvPr id="0" name=""/>
        <dsp:cNvSpPr/>
      </dsp:nvSpPr>
      <dsp:spPr>
        <a:xfrm>
          <a:off x="6529" y="420063"/>
          <a:ext cx="1951583" cy="1461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Récupération de l'exhaustivité des verbatim exprimés sur la plateforme</a:t>
          </a:r>
        </a:p>
      </dsp:txBody>
      <dsp:txXfrm>
        <a:off x="49329" y="462863"/>
        <a:ext cx="1865983" cy="1375686"/>
      </dsp:txXfrm>
    </dsp:sp>
    <dsp:sp modelId="{CCADAE70-4DBA-4661-883B-2016FD150DD1}">
      <dsp:nvSpPr>
        <dsp:cNvPr id="0" name=""/>
        <dsp:cNvSpPr/>
      </dsp:nvSpPr>
      <dsp:spPr>
        <a:xfrm rot="21585733">
          <a:off x="2129021" y="903097"/>
          <a:ext cx="411742" cy="4839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sp:txBody>
      <dsp:txXfrm>
        <a:off x="2129022" y="1000151"/>
        <a:ext cx="288219" cy="290396"/>
      </dsp:txXfrm>
    </dsp:sp>
    <dsp:sp modelId="{86822FE9-5F28-4B20-99C4-943F2A3EC567}">
      <dsp:nvSpPr>
        <dsp:cNvPr id="0" name=""/>
        <dsp:cNvSpPr/>
      </dsp:nvSpPr>
      <dsp:spPr>
        <a:xfrm>
          <a:off x="2734979" y="392997"/>
          <a:ext cx="1951583" cy="1492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Regroupement </a:t>
          </a:r>
          <a:br>
            <a:rPr lang="fr-FR" sz="1200" b="1" kern="1200" dirty="0"/>
          </a:br>
          <a:r>
            <a:rPr lang="fr-FR" sz="1200" b="1" kern="1200" dirty="0"/>
            <a:t>par mots et associations de mots, pour chaque question </a:t>
          </a:r>
          <a:br>
            <a:rPr lang="fr-FR" sz="1200" b="1" kern="1200" dirty="0"/>
          </a:br>
          <a:r>
            <a:rPr lang="fr-FR" sz="1200" b="0" kern="1200" dirty="0"/>
            <a:t>à</a:t>
          </a:r>
          <a:r>
            <a:rPr lang="fr-FR" sz="1200" kern="1200" dirty="0"/>
            <a:t> l'aide du logiciel Qwam, question par question</a:t>
          </a:r>
        </a:p>
      </dsp:txBody>
      <dsp:txXfrm>
        <a:off x="2778701" y="436719"/>
        <a:ext cx="1864139" cy="1405329"/>
      </dsp:txXfrm>
    </dsp:sp>
    <dsp:sp modelId="{29A6B1DD-6E1C-45C2-A636-9C413987D0CB}">
      <dsp:nvSpPr>
        <dsp:cNvPr id="0" name=""/>
        <dsp:cNvSpPr/>
      </dsp:nvSpPr>
      <dsp:spPr>
        <a:xfrm rot="14227">
          <a:off x="4859128" y="903000"/>
          <a:ext cx="415735" cy="4839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4859129" y="999540"/>
        <a:ext cx="291015" cy="290396"/>
      </dsp:txXfrm>
    </dsp:sp>
    <dsp:sp modelId="{F6DC9B5C-BAD2-4415-9D99-FD5EABCC4F8D}">
      <dsp:nvSpPr>
        <dsp:cNvPr id="0" name=""/>
        <dsp:cNvSpPr/>
      </dsp:nvSpPr>
      <dsp:spPr>
        <a:xfrm>
          <a:off x="5470962" y="384413"/>
          <a:ext cx="1951583" cy="1532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Contrôle de la cohérence des catégories et sous catégories obtenues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par les analystes OpinionWay, via la lecture d’échantillons de verbatim associés à ces catégories</a:t>
          </a:r>
        </a:p>
      </dsp:txBody>
      <dsp:txXfrm>
        <a:off x="5515850" y="429301"/>
        <a:ext cx="1861807" cy="1442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46044-C146-4E55-A3A8-3D5E8A010878}">
      <dsp:nvSpPr>
        <dsp:cNvPr id="0" name=""/>
        <dsp:cNvSpPr/>
      </dsp:nvSpPr>
      <dsp:spPr>
        <a:xfrm>
          <a:off x="2196" y="461836"/>
          <a:ext cx="1643890" cy="1541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Récupération de l'exhaustivité des verbatim exprimés sur la plateforme</a:t>
          </a:r>
        </a:p>
      </dsp:txBody>
      <dsp:txXfrm>
        <a:off x="47337" y="506977"/>
        <a:ext cx="1553608" cy="1450958"/>
      </dsp:txXfrm>
    </dsp:sp>
    <dsp:sp modelId="{CCADAE70-4DBA-4661-883B-2016FD150DD1}">
      <dsp:nvSpPr>
        <dsp:cNvPr id="0" name=""/>
        <dsp:cNvSpPr/>
      </dsp:nvSpPr>
      <dsp:spPr>
        <a:xfrm rot="21583373">
          <a:off x="1826346" y="971322"/>
          <a:ext cx="434272" cy="5104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1826347" y="1073732"/>
        <a:ext cx="303990" cy="306283"/>
      </dsp:txXfrm>
    </dsp:sp>
    <dsp:sp modelId="{86822FE9-5F28-4B20-99C4-943F2A3EC567}">
      <dsp:nvSpPr>
        <dsp:cNvPr id="0" name=""/>
        <dsp:cNvSpPr/>
      </dsp:nvSpPr>
      <dsp:spPr>
        <a:xfrm>
          <a:off x="2465459" y="374737"/>
          <a:ext cx="1655705" cy="1691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Regroupement </a:t>
          </a:r>
          <a:br>
            <a:rPr lang="fr-FR" sz="1200" b="1" kern="1200" dirty="0"/>
          </a:br>
          <a:r>
            <a:rPr lang="fr-FR" sz="1200" b="1" kern="1200" dirty="0"/>
            <a:t>par mots et associations de mots, pour chaque question </a:t>
          </a:r>
          <a:br>
            <a:rPr lang="fr-FR" sz="1200" b="1" kern="1200" dirty="0"/>
          </a:br>
          <a:r>
            <a:rPr lang="fr-FR" sz="1200" b="0" kern="1200" dirty="0"/>
            <a:t>à</a:t>
          </a:r>
          <a:r>
            <a:rPr lang="fr-FR" sz="1200" kern="1200" dirty="0"/>
            <a:t> l'aide du logiciel Qwam, question par question</a:t>
          </a:r>
        </a:p>
      </dsp:txBody>
      <dsp:txXfrm>
        <a:off x="2513953" y="423231"/>
        <a:ext cx="1558717" cy="1594566"/>
      </dsp:txXfrm>
    </dsp:sp>
    <dsp:sp modelId="{29A6B1DD-6E1C-45C2-A636-9C413987D0CB}">
      <dsp:nvSpPr>
        <dsp:cNvPr id="0" name=""/>
        <dsp:cNvSpPr/>
      </dsp:nvSpPr>
      <dsp:spPr>
        <a:xfrm rot="16526">
          <a:off x="4303173" y="971185"/>
          <a:ext cx="438483" cy="5104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4303174" y="1072964"/>
        <a:ext cx="306938" cy="306283"/>
      </dsp:txXfrm>
    </dsp:sp>
    <dsp:sp modelId="{F6DC9B5C-BAD2-4415-9D99-FD5EABCC4F8D}">
      <dsp:nvSpPr>
        <dsp:cNvPr id="0" name=""/>
        <dsp:cNvSpPr/>
      </dsp:nvSpPr>
      <dsp:spPr>
        <a:xfrm>
          <a:off x="4948483" y="158466"/>
          <a:ext cx="1658258" cy="2147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Contrôle de la cohérence des catégories et sous catégories obtenues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par les analystes OpinionWay, via la lecture d’échantillons de verbatim associés à ces catégories</a:t>
          </a:r>
        </a:p>
      </dsp:txBody>
      <dsp:txXfrm>
        <a:off x="4997052" y="207035"/>
        <a:ext cx="1561120" cy="2050841"/>
      </dsp:txXfrm>
    </dsp:sp>
    <dsp:sp modelId="{2E6279DD-48F9-4F9B-8F93-5643C37DBFEB}">
      <dsp:nvSpPr>
        <dsp:cNvPr id="0" name=""/>
        <dsp:cNvSpPr/>
      </dsp:nvSpPr>
      <dsp:spPr>
        <a:xfrm>
          <a:off x="6787877" y="977219"/>
          <a:ext cx="436372" cy="5104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6787877" y="1079314"/>
        <a:ext cx="305460" cy="306283"/>
      </dsp:txXfrm>
    </dsp:sp>
    <dsp:sp modelId="{E0DF8D16-DD76-4911-A928-83772C650A3D}">
      <dsp:nvSpPr>
        <dsp:cNvPr id="0" name=""/>
        <dsp:cNvSpPr/>
      </dsp:nvSpPr>
      <dsp:spPr>
        <a:xfrm>
          <a:off x="7430086" y="199673"/>
          <a:ext cx="1508388" cy="2065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Affinage des catégories et sous catégories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Regroupement de certaines, scission d’autres et création si nécessaire</a:t>
          </a:r>
          <a:br>
            <a:rPr lang="fr-FR" sz="1200" kern="1200" dirty="0"/>
          </a:br>
          <a:r>
            <a:rPr lang="fr-FR" sz="1200" kern="1200" dirty="0"/>
            <a:t>par les analystes d'OpinionWay</a:t>
          </a:r>
        </a:p>
      </dsp:txBody>
      <dsp:txXfrm>
        <a:off x="7474265" y="243852"/>
        <a:ext cx="1420030" cy="1977208"/>
      </dsp:txXfrm>
    </dsp:sp>
    <dsp:sp modelId="{490D504D-0BA7-4FFE-B37A-39C2FA887096}">
      <dsp:nvSpPr>
        <dsp:cNvPr id="0" name=""/>
        <dsp:cNvSpPr/>
      </dsp:nvSpPr>
      <dsp:spPr>
        <a:xfrm rot="5416254">
          <a:off x="7978218" y="2432784"/>
          <a:ext cx="401072" cy="5104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</dsp:txBody>
      <dsp:txXfrm rot="-5400000">
        <a:off x="8025897" y="2487485"/>
        <a:ext cx="306283" cy="280750"/>
      </dsp:txXfrm>
    </dsp:sp>
    <dsp:sp modelId="{F8CA1C6E-3436-4B40-BE04-768FBFC88FFF}">
      <dsp:nvSpPr>
        <dsp:cNvPr id="0" name=""/>
        <dsp:cNvSpPr/>
      </dsp:nvSpPr>
      <dsp:spPr>
        <a:xfrm>
          <a:off x="7315182" y="2979539"/>
          <a:ext cx="1625489" cy="1338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Réindexation de la nouvelle base de données à l’issue de ce travail</a:t>
          </a:r>
          <a:br>
            <a:rPr lang="fr-FR" sz="1200" b="1" kern="1200" dirty="0"/>
          </a:br>
          <a:r>
            <a:rPr lang="fr-FR" sz="1200" kern="1200" dirty="0"/>
            <a:t>dans le logiciel Qwam</a:t>
          </a:r>
        </a:p>
      </dsp:txBody>
      <dsp:txXfrm>
        <a:off x="7354385" y="3018742"/>
        <a:ext cx="1547083" cy="1260093"/>
      </dsp:txXfrm>
    </dsp:sp>
    <dsp:sp modelId="{96AD1B94-5AC9-49F8-8646-4696F1C7366B}">
      <dsp:nvSpPr>
        <dsp:cNvPr id="0" name=""/>
        <dsp:cNvSpPr/>
      </dsp:nvSpPr>
      <dsp:spPr>
        <a:xfrm rot="10737293">
          <a:off x="6685947" y="3400189"/>
          <a:ext cx="393468" cy="5104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 rot="10800000">
        <a:off x="6803977" y="3501207"/>
        <a:ext cx="275428" cy="306283"/>
      </dsp:txXfrm>
    </dsp:sp>
    <dsp:sp modelId="{9EC121BC-F173-4204-AA90-CB4171720D65}">
      <dsp:nvSpPr>
        <dsp:cNvPr id="0" name=""/>
        <dsp:cNvSpPr/>
      </dsp:nvSpPr>
      <dsp:spPr>
        <a:xfrm>
          <a:off x="4996813" y="2987480"/>
          <a:ext cx="1582201" cy="134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Comptage des catégories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par la cellule traitement des données d’OpinionWay</a:t>
          </a:r>
        </a:p>
      </dsp:txBody>
      <dsp:txXfrm>
        <a:off x="5036329" y="3026996"/>
        <a:ext cx="1503169" cy="127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05A71-BE6A-426D-848C-37CD5B3C3FE5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4431C-2459-49DF-B054-3E59CA8FDB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60280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9C07C-BE56-4645-90EC-26C305181B7E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B2D86-CB3E-4630-87C7-507BE5467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9074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9F4F0-21B1-49B6-B686-E7434CC20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3EA54D-B9A3-4F2C-9A13-BE9734980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F6CFD5-463E-4194-8B68-33B2D0B6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D1FB87-6689-46F7-85D6-0DD47FBE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18401A-4D2A-433E-A34F-5B9C8DCA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1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1F287-1862-40F2-87E6-37B9B3C3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FC7DC1-6AC3-4983-BE46-3BFD8BFF0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74A685-23F5-43BD-9BCE-ABAFF346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57CDD7-6C14-4170-98DF-C2666B18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4B8E4E-AD3E-4DAD-8EA7-23341F56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56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0EE9BB-C4CE-4C2E-9D50-934AF32D3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C55ADD-0D29-45E0-8C58-6FEE90A33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3998B3-476D-43AF-AA3D-69BD590B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676C69-DF0F-4EAE-92CF-11F48071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6AF403-16F4-4D95-9C35-BF1CDDC8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1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7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74461" y="429309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108">
                <a:solidFill>
                  <a:schemeClr val="bg1"/>
                </a:solidFill>
              </a:defRPr>
            </a:lvl1pPr>
          </a:lstStyle>
          <a:p>
            <a:pPr defTabSz="457200"/>
            <a:fld id="{AB57F556-3CFC-4DE8-AE0B-096BC6BFA48B}" type="datetime4">
              <a:rPr lang="fr-FR" smtClean="0">
                <a:solidFill>
                  <a:prstClr val="white"/>
                </a:solidFill>
              </a:rPr>
              <a:pPr defTabSz="457200"/>
              <a:t>19 mars 2019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9555487" y="3831434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black"/>
                </a:solidFill>
              </a:rPr>
              <a:t>Rapport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8" y="4300522"/>
            <a:ext cx="1631949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28684" y="6183400"/>
            <a:ext cx="3263317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15" baseline="0"/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8496000" y="6183401"/>
            <a:ext cx="673520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015" dirty="0">
                <a:solidFill>
                  <a:prstClr val="black"/>
                </a:solidFill>
              </a:rPr>
              <a:t>À   :</a:t>
            </a:r>
          </a:p>
          <a:p>
            <a:pPr defTabSz="457200"/>
            <a:r>
              <a:rPr lang="fr-FR" sz="1015" dirty="0">
                <a:solidFill>
                  <a:prstClr val="black"/>
                </a:solidFill>
              </a:rPr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2851994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5282">
          <p15:clr>
            <a:srgbClr val="FBAE40"/>
          </p15:clr>
        </p15:guide>
        <p15:guide id="3" pos="434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PRO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7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39808" y="429309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108">
                <a:solidFill>
                  <a:schemeClr val="bg1"/>
                </a:solidFill>
              </a:defRPr>
            </a:lvl1pPr>
          </a:lstStyle>
          <a:p>
            <a:pPr defTabSz="457200"/>
            <a:fld id="{2FBFE5E9-78F9-4C1B-80C3-5A0D79BD0E0C}" type="datetime4">
              <a:rPr lang="fr-FR" smtClean="0">
                <a:solidFill>
                  <a:prstClr val="white"/>
                </a:solidFill>
              </a:rPr>
              <a:pPr defTabSz="457200"/>
              <a:t>19 mars 2019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9539801" y="3831434"/>
            <a:ext cx="166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2400" b="1" dirty="0">
                <a:solidFill>
                  <a:prstClr val="black"/>
                </a:solidFill>
              </a:rPr>
              <a:t>Proposition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8" y="4300522"/>
            <a:ext cx="1631949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28684" y="6183400"/>
            <a:ext cx="3263317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15" baseline="0"/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496000" y="6183401"/>
            <a:ext cx="673520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015" dirty="0">
                <a:solidFill>
                  <a:prstClr val="black"/>
                </a:solidFill>
              </a:rPr>
              <a:t>À   :</a:t>
            </a:r>
          </a:p>
          <a:p>
            <a:pPr defTabSz="457200"/>
            <a:r>
              <a:rPr lang="fr-FR" sz="1015" dirty="0">
                <a:solidFill>
                  <a:prstClr val="black"/>
                </a:solidFill>
              </a:rPr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3480364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5282">
          <p15:clr>
            <a:srgbClr val="FBAE40"/>
          </p15:clr>
        </p15:guide>
        <p15:guide id="3" pos="21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7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39808" y="429309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108">
                <a:solidFill>
                  <a:schemeClr val="bg1"/>
                </a:solidFill>
              </a:defRPr>
            </a:lvl1pPr>
          </a:lstStyle>
          <a:p>
            <a:pPr defTabSz="457200"/>
            <a:fld id="{C4A27FE3-B460-4833-97AB-6C1ECEA2E137}" type="datetime4">
              <a:rPr lang="fr-FR" smtClean="0">
                <a:solidFill>
                  <a:prstClr val="white"/>
                </a:solidFill>
              </a:rPr>
              <a:pPr defTabSz="457200"/>
              <a:t>19 mars 2019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9461487" y="3831434"/>
            <a:ext cx="181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2400" b="1" dirty="0">
                <a:solidFill>
                  <a:prstClr val="black"/>
                </a:solidFill>
              </a:rPr>
              <a:t>Présentation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8" y="4300522"/>
            <a:ext cx="1631949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28684" y="6183400"/>
            <a:ext cx="3263317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15" baseline="0"/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496000" y="6183401"/>
            <a:ext cx="673520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015" dirty="0">
                <a:solidFill>
                  <a:prstClr val="black"/>
                </a:solidFill>
              </a:rPr>
              <a:t>À   :</a:t>
            </a:r>
          </a:p>
          <a:p>
            <a:pPr defTabSz="457200"/>
            <a:r>
              <a:rPr lang="fr-FR" sz="1015" dirty="0">
                <a:solidFill>
                  <a:prstClr val="black"/>
                </a:solidFill>
              </a:rPr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21227687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5282">
          <p15:clr>
            <a:srgbClr val="FBAE40"/>
          </p15:clr>
        </p15:guide>
        <p15:guide id="3" pos="21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7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39808" y="443711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FBFBFA4D-9BCE-4B05-918A-87C100BB9DEE}" type="datetime4">
              <a:rPr lang="fr-FR" smtClean="0">
                <a:solidFill>
                  <a:prstClr val="white"/>
                </a:solidFill>
              </a:rPr>
              <a:pPr defTabSz="457200"/>
              <a:t>19 mars 2019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8" y="4300522"/>
            <a:ext cx="1631949" cy="1000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Logo du client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9131883" y="3861049"/>
            <a:ext cx="2313516" cy="460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fr-FR" dirty="0"/>
              <a:t>Nature du doc</a:t>
            </a:r>
          </a:p>
        </p:txBody>
      </p:sp>
    </p:spTree>
    <p:extLst>
      <p:ext uri="{BB962C8B-B14F-4D97-AF65-F5344CB8AC3E}">
        <p14:creationId xmlns:p14="http://schemas.microsoft.com/office/powerpoint/2010/main" val="16081217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5282">
          <p15:clr>
            <a:srgbClr val="FBAE40"/>
          </p15:clr>
        </p15:guide>
        <p15:guide id="3" pos="21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ère 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244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4234871" y="3997513"/>
            <a:ext cx="5115824" cy="94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5539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1753528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2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  <p:sp>
        <p:nvSpPr>
          <p:cNvPr id="20" name="Espace réservé du texte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880971" y="1052513"/>
            <a:ext cx="887047" cy="144462"/>
          </a:xfrm>
          <a:prstGeom prst="rect">
            <a:avLst/>
          </a:prstGeom>
        </p:spPr>
        <p:txBody>
          <a:bodyPr rIns="36000" anchor="ctr"/>
          <a:lstStyle>
            <a:lvl1pPr marL="0" indent="0" algn="r">
              <a:buNone/>
              <a:defRPr sz="923" b="1">
                <a:solidFill>
                  <a:schemeClr val="bg1"/>
                </a:solidFill>
              </a:defRPr>
            </a:lvl1pPr>
            <a:lvl2pPr>
              <a:defRPr sz="923"/>
            </a:lvl2pPr>
            <a:lvl3pPr>
              <a:defRPr sz="923"/>
            </a:lvl3pPr>
            <a:lvl4pPr>
              <a:defRPr sz="923"/>
            </a:lvl4pPr>
            <a:lvl5pPr>
              <a:defRPr sz="923"/>
            </a:lvl5pPr>
          </a:lstStyle>
          <a:p>
            <a:pPr lvl="0"/>
            <a:r>
              <a:rPr lang="fr-FR" dirty="0"/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2493785777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19393266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B7292-98C3-4FEE-9BE3-022F5C19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40431D-DB9A-4F68-95DA-9B349B8C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047676-7E06-45CD-8A72-F356B408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37E0F6-6B7C-4B45-BF34-37BCBA52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B84B2-AE58-4690-88BF-C26AF4CA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76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 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6" y="1700810"/>
            <a:ext cx="5140264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6479412" y="1700810"/>
            <a:ext cx="5140264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5697037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3455982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23948179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/>
          <p:cNvSpPr/>
          <p:nvPr userDrawn="1"/>
        </p:nvSpPr>
        <p:spPr>
          <a:xfrm flipH="1">
            <a:off x="3880370" y="1934096"/>
            <a:ext cx="3649591" cy="3356992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fr-FR" sz="19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703566" y="2565120"/>
            <a:ext cx="1861129" cy="43204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779881" y="2520280"/>
            <a:ext cx="1861129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845634" y="4228016"/>
            <a:ext cx="1861129" cy="4320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28078" y="4811291"/>
            <a:ext cx="1861129" cy="432048"/>
          </a:xfrm>
          <a:prstGeom prst="rect">
            <a:avLst/>
          </a:prstGeom>
          <a:solidFill>
            <a:srgbClr val="D1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703566" y="1934096"/>
            <a:ext cx="1861129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779881" y="1966528"/>
            <a:ext cx="1861129" cy="43204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67182" y="4859040"/>
            <a:ext cx="1861129" cy="4320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3566" y="4228016"/>
            <a:ext cx="1861129" cy="43204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58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87469" y="4171593"/>
            <a:ext cx="6991753" cy="648000"/>
          </a:xfrm>
          <a:prstGeom prst="rect">
            <a:avLst/>
          </a:prstGeom>
        </p:spPr>
        <p:txBody>
          <a:bodyPr anchor="ctr"/>
          <a:lstStyle>
            <a:lvl1pPr>
              <a:defRPr lang="fr-FR" sz="5539" baseline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fr-FR" dirty="0"/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1785" y="5229227"/>
            <a:ext cx="6983047" cy="5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198" indent="0">
              <a:buNone/>
              <a:defRPr/>
            </a:lvl2pPr>
            <a:lvl3pPr marL="914395" indent="0">
              <a:buNone/>
              <a:defRPr/>
            </a:lvl3pPr>
            <a:lvl4pPr marL="1371593" indent="0">
              <a:buNone/>
              <a:defRPr/>
            </a:lvl4pPr>
            <a:lvl5pPr marL="1828789" indent="0"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195601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2939553758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2464338209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2063725044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4221159388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ère p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7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39808" y="443711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FBFBFA4D-9BCE-4B05-918A-87C100BB9DEE}" type="datetime4">
              <a:rPr lang="fr-FR" smtClean="0">
                <a:solidFill>
                  <a:prstClr val="white"/>
                </a:solidFill>
              </a:rPr>
              <a:pPr defTabSz="457200"/>
              <a:t>19 mars 2019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8" y="4300522"/>
            <a:ext cx="1631949" cy="1000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Logo du client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9131883" y="3861049"/>
            <a:ext cx="2313516" cy="460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fr-FR" dirty="0"/>
              <a:t>Nature du doc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28684" y="6183400"/>
            <a:ext cx="3263317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15" baseline="0"/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496000" y="6183401"/>
            <a:ext cx="673520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015" dirty="0">
                <a:solidFill>
                  <a:prstClr val="black"/>
                </a:solidFill>
              </a:rPr>
              <a:t>À   :</a:t>
            </a:r>
          </a:p>
          <a:p>
            <a:pPr defTabSz="457200"/>
            <a:r>
              <a:rPr lang="fr-FR" sz="1015" dirty="0">
                <a:solidFill>
                  <a:prstClr val="black"/>
                </a:solidFill>
              </a:rPr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2352151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5282">
          <p15:clr>
            <a:srgbClr val="FBAE40"/>
          </p15:clr>
        </p15:guide>
        <p15:guide id="3" pos="21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81B5C-B464-495D-B88B-246C16C8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77F19E-14C7-4CC9-B8A5-B820884E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35B594-29DA-401E-8A39-A7EFF22B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926CB-E6F1-4665-8E37-106FDA3E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8DD943-F79F-455C-9926-029DFF28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03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78487" y="5570076"/>
            <a:ext cx="10635028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fr-FR" sz="1292" i="1" dirty="0">
                <a:solidFill>
                  <a:prstClr val="white"/>
                </a:solidFill>
                <a:latin typeface="Georgia" panose="02040502050405020303" pitchFamily="18" charset="0"/>
              </a:rPr>
              <a:t>« Rendre le monde intelligible pour agir aujourd’hui et imaginer demain. » </a:t>
            </a:r>
          </a:p>
        </p:txBody>
      </p:sp>
    </p:spTree>
    <p:extLst>
      <p:ext uri="{BB962C8B-B14F-4D97-AF65-F5344CB8AC3E}">
        <p14:creationId xmlns:p14="http://schemas.microsoft.com/office/powerpoint/2010/main" val="991600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laire 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4234871" y="3997513"/>
            <a:ext cx="5115824" cy="94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5539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1513480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2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23" b="1" baseline="0">
                <a:solidFill>
                  <a:schemeClr val="bg1"/>
                </a:solidFill>
                <a:latin typeface="+mn-lt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2" y="3429002"/>
            <a:ext cx="1596912" cy="1725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10616" dirty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0" y="837061"/>
            <a:ext cx="568309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215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503191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  <p:sp>
        <p:nvSpPr>
          <p:cNvPr id="20" name="Espace réservé du texte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880971" y="1052513"/>
            <a:ext cx="887047" cy="144462"/>
          </a:xfrm>
          <a:prstGeom prst="rect">
            <a:avLst/>
          </a:prstGeom>
        </p:spPr>
        <p:txBody>
          <a:bodyPr rIns="36000" anchor="ctr"/>
          <a:lstStyle>
            <a:lvl1pPr marL="0" indent="0" algn="r">
              <a:buNone/>
              <a:defRPr sz="923" b="1">
                <a:solidFill>
                  <a:schemeClr val="bg1"/>
                </a:solidFill>
              </a:defRPr>
            </a:lvl1pPr>
            <a:lvl2pPr>
              <a:defRPr sz="923"/>
            </a:lvl2pPr>
            <a:lvl3pPr>
              <a:defRPr sz="923"/>
            </a:lvl3pPr>
            <a:lvl4pPr>
              <a:defRPr sz="923"/>
            </a:lvl4pPr>
            <a:lvl5pPr>
              <a:defRPr sz="923"/>
            </a:lvl5pPr>
          </a:lstStyle>
          <a:p>
            <a:pPr lvl="0"/>
            <a:r>
              <a:rPr lang="fr-FR" dirty="0"/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2584543381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2965769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 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6" y="1700810"/>
            <a:ext cx="5140264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6479412" y="1700810"/>
            <a:ext cx="5140264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551876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2557717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486426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/>
          <p:cNvSpPr/>
          <p:nvPr userDrawn="1"/>
        </p:nvSpPr>
        <p:spPr>
          <a:xfrm flipH="1">
            <a:off x="3880370" y="1934096"/>
            <a:ext cx="3649591" cy="3356992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fr-FR" sz="19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703566" y="2565120"/>
            <a:ext cx="1861129" cy="43204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779881" y="2520280"/>
            <a:ext cx="1861129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845634" y="4228016"/>
            <a:ext cx="1861129" cy="4320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28078" y="4811291"/>
            <a:ext cx="1861129" cy="432048"/>
          </a:xfrm>
          <a:prstGeom prst="rect">
            <a:avLst/>
          </a:prstGeom>
          <a:solidFill>
            <a:srgbClr val="D1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703566" y="1934096"/>
            <a:ext cx="1861129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779881" y="1966528"/>
            <a:ext cx="1861129" cy="43204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67182" y="4859040"/>
            <a:ext cx="1861129" cy="4320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3566" y="4228016"/>
            <a:ext cx="1861129" cy="43204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29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87469" y="4171593"/>
            <a:ext cx="6991753" cy="648000"/>
          </a:xfrm>
          <a:prstGeom prst="rect">
            <a:avLst/>
          </a:prstGeom>
        </p:spPr>
        <p:txBody>
          <a:bodyPr anchor="ctr"/>
          <a:lstStyle>
            <a:lvl1pPr>
              <a:defRPr lang="fr-FR" sz="5539" baseline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fr-FR" dirty="0"/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1785" y="5229227"/>
            <a:ext cx="6983047" cy="5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198" indent="0">
              <a:buNone/>
              <a:defRPr/>
            </a:lvl2pPr>
            <a:lvl3pPr marL="914395" indent="0">
              <a:buNone/>
              <a:defRPr/>
            </a:lvl3pPr>
            <a:lvl4pPr marL="1371593" indent="0">
              <a:buNone/>
              <a:defRPr/>
            </a:lvl4pPr>
            <a:lvl5pPr marL="1828789" indent="0"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97481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5C66A-91B2-476E-A36B-B2A2ACFD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B83F5-8AB1-48A9-8B4D-817F3B807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A4F5BB-6EC9-4652-8836-106EE9B4D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02A28A-31C8-4318-9694-CA05FC16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903165-50D5-4512-8189-949B44ED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B29542-162F-4CE7-A1D5-1BD92FB8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702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3043971511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2841707916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803072458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1221613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585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601235" y="1700810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62" baseline="0"/>
            </a:lvl1pPr>
            <a:lvl2pPr marL="416180" indent="-21102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77"/>
            </a:lvl2pPr>
            <a:lvl3pPr marL="660905" indent="-21102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292"/>
            </a:lvl3pPr>
            <a:lvl4pPr marL="905630" indent="-211021" algn="just" defTabSz="905630">
              <a:buClr>
                <a:srgbClr val="C00000"/>
              </a:buClr>
              <a:buFont typeface="Calibri" panose="020F0502020204030204" pitchFamily="34" charset="0"/>
              <a:buChar char="-"/>
              <a:defRPr sz="1108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477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2089742146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ère p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7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39808" y="443711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FBFBFA4D-9BCE-4B05-918A-87C100BB9DEE}" type="datetime4">
              <a:rPr lang="fr-FR" smtClean="0">
                <a:solidFill>
                  <a:prstClr val="white"/>
                </a:solidFill>
              </a:rPr>
              <a:pPr defTabSz="457200"/>
              <a:t>19 mars 2019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8" y="4300522"/>
            <a:ext cx="1631949" cy="1000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Logo du client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9131883" y="3861049"/>
            <a:ext cx="2313516" cy="460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fr-FR" dirty="0"/>
              <a:t>Nature du doc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28684" y="6183400"/>
            <a:ext cx="3263317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15" baseline="0"/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496000" y="6183401"/>
            <a:ext cx="673520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015" dirty="0">
                <a:solidFill>
                  <a:prstClr val="black"/>
                </a:solidFill>
              </a:rPr>
              <a:t>À   :</a:t>
            </a:r>
          </a:p>
          <a:p>
            <a:pPr defTabSz="457200"/>
            <a:r>
              <a:rPr lang="fr-FR" sz="1015" dirty="0">
                <a:solidFill>
                  <a:prstClr val="black"/>
                </a:solidFill>
              </a:rPr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46232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5282">
          <p15:clr>
            <a:srgbClr val="FBAE40"/>
          </p15:clr>
        </p15:guide>
        <p15:guide id="3" pos="218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78487" y="5570076"/>
            <a:ext cx="10635028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fr-FR" sz="1292" i="1" dirty="0">
                <a:solidFill>
                  <a:prstClr val="white"/>
                </a:solidFill>
                <a:latin typeface="Georgia" panose="02040502050405020303" pitchFamily="18" charset="0"/>
              </a:rPr>
              <a:t>« Rendre le monde intelligible pour agir aujourd’hui et imaginer demain. » </a:t>
            </a:r>
          </a:p>
        </p:txBody>
      </p:sp>
    </p:spTree>
    <p:extLst>
      <p:ext uri="{BB962C8B-B14F-4D97-AF65-F5344CB8AC3E}">
        <p14:creationId xmlns:p14="http://schemas.microsoft.com/office/powerpoint/2010/main" val="3428016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laire 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4234871" y="3997513"/>
            <a:ext cx="5115824" cy="94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5539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940499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25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23" b="1" baseline="0">
                <a:solidFill>
                  <a:schemeClr val="bg1"/>
                </a:solidFill>
                <a:latin typeface="+mn-lt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2" y="3429002"/>
            <a:ext cx="1596912" cy="1725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10616" dirty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0" y="837061"/>
            <a:ext cx="568309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215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39468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14741-00AF-4E9F-A7C0-F1673BAF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B88D4A-4EB3-4FEB-AA01-A201E55C5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F20E56-DBF8-44B7-A47C-F7B4AF81C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A90DAA-3A95-4AD3-953B-E45C6CBBB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0E041A-39DB-455E-B327-1D68B20A3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15DAFDD-861B-4749-839D-9C40F714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F0C4B4-EAEB-4393-A7D2-193396E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0B5A46-F626-46EC-98C3-BA45227F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7682A-6F5C-472B-9007-3C1EA50C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062ACE-4DA0-4962-809C-0163D0F1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4A83F5-C343-4029-88D0-F73D9A6A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5026EC-EC08-453E-BDB5-11BBA007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54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BEDDDC-D412-44A1-8695-4EA87912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6B81EC-775A-426B-82F6-3DC16C53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8AAFC5-0432-47A0-84E4-71D26C69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5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B469E-F68B-4184-B20D-0BD0786C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7A8BF4-F2FA-4AC2-9A9E-E11C8E6DB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CD6427-4AF0-4734-AFFE-6802074A5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FBB03B-C3CF-4075-9B1A-5B61A588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FD69EE-989F-4C6F-A2F3-5A0D8EAA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7A5B74-64B8-4E24-AA32-1CEBBA98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22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FA063-5DC8-4A83-9E87-48B44C7A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D7618A-1DB4-4E55-8DCE-2E3977738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2F9820-1C3B-4FBC-868C-8103EBD6D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5DF412-64F1-4A31-AE81-DCB5DE57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DCAB83-7571-4C18-A056-3571E334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BFA72D-5FE3-421A-BE08-6C97B95F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17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BC24F9-9784-4681-936B-D5E6BBCF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021"/>
            <a:ext cx="10515600" cy="66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4D5DF2-A6C7-4A32-93B3-A66562EF4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EA8F88-E3B0-4239-B169-01EBFC15A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C436-AD92-4C76-8AB8-F65C2E998377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FA000-FD62-4399-AF74-1DB1BDFF6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CFF59A-E343-4D5A-925F-FC27174EB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2C73-D92B-41B2-ACB4-DF68AA254BE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E39C1-72BC-4268-AC9E-F412480A72B5}"/>
              </a:ext>
            </a:extLst>
          </p:cNvPr>
          <p:cNvSpPr/>
          <p:nvPr userDrawn="1"/>
        </p:nvSpPr>
        <p:spPr>
          <a:xfrm>
            <a:off x="0" y="-58366"/>
            <a:ext cx="12192000" cy="1080000"/>
          </a:xfrm>
          <a:prstGeom prst="rect">
            <a:avLst/>
          </a:prstGeom>
          <a:gradFill flip="none" rotWithShape="1">
            <a:gsLst>
              <a:gs pos="0">
                <a:srgbClr val="061032"/>
              </a:gs>
              <a:gs pos="100000">
                <a:srgbClr val="1544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 descr="G:\Drive d'équipe\Res publica\Missions\MISSIONS EN COURS\19-859 GRAND DEBAT NATIONAL\6- Charte graphique\CHARTE-GRAND-DEBAT-NATIONAL-DIGITAL\KIT DIGITAL\Le_Grand_Debat_National_Sources_KIT_DIGITAL\LOGO GDN\Logo_Grand_Debat_National.png">
            <a:extLst>
              <a:ext uri="{FF2B5EF4-FFF2-40B4-BE49-F238E27FC236}">
                <a16:creationId xmlns:a16="http://schemas.microsoft.com/office/drawing/2014/main" id="{3A0917CD-4871-4EF7-B67A-56B801E749BF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45432"/>
            <a:ext cx="25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55947F-7814-4AF6-A681-66EE48B69E0F}"/>
              </a:ext>
            </a:extLst>
          </p:cNvPr>
          <p:cNvSpPr/>
          <p:nvPr userDrawn="1"/>
        </p:nvSpPr>
        <p:spPr>
          <a:xfrm>
            <a:off x="0" y="841634"/>
            <a:ext cx="12192000" cy="180000"/>
          </a:xfrm>
          <a:prstGeom prst="rect">
            <a:avLst/>
          </a:prstGeom>
          <a:gradFill flip="none" rotWithShape="1">
            <a:gsLst>
              <a:gs pos="0">
                <a:srgbClr val="29B7EE"/>
              </a:gs>
              <a:gs pos="100000">
                <a:srgbClr val="38C18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7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35097" y="0"/>
            <a:ext cx="8440616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fr-FR" sz="1950" dirty="0">
              <a:solidFill>
                <a:prstClr val="white"/>
              </a:solidFill>
            </a:endParaRPr>
          </a:p>
        </p:txBody>
      </p:sp>
      <p:sp>
        <p:nvSpPr>
          <p:cNvPr id="22" name="Text Box 1064"/>
          <p:cNvSpPr txBox="1">
            <a:spLocks noChangeArrowheads="1"/>
          </p:cNvSpPr>
          <p:nvPr/>
        </p:nvSpPr>
        <p:spPr bwMode="gray">
          <a:xfrm>
            <a:off x="2457019" y="5871941"/>
            <a:ext cx="3456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457200" eaLnBrk="1" hangingPunct="1">
              <a:tabLst>
                <a:tab pos="1076312" algn="l"/>
              </a:tabLst>
            </a:pPr>
            <a:r>
              <a:rPr lang="fr-FR" sz="1200" b="0" u="none" dirty="0">
                <a:solidFill>
                  <a:prstClr val="white"/>
                </a:solidFill>
                <a:latin typeface="Calibri" panose="020F0502020204030204" pitchFamily="34" charset="0"/>
                <a:cs typeface="Arial" charset="0"/>
              </a:rPr>
              <a:t>15 place de la République 75003 Paris</a:t>
            </a:r>
            <a:endParaRPr lang="fr-FR" sz="1200" u="none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4" name="Picture 2" descr="\\192.168.125.200\Qualité (ex certification)\ZZ- ISO - Mise en place et Audit\Document Normes ISO etc\Logo\PNG\Afaq_20252.png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01" y="6210000"/>
            <a:ext cx="479723" cy="40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NicoC\Desktop\QuotesOW-01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48" y="692696"/>
            <a:ext cx="1861129" cy="1512168"/>
          </a:xfrm>
          <a:prstGeom prst="rect">
            <a:avLst/>
          </a:prstGeom>
          <a:noFill/>
        </p:spPr>
      </p:pic>
      <p:pic>
        <p:nvPicPr>
          <p:cNvPr id="2050" name="Picture 2" descr="D:\01-OWay\GRAPHISMES\LOGO_OW_HRes-White-01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58" y="5301210"/>
            <a:ext cx="3500308" cy="563629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731CD2-6F0E-46B9-A3E5-FAFB62B0844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06" y="6210000"/>
            <a:ext cx="1252255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sldNum="0" hdr="0" ftr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122">
          <p15:clr>
            <a:srgbClr val="F26B43"/>
          </p15:clr>
        </p15:guide>
        <p15:guide id="3" orient="horz" pos="39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0" b="7229"/>
          <a:stretch/>
        </p:blipFill>
        <p:spPr>
          <a:xfrm>
            <a:off x="10454447" y="432341"/>
            <a:ext cx="1569873" cy="28605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35360" y="215369"/>
            <a:ext cx="886153" cy="720000"/>
            <a:chOff x="2692177" y="4139555"/>
            <a:chExt cx="720000" cy="720000"/>
          </a:xfrm>
        </p:grpSpPr>
        <p:sp>
          <p:nvSpPr>
            <p:cNvPr id="6" name="Ellipse 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 sz="180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 userDrawn="1"/>
        </p:nvSpPr>
        <p:spPr>
          <a:xfrm>
            <a:off x="11856640" y="6594178"/>
            <a:ext cx="335360" cy="2818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756635" y="6607828"/>
            <a:ext cx="692840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9063063C-C6C1-440D-8EF0-C64F839157A0}" type="slidenum">
              <a:rPr lang="fr-FR" sz="969" smtClean="0">
                <a:solidFill>
                  <a:prstClr val="white"/>
                </a:solidFill>
                <a:latin typeface="Arial Black" panose="020B0A04020102020204" pitchFamily="34" charset="0"/>
              </a:rPr>
              <a:pPr defTabSz="457200"/>
              <a:t>‹N°›</a:t>
            </a:fld>
            <a:endParaRPr lang="fr-FR" sz="969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844069" y="6586324"/>
            <a:ext cx="4012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200" i="1" dirty="0">
                <a:solidFill>
                  <a:prstClr val="white"/>
                </a:solidFill>
              </a:rPr>
              <a:t>Présentation de la méthodologie – Avril 2019</a:t>
            </a:r>
          </a:p>
        </p:txBody>
      </p:sp>
    </p:spTree>
    <p:extLst>
      <p:ext uri="{BB962C8B-B14F-4D97-AF65-F5344CB8AC3E}">
        <p14:creationId xmlns:p14="http://schemas.microsoft.com/office/powerpoint/2010/main" val="252276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hf sldNum="0" hdr="0" ftr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335360" y="215369"/>
            <a:ext cx="886153" cy="720000"/>
            <a:chOff x="2692177" y="4139555"/>
            <a:chExt cx="720000" cy="720000"/>
          </a:xfrm>
        </p:grpSpPr>
        <p:sp>
          <p:nvSpPr>
            <p:cNvPr id="6" name="Ellipse 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 sz="180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 userDrawn="1"/>
        </p:nvSpPr>
        <p:spPr>
          <a:xfrm>
            <a:off x="11856640" y="6594178"/>
            <a:ext cx="335360" cy="2818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756635" y="6607828"/>
            <a:ext cx="692840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9063063C-C6C1-440D-8EF0-C64F839157A0}" type="slidenum">
              <a:rPr lang="fr-FR" sz="969" smtClean="0">
                <a:solidFill>
                  <a:prstClr val="white"/>
                </a:solidFill>
                <a:latin typeface="Arial Black" panose="020B0A04020102020204" pitchFamily="34" charset="0"/>
              </a:rPr>
              <a:pPr defTabSz="457200"/>
              <a:t>‹N°›</a:t>
            </a:fld>
            <a:endParaRPr lang="fr-FR" sz="969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E17175-EAD2-4277-9680-42F9454F43DE}"/>
              </a:ext>
            </a:extLst>
          </p:cNvPr>
          <p:cNvSpPr txBox="1"/>
          <p:nvPr userDrawn="1"/>
        </p:nvSpPr>
        <p:spPr>
          <a:xfrm>
            <a:off x="1385549" y="6622342"/>
            <a:ext cx="66614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108" i="1" dirty="0">
                <a:solidFill>
                  <a:prstClr val="white"/>
                </a:solidFill>
              </a:rPr>
              <a:t>pour</a:t>
            </a:r>
          </a:p>
        </p:txBody>
      </p:sp>
    </p:spTree>
    <p:extLst>
      <p:ext uri="{BB962C8B-B14F-4D97-AF65-F5344CB8AC3E}">
        <p14:creationId xmlns:p14="http://schemas.microsoft.com/office/powerpoint/2010/main" val="37268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sldNum="0" hdr="0" ftr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randdebat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BContent12">
            <a:extLst>
              <a:ext uri="{FF2B5EF4-FFF2-40B4-BE49-F238E27FC236}">
                <a16:creationId xmlns:a16="http://schemas.microsoft.com/office/drawing/2014/main" id="{039EEE90-F5F4-426C-96E7-620AAFA22BD1}"/>
              </a:ext>
            </a:extLst>
          </p:cNvPr>
          <p:cNvSpPr txBox="1">
            <a:spLocks/>
          </p:cNvSpPr>
          <p:nvPr/>
        </p:nvSpPr>
        <p:spPr>
          <a:xfrm>
            <a:off x="1881000" y="1687387"/>
            <a:ext cx="144000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fr-FR" b="1" dirty="0">
                <a:solidFill>
                  <a:srgbClr val="156C9C"/>
                </a:solidFill>
                <a:latin typeface="Corbel" panose="020B0503020204020204" pitchFamily="34" charset="0"/>
                <a:sym typeface="+mn-lt"/>
              </a:rPr>
              <a:t>Transparence</a:t>
            </a:r>
          </a:p>
        </p:txBody>
      </p:sp>
      <p:sp>
        <p:nvSpPr>
          <p:cNvPr id="6" name="RBContent12">
            <a:extLst>
              <a:ext uri="{FF2B5EF4-FFF2-40B4-BE49-F238E27FC236}">
                <a16:creationId xmlns:a16="http://schemas.microsoft.com/office/drawing/2014/main" id="{53A7F0ED-E999-430A-A3CD-BB9634D800E5}"/>
              </a:ext>
            </a:extLst>
          </p:cNvPr>
          <p:cNvSpPr txBox="1">
            <a:spLocks/>
          </p:cNvSpPr>
          <p:nvPr/>
        </p:nvSpPr>
        <p:spPr>
          <a:xfrm>
            <a:off x="1881000" y="2466491"/>
            <a:ext cx="144000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fr-FR" b="1" dirty="0">
                <a:solidFill>
                  <a:srgbClr val="156C9C"/>
                </a:solidFill>
                <a:latin typeface="Corbel" panose="020B0503020204020204" pitchFamily="34" charset="0"/>
                <a:sym typeface="+mn-lt"/>
              </a:rPr>
              <a:t>Pluralisme</a:t>
            </a:r>
          </a:p>
        </p:txBody>
      </p:sp>
      <p:sp>
        <p:nvSpPr>
          <p:cNvPr id="7" name="RBContent12">
            <a:extLst>
              <a:ext uri="{FF2B5EF4-FFF2-40B4-BE49-F238E27FC236}">
                <a16:creationId xmlns:a16="http://schemas.microsoft.com/office/drawing/2014/main" id="{623EAC6C-F1E2-4D3F-80BF-21C5447B1A2D}"/>
              </a:ext>
            </a:extLst>
          </p:cNvPr>
          <p:cNvSpPr txBox="1">
            <a:spLocks/>
          </p:cNvSpPr>
          <p:nvPr/>
        </p:nvSpPr>
        <p:spPr>
          <a:xfrm>
            <a:off x="1881000" y="3245595"/>
            <a:ext cx="144000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fr-FR" b="1" dirty="0">
                <a:solidFill>
                  <a:srgbClr val="156C9C"/>
                </a:solidFill>
                <a:latin typeface="Corbel" panose="020B0503020204020204" pitchFamily="34" charset="0"/>
                <a:sym typeface="+mn-lt"/>
              </a:rPr>
              <a:t>Inclusion</a:t>
            </a:r>
          </a:p>
        </p:txBody>
      </p:sp>
      <p:sp>
        <p:nvSpPr>
          <p:cNvPr id="8" name="RBContent12">
            <a:extLst>
              <a:ext uri="{FF2B5EF4-FFF2-40B4-BE49-F238E27FC236}">
                <a16:creationId xmlns:a16="http://schemas.microsoft.com/office/drawing/2014/main" id="{18615F75-5F40-4E52-8E6E-28AAB21CE4F2}"/>
              </a:ext>
            </a:extLst>
          </p:cNvPr>
          <p:cNvSpPr txBox="1">
            <a:spLocks/>
          </p:cNvSpPr>
          <p:nvPr/>
        </p:nvSpPr>
        <p:spPr>
          <a:xfrm>
            <a:off x="1881000" y="4024699"/>
            <a:ext cx="144000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fr-FR" b="1" dirty="0">
                <a:solidFill>
                  <a:srgbClr val="156C9C"/>
                </a:solidFill>
                <a:latin typeface="Corbel" panose="020B0503020204020204" pitchFamily="34" charset="0"/>
                <a:sym typeface="+mn-lt"/>
              </a:rPr>
              <a:t>Neutralité</a:t>
            </a:r>
          </a:p>
        </p:txBody>
      </p:sp>
      <p:sp>
        <p:nvSpPr>
          <p:cNvPr id="9" name="RBContent12">
            <a:extLst>
              <a:ext uri="{FF2B5EF4-FFF2-40B4-BE49-F238E27FC236}">
                <a16:creationId xmlns:a16="http://schemas.microsoft.com/office/drawing/2014/main" id="{73C1CB42-5889-43CB-8E79-B89FF0537BAB}"/>
              </a:ext>
            </a:extLst>
          </p:cNvPr>
          <p:cNvSpPr txBox="1">
            <a:spLocks/>
          </p:cNvSpPr>
          <p:nvPr/>
        </p:nvSpPr>
        <p:spPr>
          <a:xfrm>
            <a:off x="1881000" y="4803803"/>
            <a:ext cx="144000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fr-FR" b="1" dirty="0">
                <a:solidFill>
                  <a:srgbClr val="156C9C"/>
                </a:solidFill>
                <a:latin typeface="Corbel" panose="020B0503020204020204" pitchFamily="34" charset="0"/>
                <a:sym typeface="+mn-lt"/>
              </a:rPr>
              <a:t>Egalité</a:t>
            </a:r>
          </a:p>
        </p:txBody>
      </p:sp>
      <p:sp>
        <p:nvSpPr>
          <p:cNvPr id="10" name="RBContent12">
            <a:extLst>
              <a:ext uri="{FF2B5EF4-FFF2-40B4-BE49-F238E27FC236}">
                <a16:creationId xmlns:a16="http://schemas.microsoft.com/office/drawing/2014/main" id="{3B8B2D2E-899E-4EDB-A86D-0C0574642376}"/>
              </a:ext>
            </a:extLst>
          </p:cNvPr>
          <p:cNvSpPr txBox="1">
            <a:spLocks/>
          </p:cNvSpPr>
          <p:nvPr/>
        </p:nvSpPr>
        <p:spPr>
          <a:xfrm>
            <a:off x="1881000" y="5582910"/>
            <a:ext cx="144000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fr-FR" b="1" dirty="0">
                <a:solidFill>
                  <a:srgbClr val="156C9C"/>
                </a:solidFill>
                <a:latin typeface="Corbel" panose="020B0503020204020204" pitchFamily="34" charset="0"/>
                <a:sym typeface="+mn-lt"/>
              </a:rPr>
              <a:t>Respect de la parole</a:t>
            </a:r>
          </a:p>
        </p:txBody>
      </p:sp>
      <p:sp>
        <p:nvSpPr>
          <p:cNvPr id="11" name="RBContent12">
            <a:extLst>
              <a:ext uri="{FF2B5EF4-FFF2-40B4-BE49-F238E27FC236}">
                <a16:creationId xmlns:a16="http://schemas.microsoft.com/office/drawing/2014/main" id="{CDC642A4-7BB8-4C39-932E-C5685F333105}"/>
              </a:ext>
            </a:extLst>
          </p:cNvPr>
          <p:cNvSpPr txBox="1">
            <a:spLocks/>
          </p:cNvSpPr>
          <p:nvPr/>
        </p:nvSpPr>
        <p:spPr>
          <a:xfrm>
            <a:off x="3964577" y="5582910"/>
            <a:ext cx="645241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164571" lvl="1" indent="-16457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Les contributions ne sont pas modifiées</a:t>
            </a:r>
            <a:r>
              <a:rPr lang="fr-FR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, sur le fond comme sur la forme </a:t>
            </a:r>
          </a:p>
        </p:txBody>
      </p:sp>
      <p:sp>
        <p:nvSpPr>
          <p:cNvPr id="12" name="RBContent12">
            <a:extLst>
              <a:ext uri="{FF2B5EF4-FFF2-40B4-BE49-F238E27FC236}">
                <a16:creationId xmlns:a16="http://schemas.microsoft.com/office/drawing/2014/main" id="{CC686696-C89B-46F8-BEF1-079D2479645D}"/>
              </a:ext>
            </a:extLst>
          </p:cNvPr>
          <p:cNvSpPr txBox="1">
            <a:spLocks/>
          </p:cNvSpPr>
          <p:nvPr/>
        </p:nvSpPr>
        <p:spPr>
          <a:xfrm>
            <a:off x="3964577" y="1687387"/>
            <a:ext cx="645241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164571" lvl="1" indent="-16457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La méthode des prestataires permet à tout moment </a:t>
            </a:r>
            <a:r>
              <a:rPr lang="fr-FR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d'explorer les liens entre les contributions et les éléments de synthèse</a:t>
            </a:r>
            <a:endParaRPr lang="fr-FR" dirty="0">
              <a:solidFill>
                <a:srgbClr val="00AAC9"/>
              </a:solidFill>
              <a:latin typeface="Corbel" panose="020B0503020204020204" pitchFamily="34" charset="0"/>
              <a:sym typeface="+mn-lt"/>
            </a:endParaRPr>
          </a:p>
        </p:txBody>
      </p:sp>
      <p:sp>
        <p:nvSpPr>
          <p:cNvPr id="13" name="RBContent12">
            <a:extLst>
              <a:ext uri="{FF2B5EF4-FFF2-40B4-BE49-F238E27FC236}">
                <a16:creationId xmlns:a16="http://schemas.microsoft.com/office/drawing/2014/main" id="{487F3BAB-BC2A-4776-8343-71CD0C6B2A5C}"/>
              </a:ext>
            </a:extLst>
          </p:cNvPr>
          <p:cNvSpPr txBox="1">
            <a:spLocks/>
          </p:cNvSpPr>
          <p:nvPr/>
        </p:nvSpPr>
        <p:spPr>
          <a:xfrm>
            <a:off x="3964577" y="2466491"/>
            <a:ext cx="645241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164571" lvl="1" indent="-16457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Toutes les contributions sont intégrées </a:t>
            </a:r>
            <a:r>
              <a:rPr lang="fr-FR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dans la démarche</a:t>
            </a:r>
          </a:p>
        </p:txBody>
      </p:sp>
      <p:sp>
        <p:nvSpPr>
          <p:cNvPr id="14" name="RBContent12">
            <a:extLst>
              <a:ext uri="{FF2B5EF4-FFF2-40B4-BE49-F238E27FC236}">
                <a16:creationId xmlns:a16="http://schemas.microsoft.com/office/drawing/2014/main" id="{20005EC6-3FCC-4B5F-ACEA-6634D87F829D}"/>
              </a:ext>
            </a:extLst>
          </p:cNvPr>
          <p:cNvSpPr txBox="1">
            <a:spLocks/>
          </p:cNvSpPr>
          <p:nvPr/>
        </p:nvSpPr>
        <p:spPr>
          <a:xfrm>
            <a:off x="3964577" y="3245595"/>
            <a:ext cx="645241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164571" lvl="1" indent="-16457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Les </a:t>
            </a:r>
            <a:r>
              <a:rPr lang="fr-FR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contributions de toutes les sources sont intégrées </a:t>
            </a:r>
            <a:r>
              <a:rPr lang="fr-FR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dans les restitutions</a:t>
            </a:r>
          </a:p>
        </p:txBody>
      </p:sp>
      <p:sp>
        <p:nvSpPr>
          <p:cNvPr id="15" name="RBContent12">
            <a:extLst>
              <a:ext uri="{FF2B5EF4-FFF2-40B4-BE49-F238E27FC236}">
                <a16:creationId xmlns:a16="http://schemas.microsoft.com/office/drawing/2014/main" id="{93890F99-E13E-474B-B45F-F57F76D02AF5}"/>
              </a:ext>
            </a:extLst>
          </p:cNvPr>
          <p:cNvSpPr txBox="1">
            <a:spLocks/>
          </p:cNvSpPr>
          <p:nvPr/>
        </p:nvSpPr>
        <p:spPr>
          <a:xfrm>
            <a:off x="3964577" y="4024699"/>
            <a:ext cx="645241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164571" lvl="1" indent="-16457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Les contributions ne sont pas interprétées </a:t>
            </a:r>
            <a:r>
              <a:rPr lang="fr-FR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: </a:t>
            </a:r>
            <a:r>
              <a:rPr lang="fr-FR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aucun jugement n'est porté lors de l'analyse sur le contenu des propositions</a:t>
            </a:r>
          </a:p>
        </p:txBody>
      </p: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95C7016D-3F30-4C39-BB36-9CB60CA0E3CE}"/>
              </a:ext>
            </a:extLst>
          </p:cNvPr>
          <p:cNvCxnSpPr/>
          <p:nvPr/>
        </p:nvCxnSpPr>
        <p:spPr>
          <a:xfrm>
            <a:off x="1881000" y="2364939"/>
            <a:ext cx="853200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7682D98E-F543-4E8C-A028-218F460E8836}"/>
              </a:ext>
            </a:extLst>
          </p:cNvPr>
          <p:cNvCxnSpPr/>
          <p:nvPr/>
        </p:nvCxnSpPr>
        <p:spPr>
          <a:xfrm>
            <a:off x="1881000" y="3144043"/>
            <a:ext cx="853200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C1DCD822-E1AA-4E5C-B7F7-39A044C2E482}"/>
              </a:ext>
            </a:extLst>
          </p:cNvPr>
          <p:cNvCxnSpPr/>
          <p:nvPr/>
        </p:nvCxnSpPr>
        <p:spPr>
          <a:xfrm>
            <a:off x="1881000" y="3923147"/>
            <a:ext cx="853200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BContent12">
            <a:extLst>
              <a:ext uri="{FF2B5EF4-FFF2-40B4-BE49-F238E27FC236}">
                <a16:creationId xmlns:a16="http://schemas.microsoft.com/office/drawing/2014/main" id="{AB98CF2A-6559-4CA0-8F9A-567986541856}"/>
              </a:ext>
            </a:extLst>
          </p:cNvPr>
          <p:cNvSpPr txBox="1">
            <a:spLocks/>
          </p:cNvSpPr>
          <p:nvPr/>
        </p:nvSpPr>
        <p:spPr>
          <a:xfrm>
            <a:off x="3964577" y="4803803"/>
            <a:ext cx="6452410" cy="57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164571" lvl="1" indent="-16457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Chaque contribution est traitée sur un pied d'égalité</a:t>
            </a:r>
            <a:r>
              <a:rPr lang="fr-FR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, quels qu'en soient l'auteur et la source</a:t>
            </a:r>
          </a:p>
        </p:txBody>
      </p:sp>
      <p:cxnSp>
        <p:nvCxnSpPr>
          <p:cNvPr id="20" name="Straight Connector 33">
            <a:extLst>
              <a:ext uri="{FF2B5EF4-FFF2-40B4-BE49-F238E27FC236}">
                <a16:creationId xmlns:a16="http://schemas.microsoft.com/office/drawing/2014/main" id="{8BFC451C-C006-47B1-8E70-3602E7BFA474}"/>
              </a:ext>
            </a:extLst>
          </p:cNvPr>
          <p:cNvCxnSpPr/>
          <p:nvPr/>
        </p:nvCxnSpPr>
        <p:spPr>
          <a:xfrm>
            <a:off x="1881000" y="4702251"/>
            <a:ext cx="853200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4">
            <a:extLst>
              <a:ext uri="{FF2B5EF4-FFF2-40B4-BE49-F238E27FC236}">
                <a16:creationId xmlns:a16="http://schemas.microsoft.com/office/drawing/2014/main" id="{A6E0727E-A449-481B-B20A-8DDDD9453329}"/>
              </a:ext>
            </a:extLst>
          </p:cNvPr>
          <p:cNvCxnSpPr/>
          <p:nvPr/>
        </p:nvCxnSpPr>
        <p:spPr>
          <a:xfrm>
            <a:off x="1881000" y="5481355"/>
            <a:ext cx="853200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 descr="Illustration de la transparence">
            <a:extLst>
              <a:ext uri="{FF2B5EF4-FFF2-40B4-BE49-F238E27FC236}">
                <a16:creationId xmlns:a16="http://schemas.microsoft.com/office/drawing/2014/main" id="{0B9260AE-14B3-4F64-9175-D59F330D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01" y="1734444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Illustration du pluralisme">
            <a:extLst>
              <a:ext uri="{FF2B5EF4-FFF2-40B4-BE49-F238E27FC236}">
                <a16:creationId xmlns:a16="http://schemas.microsoft.com/office/drawing/2014/main" id="{56CD58DA-70D4-4879-B88F-CDA997C8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26" y="2499998"/>
            <a:ext cx="4667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llustration de inclusion">
            <a:extLst>
              <a:ext uri="{FF2B5EF4-FFF2-40B4-BE49-F238E27FC236}">
                <a16:creationId xmlns:a16="http://schemas.microsoft.com/office/drawing/2014/main" id="{116C718B-8082-4EBD-BFDF-89C4566D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62" y="3288569"/>
            <a:ext cx="476250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iIllustration de la neutralité">
            <a:extLst>
              <a:ext uri="{FF2B5EF4-FFF2-40B4-BE49-F238E27FC236}">
                <a16:creationId xmlns:a16="http://schemas.microsoft.com/office/drawing/2014/main" id="{171DF101-344F-4BAA-9B15-F7F62D26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01" y="4047402"/>
            <a:ext cx="4667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llustration de l'égalité">
            <a:extLst>
              <a:ext uri="{FF2B5EF4-FFF2-40B4-BE49-F238E27FC236}">
                <a16:creationId xmlns:a16="http://schemas.microsoft.com/office/drawing/2014/main" id="{D3EBCE45-2428-4484-AFB6-DFA3EAE6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87" y="486320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Illustration du respect de la parole">
            <a:extLst>
              <a:ext uri="{FF2B5EF4-FFF2-40B4-BE49-F238E27FC236}">
                <a16:creationId xmlns:a16="http://schemas.microsoft.com/office/drawing/2014/main" id="{1B04F486-1AC2-453D-82FB-04779CAB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62" y="5628023"/>
            <a:ext cx="4762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7D89E1A1-E8A2-4D4B-BD37-26710919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487"/>
            <a:ext cx="10515600" cy="669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Les principes retenus pour le Grand Débat National</a:t>
            </a:r>
          </a:p>
        </p:txBody>
      </p:sp>
      <p:sp>
        <p:nvSpPr>
          <p:cNvPr id="29" name="Google Shape;12;p1">
            <a:extLst>
              <a:ext uri="{FF2B5EF4-FFF2-40B4-BE49-F238E27FC236}">
                <a16:creationId xmlns:a16="http://schemas.microsoft.com/office/drawing/2014/main" id="{C5CDDE33-B185-43D4-A91E-1F2168E1F50F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1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543553-CA3B-4372-997E-6DE696AFE916}"/>
              </a:ext>
            </a:extLst>
          </p:cNvPr>
          <p:cNvSpPr/>
          <p:nvPr/>
        </p:nvSpPr>
        <p:spPr>
          <a:xfrm>
            <a:off x="838200" y="6234821"/>
            <a:ext cx="10892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333333"/>
                </a:solidFill>
                <a:latin typeface="Corbel" panose="020B0503020204020204" pitchFamily="34" charset="0"/>
              </a:rPr>
              <a:t>Par ailleurs, </a:t>
            </a:r>
            <a:r>
              <a:rPr lang="fr-FR" sz="1600" b="1" dirty="0">
                <a:solidFill>
                  <a:srgbClr val="333333"/>
                </a:solidFill>
                <a:latin typeface="Corbel" panose="020B0503020204020204" pitchFamily="34" charset="0"/>
              </a:rPr>
              <a:t>les données sont publiques </a:t>
            </a:r>
            <a:r>
              <a:rPr lang="fr-FR" sz="1600" dirty="0">
                <a:solidFill>
                  <a:srgbClr val="333333"/>
                </a:solidFill>
                <a:latin typeface="Corbel" panose="020B0503020204020204" pitchFamily="34" charset="0"/>
              </a:rPr>
              <a:t>: dans le respect de la protection des données personnelles, tous ceux qui le souhaitent peuvent réaliser leur propre analyse des données.</a:t>
            </a:r>
          </a:p>
        </p:txBody>
      </p:sp>
    </p:spTree>
    <p:extLst>
      <p:ext uri="{BB962C8B-B14F-4D97-AF65-F5344CB8AC3E}">
        <p14:creationId xmlns:p14="http://schemas.microsoft.com/office/powerpoint/2010/main" val="2392634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6E5DEEB-3AB4-4361-91C3-FB7530F9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4" y="1105599"/>
            <a:ext cx="11947118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La cartographie lexicale fait émerger les propositions issues des contributions et l'arbre présente les préférences collectives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E5E639F-5D70-4F65-84B5-334730A09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23" y="2857163"/>
            <a:ext cx="4130944" cy="3404600"/>
          </a:xfrm>
          <a:prstGeom prst="rect">
            <a:avLst/>
          </a:prstGeom>
        </p:spPr>
      </p:pic>
      <p:pic>
        <p:nvPicPr>
          <p:cNvPr id="16" name="Picture 130047">
            <a:extLst>
              <a:ext uri="{FF2B5EF4-FFF2-40B4-BE49-F238E27FC236}">
                <a16:creationId xmlns:a16="http://schemas.microsoft.com/office/drawing/2014/main" id="{9FAAC514-CFB9-4A52-AB9C-215B44D8B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78" y="2687682"/>
            <a:ext cx="3454400" cy="3642690"/>
          </a:xfrm>
          <a:prstGeom prst="rect">
            <a:avLst/>
          </a:prstGeom>
        </p:spPr>
      </p:pic>
      <p:sp>
        <p:nvSpPr>
          <p:cNvPr id="17" name="Title130049130049">
            <a:extLst>
              <a:ext uri="{FF2B5EF4-FFF2-40B4-BE49-F238E27FC236}">
                <a16:creationId xmlns:a16="http://schemas.microsoft.com/office/drawing/2014/main" id="{CBF65C36-E9FA-45BC-80EE-275BF28C59E9}"/>
              </a:ext>
            </a:extLst>
          </p:cNvPr>
          <p:cNvSpPr txBox="1"/>
          <p:nvPr/>
        </p:nvSpPr>
        <p:spPr>
          <a:xfrm>
            <a:off x="1879600" y="2363520"/>
            <a:ext cx="4172744" cy="27939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70950" rtlCol="0" anchor="b">
            <a:spAutoFit/>
          </a:bodyPr>
          <a:lstStyle/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1500" b="1" dirty="0">
                <a:solidFill>
                  <a:srgbClr val="000000"/>
                </a:solidFill>
                <a:latin typeface="Corbel" panose="020B0503020204020204" pitchFamily="34" charset="0"/>
                <a:cs typeface="Arial Narrow" pitchFamily="34" charset="0"/>
              </a:rPr>
              <a:t>Cartographie lexicale - illustration</a:t>
            </a:r>
          </a:p>
        </p:txBody>
      </p:sp>
      <p:cxnSp>
        <p:nvCxnSpPr>
          <p:cNvPr id="18" name="HorizontalLine130050">
            <a:extLst>
              <a:ext uri="{FF2B5EF4-FFF2-40B4-BE49-F238E27FC236}">
                <a16:creationId xmlns:a16="http://schemas.microsoft.com/office/drawing/2014/main" id="{A359FFCD-4DF1-470F-87A6-3561E4B2D27F}"/>
              </a:ext>
            </a:extLst>
          </p:cNvPr>
          <p:cNvCxnSpPr/>
          <p:nvPr/>
        </p:nvCxnSpPr>
        <p:spPr>
          <a:xfrm>
            <a:off x="1879600" y="2642017"/>
            <a:ext cx="4172744" cy="0"/>
          </a:xfrm>
          <a:prstGeom prst="line">
            <a:avLst/>
          </a:prstGeom>
          <a:ln w="222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130051130051">
            <a:extLst>
              <a:ext uri="{FF2B5EF4-FFF2-40B4-BE49-F238E27FC236}">
                <a16:creationId xmlns:a16="http://schemas.microsoft.com/office/drawing/2014/main" id="{BEF0C799-47EF-47AE-9A98-3380FC02F83C}"/>
              </a:ext>
            </a:extLst>
          </p:cNvPr>
          <p:cNvSpPr txBox="1"/>
          <p:nvPr/>
        </p:nvSpPr>
        <p:spPr>
          <a:xfrm>
            <a:off x="6242844" y="2363520"/>
            <a:ext cx="4172744" cy="27939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70950" rtlCol="0" anchor="b">
            <a:spAutoFit/>
          </a:bodyPr>
          <a:lstStyle/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1500" b="1" dirty="0">
                <a:solidFill>
                  <a:srgbClr val="000000"/>
                </a:solidFill>
                <a:latin typeface="Corbel" panose="020B0503020204020204" pitchFamily="34" charset="0"/>
                <a:cs typeface="Arial Narrow" pitchFamily="34" charset="0"/>
              </a:rPr>
              <a:t>Arbre des propositions - illustration</a:t>
            </a:r>
          </a:p>
        </p:txBody>
      </p:sp>
      <p:cxnSp>
        <p:nvCxnSpPr>
          <p:cNvPr id="20" name="HorizontalLine130052">
            <a:extLst>
              <a:ext uri="{FF2B5EF4-FFF2-40B4-BE49-F238E27FC236}">
                <a16:creationId xmlns:a16="http://schemas.microsoft.com/office/drawing/2014/main" id="{D73584A0-8BAC-4245-887B-DA9102797283}"/>
              </a:ext>
            </a:extLst>
          </p:cNvPr>
          <p:cNvCxnSpPr/>
          <p:nvPr/>
        </p:nvCxnSpPr>
        <p:spPr>
          <a:xfrm>
            <a:off x="6242844" y="2642017"/>
            <a:ext cx="4172744" cy="0"/>
          </a:xfrm>
          <a:prstGeom prst="line">
            <a:avLst/>
          </a:prstGeom>
          <a:ln w="222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3D9AF3A-3B49-4C63-9AB9-D682CC9E1E11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10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27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834FABE4-F4A8-4A0A-9527-00499B2F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4" y="1105599"/>
            <a:ext cx="11947118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600" b="1" dirty="0">
                <a:latin typeface="Corbel" panose="020B0503020204020204" pitchFamily="34" charset="0"/>
              </a:rPr>
              <a:t>Analyse des contributions libres, cahiers et comptes-rendus de RIL : le référentiel préliminaire repose sur l'analyse des premières remontées des contributions</a:t>
            </a:r>
          </a:p>
        </p:txBody>
      </p:sp>
      <p:sp>
        <p:nvSpPr>
          <p:cNvPr id="55" name="Oval 42">
            <a:extLst>
              <a:ext uri="{FF2B5EF4-FFF2-40B4-BE49-F238E27FC236}">
                <a16:creationId xmlns:a16="http://schemas.microsoft.com/office/drawing/2014/main" id="{7EA14C4B-8FBC-4025-B796-5F02EB50C505}"/>
              </a:ext>
            </a:extLst>
          </p:cNvPr>
          <p:cNvSpPr/>
          <p:nvPr/>
        </p:nvSpPr>
        <p:spPr>
          <a:xfrm>
            <a:off x="6804074" y="2601552"/>
            <a:ext cx="1260000" cy="1260000"/>
          </a:xfrm>
          <a:prstGeom prst="ellipse">
            <a:avLst/>
          </a:prstGeom>
          <a:solidFill>
            <a:srgbClr val="156C9C"/>
          </a:solidFill>
          <a:ln w="9525" cap="flat" cmpd="sng" algn="ctr">
            <a:solidFill>
              <a:srgbClr val="156C9C"/>
            </a:solidFill>
            <a:prstDash val="solid"/>
          </a:ln>
          <a:effectLst/>
        </p:spPr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Thèmes</a:t>
            </a:r>
          </a:p>
        </p:txBody>
      </p:sp>
      <p:sp>
        <p:nvSpPr>
          <p:cNvPr id="56" name="Oval 43">
            <a:extLst>
              <a:ext uri="{FF2B5EF4-FFF2-40B4-BE49-F238E27FC236}">
                <a16:creationId xmlns:a16="http://schemas.microsoft.com/office/drawing/2014/main" id="{5BDE3A85-13D9-4C50-8B79-AE76AFBC97F7}"/>
              </a:ext>
            </a:extLst>
          </p:cNvPr>
          <p:cNvSpPr/>
          <p:nvPr/>
        </p:nvSpPr>
        <p:spPr>
          <a:xfrm>
            <a:off x="7588379" y="3432590"/>
            <a:ext cx="1260000" cy="1260000"/>
          </a:xfrm>
          <a:prstGeom prst="ellipse">
            <a:avLst/>
          </a:prstGeom>
          <a:solidFill>
            <a:srgbClr val="00AAC9"/>
          </a:solidFill>
          <a:ln w="9525" cap="flat" cmpd="sng" algn="ctr">
            <a:solidFill>
              <a:srgbClr val="00AAC9"/>
            </a:solidFill>
            <a:prstDash val="solid"/>
          </a:ln>
          <a:effectLst/>
        </p:spPr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Sous-thèmes</a:t>
            </a:r>
          </a:p>
        </p:txBody>
      </p:sp>
      <p:sp>
        <p:nvSpPr>
          <p:cNvPr id="57" name="Oval 44">
            <a:extLst>
              <a:ext uri="{FF2B5EF4-FFF2-40B4-BE49-F238E27FC236}">
                <a16:creationId xmlns:a16="http://schemas.microsoft.com/office/drawing/2014/main" id="{522C7372-A627-4555-8111-9E19C977681D}"/>
              </a:ext>
            </a:extLst>
          </p:cNvPr>
          <p:cNvSpPr/>
          <p:nvPr/>
        </p:nvSpPr>
        <p:spPr>
          <a:xfrm>
            <a:off x="8372684" y="4263628"/>
            <a:ext cx="1260000" cy="1260000"/>
          </a:xfrm>
          <a:prstGeom prst="ellipse">
            <a:avLst/>
          </a:prstGeom>
          <a:solidFill>
            <a:srgbClr val="85CEDF"/>
          </a:solidFill>
          <a:ln w="9525" cap="flat" cmpd="sng" algn="ctr">
            <a:solidFill>
              <a:srgbClr val="85CEDF"/>
            </a:solidFill>
            <a:prstDash val="solid"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Enjeux</a:t>
            </a:r>
          </a:p>
        </p:txBody>
      </p:sp>
      <p:grpSp>
        <p:nvGrpSpPr>
          <p:cNvPr id="58" name="Group 264">
            <a:extLst>
              <a:ext uri="{FF2B5EF4-FFF2-40B4-BE49-F238E27FC236}">
                <a16:creationId xmlns:a16="http://schemas.microsoft.com/office/drawing/2014/main" id="{E6658397-AC64-4B6F-9E39-A98BAACCE3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0077" y="4035112"/>
            <a:ext cx="471397" cy="387799"/>
            <a:chOff x="1754" y="2156"/>
            <a:chExt cx="407" cy="334"/>
          </a:xfrm>
          <a:solidFill>
            <a:srgbClr val="92D050"/>
          </a:solidFill>
        </p:grpSpPr>
        <p:sp>
          <p:nvSpPr>
            <p:cNvPr id="59" name="Freeform 266">
              <a:extLst>
                <a:ext uri="{FF2B5EF4-FFF2-40B4-BE49-F238E27FC236}">
                  <a16:creationId xmlns:a16="http://schemas.microsoft.com/office/drawing/2014/main" id="{CBA47267-6EDD-42F7-B0B2-6D7CA4CDC7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9" y="2223"/>
              <a:ext cx="63" cy="63"/>
            </a:xfrm>
            <a:custGeom>
              <a:avLst/>
              <a:gdLst>
                <a:gd name="T0" fmla="*/ 245 w 568"/>
                <a:gd name="T1" fmla="*/ 70 h 564"/>
                <a:gd name="T2" fmla="*/ 175 w 568"/>
                <a:gd name="T3" fmla="*/ 95 h 564"/>
                <a:gd name="T4" fmla="*/ 118 w 568"/>
                <a:gd name="T5" fmla="*/ 143 h 564"/>
                <a:gd name="T6" fmla="*/ 81 w 568"/>
                <a:gd name="T7" fmla="*/ 207 h 564"/>
                <a:gd name="T8" fmla="*/ 68 w 568"/>
                <a:gd name="T9" fmla="*/ 282 h 564"/>
                <a:gd name="T10" fmla="*/ 81 w 568"/>
                <a:gd name="T11" fmla="*/ 357 h 564"/>
                <a:gd name="T12" fmla="*/ 118 w 568"/>
                <a:gd name="T13" fmla="*/ 420 h 564"/>
                <a:gd name="T14" fmla="*/ 175 w 568"/>
                <a:gd name="T15" fmla="*/ 468 h 564"/>
                <a:gd name="T16" fmla="*/ 245 w 568"/>
                <a:gd name="T17" fmla="*/ 493 h 564"/>
                <a:gd name="T18" fmla="*/ 322 w 568"/>
                <a:gd name="T19" fmla="*/ 493 h 564"/>
                <a:gd name="T20" fmla="*/ 393 w 568"/>
                <a:gd name="T21" fmla="*/ 468 h 564"/>
                <a:gd name="T22" fmla="*/ 449 w 568"/>
                <a:gd name="T23" fmla="*/ 420 h 564"/>
                <a:gd name="T24" fmla="*/ 487 w 568"/>
                <a:gd name="T25" fmla="*/ 357 h 564"/>
                <a:gd name="T26" fmla="*/ 500 w 568"/>
                <a:gd name="T27" fmla="*/ 282 h 564"/>
                <a:gd name="T28" fmla="*/ 487 w 568"/>
                <a:gd name="T29" fmla="*/ 207 h 564"/>
                <a:gd name="T30" fmla="*/ 449 w 568"/>
                <a:gd name="T31" fmla="*/ 143 h 564"/>
                <a:gd name="T32" fmla="*/ 393 w 568"/>
                <a:gd name="T33" fmla="*/ 95 h 564"/>
                <a:gd name="T34" fmla="*/ 322 w 568"/>
                <a:gd name="T35" fmla="*/ 70 h 564"/>
                <a:gd name="T36" fmla="*/ 284 w 568"/>
                <a:gd name="T37" fmla="*/ 0 h 564"/>
                <a:gd name="T38" fmla="*/ 366 w 568"/>
                <a:gd name="T39" fmla="*/ 11 h 564"/>
                <a:gd name="T40" fmla="*/ 438 w 568"/>
                <a:gd name="T41" fmla="*/ 45 h 564"/>
                <a:gd name="T42" fmla="*/ 498 w 568"/>
                <a:gd name="T43" fmla="*/ 96 h 564"/>
                <a:gd name="T44" fmla="*/ 541 w 568"/>
                <a:gd name="T45" fmla="*/ 162 h 564"/>
                <a:gd name="T46" fmla="*/ 564 w 568"/>
                <a:gd name="T47" fmla="*/ 240 h 564"/>
                <a:gd name="T48" fmla="*/ 564 w 568"/>
                <a:gd name="T49" fmla="*/ 323 h 564"/>
                <a:gd name="T50" fmla="*/ 541 w 568"/>
                <a:gd name="T51" fmla="*/ 400 h 564"/>
                <a:gd name="T52" fmla="*/ 498 w 568"/>
                <a:gd name="T53" fmla="*/ 467 h 564"/>
                <a:gd name="T54" fmla="*/ 438 w 568"/>
                <a:gd name="T55" fmla="*/ 519 h 564"/>
                <a:gd name="T56" fmla="*/ 366 w 568"/>
                <a:gd name="T57" fmla="*/ 552 h 564"/>
                <a:gd name="T58" fmla="*/ 284 w 568"/>
                <a:gd name="T59" fmla="*/ 564 h 564"/>
                <a:gd name="T60" fmla="*/ 202 w 568"/>
                <a:gd name="T61" fmla="*/ 552 h 564"/>
                <a:gd name="T62" fmla="*/ 130 w 568"/>
                <a:gd name="T63" fmla="*/ 519 h 564"/>
                <a:gd name="T64" fmla="*/ 70 w 568"/>
                <a:gd name="T65" fmla="*/ 467 h 564"/>
                <a:gd name="T66" fmla="*/ 27 w 568"/>
                <a:gd name="T67" fmla="*/ 400 h 564"/>
                <a:gd name="T68" fmla="*/ 4 w 568"/>
                <a:gd name="T69" fmla="*/ 323 h 564"/>
                <a:gd name="T70" fmla="*/ 4 w 568"/>
                <a:gd name="T71" fmla="*/ 240 h 564"/>
                <a:gd name="T72" fmla="*/ 27 w 568"/>
                <a:gd name="T73" fmla="*/ 162 h 564"/>
                <a:gd name="T74" fmla="*/ 70 w 568"/>
                <a:gd name="T75" fmla="*/ 96 h 564"/>
                <a:gd name="T76" fmla="*/ 130 w 568"/>
                <a:gd name="T77" fmla="*/ 45 h 564"/>
                <a:gd name="T78" fmla="*/ 202 w 568"/>
                <a:gd name="T79" fmla="*/ 11 h 564"/>
                <a:gd name="T80" fmla="*/ 284 w 568"/>
                <a:gd name="T8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8" h="564">
                  <a:moveTo>
                    <a:pt x="284" y="66"/>
                  </a:moveTo>
                  <a:lnTo>
                    <a:pt x="245" y="70"/>
                  </a:lnTo>
                  <a:lnTo>
                    <a:pt x="208" y="79"/>
                  </a:lnTo>
                  <a:lnTo>
                    <a:pt x="175" y="95"/>
                  </a:lnTo>
                  <a:lnTo>
                    <a:pt x="145" y="117"/>
                  </a:lnTo>
                  <a:lnTo>
                    <a:pt x="118" y="143"/>
                  </a:lnTo>
                  <a:lnTo>
                    <a:pt x="97" y="172"/>
                  </a:lnTo>
                  <a:lnTo>
                    <a:pt x="81" y="207"/>
                  </a:lnTo>
                  <a:lnTo>
                    <a:pt x="72" y="243"/>
                  </a:lnTo>
                  <a:lnTo>
                    <a:pt x="68" y="282"/>
                  </a:lnTo>
                  <a:lnTo>
                    <a:pt x="72" y="321"/>
                  </a:lnTo>
                  <a:lnTo>
                    <a:pt x="81" y="357"/>
                  </a:lnTo>
                  <a:lnTo>
                    <a:pt x="97" y="390"/>
                  </a:lnTo>
                  <a:lnTo>
                    <a:pt x="118" y="420"/>
                  </a:lnTo>
                  <a:lnTo>
                    <a:pt x="145" y="447"/>
                  </a:lnTo>
                  <a:lnTo>
                    <a:pt x="175" y="468"/>
                  </a:lnTo>
                  <a:lnTo>
                    <a:pt x="208" y="483"/>
                  </a:lnTo>
                  <a:lnTo>
                    <a:pt x="245" y="493"/>
                  </a:lnTo>
                  <a:lnTo>
                    <a:pt x="284" y="496"/>
                  </a:lnTo>
                  <a:lnTo>
                    <a:pt x="322" y="493"/>
                  </a:lnTo>
                  <a:lnTo>
                    <a:pt x="359" y="483"/>
                  </a:lnTo>
                  <a:lnTo>
                    <a:pt x="393" y="468"/>
                  </a:lnTo>
                  <a:lnTo>
                    <a:pt x="423" y="447"/>
                  </a:lnTo>
                  <a:lnTo>
                    <a:pt x="449" y="420"/>
                  </a:lnTo>
                  <a:lnTo>
                    <a:pt x="471" y="390"/>
                  </a:lnTo>
                  <a:lnTo>
                    <a:pt x="487" y="357"/>
                  </a:lnTo>
                  <a:lnTo>
                    <a:pt x="497" y="321"/>
                  </a:lnTo>
                  <a:lnTo>
                    <a:pt x="500" y="282"/>
                  </a:lnTo>
                  <a:lnTo>
                    <a:pt x="497" y="243"/>
                  </a:lnTo>
                  <a:lnTo>
                    <a:pt x="487" y="207"/>
                  </a:lnTo>
                  <a:lnTo>
                    <a:pt x="471" y="172"/>
                  </a:lnTo>
                  <a:lnTo>
                    <a:pt x="449" y="143"/>
                  </a:lnTo>
                  <a:lnTo>
                    <a:pt x="423" y="117"/>
                  </a:lnTo>
                  <a:lnTo>
                    <a:pt x="393" y="95"/>
                  </a:lnTo>
                  <a:lnTo>
                    <a:pt x="359" y="79"/>
                  </a:lnTo>
                  <a:lnTo>
                    <a:pt x="322" y="70"/>
                  </a:lnTo>
                  <a:lnTo>
                    <a:pt x="284" y="66"/>
                  </a:lnTo>
                  <a:close/>
                  <a:moveTo>
                    <a:pt x="284" y="0"/>
                  </a:moveTo>
                  <a:lnTo>
                    <a:pt x="326" y="2"/>
                  </a:lnTo>
                  <a:lnTo>
                    <a:pt x="366" y="11"/>
                  </a:lnTo>
                  <a:lnTo>
                    <a:pt x="403" y="25"/>
                  </a:lnTo>
                  <a:lnTo>
                    <a:pt x="438" y="45"/>
                  </a:lnTo>
                  <a:lnTo>
                    <a:pt x="470" y="68"/>
                  </a:lnTo>
                  <a:lnTo>
                    <a:pt x="498" y="96"/>
                  </a:lnTo>
                  <a:lnTo>
                    <a:pt x="521" y="128"/>
                  </a:lnTo>
                  <a:lnTo>
                    <a:pt x="541" y="162"/>
                  </a:lnTo>
                  <a:lnTo>
                    <a:pt x="555" y="200"/>
                  </a:lnTo>
                  <a:lnTo>
                    <a:pt x="564" y="240"/>
                  </a:lnTo>
                  <a:lnTo>
                    <a:pt x="568" y="282"/>
                  </a:lnTo>
                  <a:lnTo>
                    <a:pt x="564" y="323"/>
                  </a:lnTo>
                  <a:lnTo>
                    <a:pt x="555" y="363"/>
                  </a:lnTo>
                  <a:lnTo>
                    <a:pt x="541" y="400"/>
                  </a:lnTo>
                  <a:lnTo>
                    <a:pt x="521" y="436"/>
                  </a:lnTo>
                  <a:lnTo>
                    <a:pt x="498" y="467"/>
                  </a:lnTo>
                  <a:lnTo>
                    <a:pt x="470" y="494"/>
                  </a:lnTo>
                  <a:lnTo>
                    <a:pt x="438" y="519"/>
                  </a:lnTo>
                  <a:lnTo>
                    <a:pt x="403" y="537"/>
                  </a:lnTo>
                  <a:lnTo>
                    <a:pt x="366" y="552"/>
                  </a:lnTo>
                  <a:lnTo>
                    <a:pt x="326" y="561"/>
                  </a:lnTo>
                  <a:lnTo>
                    <a:pt x="284" y="564"/>
                  </a:lnTo>
                  <a:lnTo>
                    <a:pt x="242" y="561"/>
                  </a:lnTo>
                  <a:lnTo>
                    <a:pt x="202" y="552"/>
                  </a:lnTo>
                  <a:lnTo>
                    <a:pt x="165" y="537"/>
                  </a:lnTo>
                  <a:lnTo>
                    <a:pt x="130" y="519"/>
                  </a:lnTo>
                  <a:lnTo>
                    <a:pt x="98" y="494"/>
                  </a:lnTo>
                  <a:lnTo>
                    <a:pt x="70" y="467"/>
                  </a:lnTo>
                  <a:lnTo>
                    <a:pt x="46" y="436"/>
                  </a:lnTo>
                  <a:lnTo>
                    <a:pt x="27" y="400"/>
                  </a:lnTo>
                  <a:lnTo>
                    <a:pt x="13" y="363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2"/>
                  </a:lnTo>
                  <a:lnTo>
                    <a:pt x="46" y="128"/>
                  </a:lnTo>
                  <a:lnTo>
                    <a:pt x="70" y="96"/>
                  </a:lnTo>
                  <a:lnTo>
                    <a:pt x="98" y="68"/>
                  </a:lnTo>
                  <a:lnTo>
                    <a:pt x="130" y="45"/>
                  </a:lnTo>
                  <a:lnTo>
                    <a:pt x="165" y="25"/>
                  </a:lnTo>
                  <a:lnTo>
                    <a:pt x="202" y="11"/>
                  </a:lnTo>
                  <a:lnTo>
                    <a:pt x="242" y="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0" name="Freeform 267">
              <a:extLst>
                <a:ext uri="{FF2B5EF4-FFF2-40B4-BE49-F238E27FC236}">
                  <a16:creationId xmlns:a16="http://schemas.microsoft.com/office/drawing/2014/main" id="{A9CE150B-8F3F-44B1-B2C5-8E3313E8D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5" y="2287"/>
              <a:ext cx="122" cy="202"/>
            </a:xfrm>
            <a:custGeom>
              <a:avLst/>
              <a:gdLst>
                <a:gd name="T0" fmla="*/ 234 w 1100"/>
                <a:gd name="T1" fmla="*/ 69 h 1818"/>
                <a:gd name="T2" fmla="*/ 165 w 1100"/>
                <a:gd name="T3" fmla="*/ 89 h 1818"/>
                <a:gd name="T4" fmla="*/ 88 w 1100"/>
                <a:gd name="T5" fmla="*/ 153 h 1818"/>
                <a:gd name="T6" fmla="*/ 66 w 1100"/>
                <a:gd name="T7" fmla="*/ 847 h 1818"/>
                <a:gd name="T8" fmla="*/ 107 w 1100"/>
                <a:gd name="T9" fmla="*/ 940 h 1818"/>
                <a:gd name="T10" fmla="*/ 204 w 1100"/>
                <a:gd name="T11" fmla="*/ 992 h 1818"/>
                <a:gd name="T12" fmla="*/ 269 w 1100"/>
                <a:gd name="T13" fmla="*/ 998 h 1818"/>
                <a:gd name="T14" fmla="*/ 629 w 1100"/>
                <a:gd name="T15" fmla="*/ 998 h 1818"/>
                <a:gd name="T16" fmla="*/ 774 w 1100"/>
                <a:gd name="T17" fmla="*/ 1714 h 1818"/>
                <a:gd name="T18" fmla="*/ 832 w 1100"/>
                <a:gd name="T19" fmla="*/ 1752 h 1818"/>
                <a:gd name="T20" fmla="*/ 875 w 1100"/>
                <a:gd name="T21" fmla="*/ 1735 h 1818"/>
                <a:gd name="T22" fmla="*/ 808 w 1100"/>
                <a:gd name="T23" fmla="*/ 928 h 1818"/>
                <a:gd name="T24" fmla="*/ 763 w 1100"/>
                <a:gd name="T25" fmla="*/ 875 h 1818"/>
                <a:gd name="T26" fmla="*/ 452 w 1100"/>
                <a:gd name="T27" fmla="*/ 350 h 1818"/>
                <a:gd name="T28" fmla="*/ 672 w 1100"/>
                <a:gd name="T29" fmla="*/ 516 h 1818"/>
                <a:gd name="T30" fmla="*/ 830 w 1100"/>
                <a:gd name="T31" fmla="*/ 536 h 1818"/>
                <a:gd name="T32" fmla="*/ 1005 w 1100"/>
                <a:gd name="T33" fmla="*/ 493 h 1818"/>
                <a:gd name="T34" fmla="*/ 1033 w 1100"/>
                <a:gd name="T35" fmla="*/ 454 h 1818"/>
                <a:gd name="T36" fmla="*/ 1003 w 1100"/>
                <a:gd name="T37" fmla="*/ 411 h 1818"/>
                <a:gd name="T38" fmla="*/ 937 w 1100"/>
                <a:gd name="T39" fmla="*/ 426 h 1818"/>
                <a:gd name="T40" fmla="*/ 818 w 1100"/>
                <a:gd name="T41" fmla="*/ 454 h 1818"/>
                <a:gd name="T42" fmla="*/ 689 w 1100"/>
                <a:gd name="T43" fmla="*/ 431 h 1818"/>
                <a:gd name="T44" fmla="*/ 568 w 1100"/>
                <a:gd name="T45" fmla="*/ 332 h 1818"/>
                <a:gd name="T46" fmla="*/ 438 w 1100"/>
                <a:gd name="T47" fmla="*/ 165 h 1818"/>
                <a:gd name="T48" fmla="*/ 415 w 1100"/>
                <a:gd name="T49" fmla="*/ 134 h 1818"/>
                <a:gd name="T50" fmla="*/ 307 w 1100"/>
                <a:gd name="T51" fmla="*/ 73 h 1818"/>
                <a:gd name="T52" fmla="*/ 289 w 1100"/>
                <a:gd name="T53" fmla="*/ 68 h 1818"/>
                <a:gd name="T54" fmla="*/ 283 w 1100"/>
                <a:gd name="T55" fmla="*/ 1 h 1818"/>
                <a:gd name="T56" fmla="*/ 323 w 1100"/>
                <a:gd name="T57" fmla="*/ 7 h 1818"/>
                <a:gd name="T58" fmla="*/ 442 w 1100"/>
                <a:gd name="T59" fmla="*/ 69 h 1818"/>
                <a:gd name="T60" fmla="*/ 522 w 1100"/>
                <a:gd name="T61" fmla="*/ 167 h 1818"/>
                <a:gd name="T62" fmla="*/ 631 w 1100"/>
                <a:gd name="T63" fmla="*/ 302 h 1818"/>
                <a:gd name="T64" fmla="*/ 721 w 1100"/>
                <a:gd name="T65" fmla="*/ 374 h 1818"/>
                <a:gd name="T66" fmla="*/ 820 w 1100"/>
                <a:gd name="T67" fmla="*/ 387 h 1818"/>
                <a:gd name="T68" fmla="*/ 951 w 1100"/>
                <a:gd name="T69" fmla="*/ 350 h 1818"/>
                <a:gd name="T70" fmla="*/ 1032 w 1100"/>
                <a:gd name="T71" fmla="*/ 351 h 1818"/>
                <a:gd name="T72" fmla="*/ 1092 w 1100"/>
                <a:gd name="T73" fmla="*/ 413 h 1818"/>
                <a:gd name="T74" fmla="*/ 1084 w 1100"/>
                <a:gd name="T75" fmla="*/ 507 h 1818"/>
                <a:gd name="T76" fmla="*/ 976 w 1100"/>
                <a:gd name="T77" fmla="*/ 574 h 1818"/>
                <a:gd name="T78" fmla="*/ 792 w 1100"/>
                <a:gd name="T79" fmla="*/ 605 h 1818"/>
                <a:gd name="T80" fmla="*/ 623 w 1100"/>
                <a:gd name="T81" fmla="*/ 567 h 1818"/>
                <a:gd name="T82" fmla="*/ 519 w 1100"/>
                <a:gd name="T83" fmla="*/ 806 h 1818"/>
                <a:gd name="T84" fmla="*/ 821 w 1100"/>
                <a:gd name="T85" fmla="*/ 830 h 1818"/>
                <a:gd name="T86" fmla="*/ 874 w 1100"/>
                <a:gd name="T87" fmla="*/ 920 h 1818"/>
                <a:gd name="T88" fmla="*/ 947 w 1100"/>
                <a:gd name="T89" fmla="*/ 1748 h 1818"/>
                <a:gd name="T90" fmla="*/ 873 w 1100"/>
                <a:gd name="T91" fmla="*/ 1812 h 1818"/>
                <a:gd name="T92" fmla="*/ 805 w 1100"/>
                <a:gd name="T93" fmla="*/ 1816 h 1818"/>
                <a:gd name="T94" fmla="*/ 721 w 1100"/>
                <a:gd name="T95" fmla="*/ 1756 h 1818"/>
                <a:gd name="T96" fmla="*/ 280 w 1100"/>
                <a:gd name="T97" fmla="*/ 1065 h 1818"/>
                <a:gd name="T98" fmla="*/ 166 w 1100"/>
                <a:gd name="T99" fmla="*/ 1050 h 1818"/>
                <a:gd name="T100" fmla="*/ 59 w 1100"/>
                <a:gd name="T101" fmla="*/ 987 h 1818"/>
                <a:gd name="T102" fmla="*/ 3 w 1100"/>
                <a:gd name="T103" fmla="*/ 880 h 1818"/>
                <a:gd name="T104" fmla="*/ 11 w 1100"/>
                <a:gd name="T105" fmla="*/ 159 h 1818"/>
                <a:gd name="T106" fmla="*/ 86 w 1100"/>
                <a:gd name="T107" fmla="*/ 61 h 1818"/>
                <a:gd name="T108" fmla="*/ 196 w 1100"/>
                <a:gd name="T109" fmla="*/ 7 h 1818"/>
                <a:gd name="T110" fmla="*/ 218 w 1100"/>
                <a:gd name="T111" fmla="*/ 4 h 1818"/>
                <a:gd name="T112" fmla="*/ 265 w 1100"/>
                <a:gd name="T113" fmla="*/ 0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0" h="1818">
                  <a:moveTo>
                    <a:pt x="265" y="66"/>
                  </a:moveTo>
                  <a:lnTo>
                    <a:pt x="263" y="66"/>
                  </a:lnTo>
                  <a:lnTo>
                    <a:pt x="248" y="67"/>
                  </a:lnTo>
                  <a:lnTo>
                    <a:pt x="234" y="69"/>
                  </a:lnTo>
                  <a:lnTo>
                    <a:pt x="220" y="71"/>
                  </a:lnTo>
                  <a:lnTo>
                    <a:pt x="212" y="73"/>
                  </a:lnTo>
                  <a:lnTo>
                    <a:pt x="188" y="79"/>
                  </a:lnTo>
                  <a:lnTo>
                    <a:pt x="165" y="89"/>
                  </a:lnTo>
                  <a:lnTo>
                    <a:pt x="143" y="101"/>
                  </a:lnTo>
                  <a:lnTo>
                    <a:pt x="123" y="117"/>
                  </a:lnTo>
                  <a:lnTo>
                    <a:pt x="104" y="134"/>
                  </a:lnTo>
                  <a:lnTo>
                    <a:pt x="88" y="153"/>
                  </a:lnTo>
                  <a:lnTo>
                    <a:pt x="77" y="174"/>
                  </a:lnTo>
                  <a:lnTo>
                    <a:pt x="69" y="199"/>
                  </a:lnTo>
                  <a:lnTo>
                    <a:pt x="66" y="224"/>
                  </a:lnTo>
                  <a:lnTo>
                    <a:pt x="66" y="847"/>
                  </a:lnTo>
                  <a:lnTo>
                    <a:pt x="69" y="873"/>
                  </a:lnTo>
                  <a:lnTo>
                    <a:pt x="78" y="898"/>
                  </a:lnTo>
                  <a:lnTo>
                    <a:pt x="91" y="920"/>
                  </a:lnTo>
                  <a:lnTo>
                    <a:pt x="107" y="940"/>
                  </a:lnTo>
                  <a:lnTo>
                    <a:pt x="128" y="958"/>
                  </a:lnTo>
                  <a:lnTo>
                    <a:pt x="152" y="972"/>
                  </a:lnTo>
                  <a:lnTo>
                    <a:pt x="177" y="984"/>
                  </a:lnTo>
                  <a:lnTo>
                    <a:pt x="204" y="992"/>
                  </a:lnTo>
                  <a:lnTo>
                    <a:pt x="231" y="997"/>
                  </a:lnTo>
                  <a:lnTo>
                    <a:pt x="259" y="1000"/>
                  </a:lnTo>
                  <a:lnTo>
                    <a:pt x="264" y="1000"/>
                  </a:lnTo>
                  <a:lnTo>
                    <a:pt x="269" y="998"/>
                  </a:lnTo>
                  <a:lnTo>
                    <a:pt x="277" y="998"/>
                  </a:lnTo>
                  <a:lnTo>
                    <a:pt x="278" y="998"/>
                  </a:lnTo>
                  <a:lnTo>
                    <a:pt x="280" y="998"/>
                  </a:lnTo>
                  <a:lnTo>
                    <a:pt x="629" y="998"/>
                  </a:lnTo>
                  <a:lnTo>
                    <a:pt x="689" y="998"/>
                  </a:lnTo>
                  <a:lnTo>
                    <a:pt x="695" y="1057"/>
                  </a:lnTo>
                  <a:lnTo>
                    <a:pt x="770" y="1696"/>
                  </a:lnTo>
                  <a:lnTo>
                    <a:pt x="774" y="1714"/>
                  </a:lnTo>
                  <a:lnTo>
                    <a:pt x="784" y="1729"/>
                  </a:lnTo>
                  <a:lnTo>
                    <a:pt x="798" y="1742"/>
                  </a:lnTo>
                  <a:lnTo>
                    <a:pt x="814" y="1749"/>
                  </a:lnTo>
                  <a:lnTo>
                    <a:pt x="832" y="1752"/>
                  </a:lnTo>
                  <a:lnTo>
                    <a:pt x="835" y="1752"/>
                  </a:lnTo>
                  <a:lnTo>
                    <a:pt x="840" y="1752"/>
                  </a:lnTo>
                  <a:lnTo>
                    <a:pt x="860" y="1746"/>
                  </a:lnTo>
                  <a:lnTo>
                    <a:pt x="875" y="1735"/>
                  </a:lnTo>
                  <a:lnTo>
                    <a:pt x="888" y="1720"/>
                  </a:lnTo>
                  <a:lnTo>
                    <a:pt x="894" y="1702"/>
                  </a:lnTo>
                  <a:lnTo>
                    <a:pt x="895" y="1682"/>
                  </a:lnTo>
                  <a:lnTo>
                    <a:pt x="808" y="928"/>
                  </a:lnTo>
                  <a:lnTo>
                    <a:pt x="802" y="910"/>
                  </a:lnTo>
                  <a:lnTo>
                    <a:pt x="793" y="894"/>
                  </a:lnTo>
                  <a:lnTo>
                    <a:pt x="780" y="882"/>
                  </a:lnTo>
                  <a:lnTo>
                    <a:pt x="763" y="875"/>
                  </a:lnTo>
                  <a:lnTo>
                    <a:pt x="744" y="872"/>
                  </a:lnTo>
                  <a:lnTo>
                    <a:pt x="519" y="872"/>
                  </a:lnTo>
                  <a:lnTo>
                    <a:pt x="452" y="872"/>
                  </a:lnTo>
                  <a:lnTo>
                    <a:pt x="452" y="350"/>
                  </a:lnTo>
                  <a:lnTo>
                    <a:pt x="563" y="448"/>
                  </a:lnTo>
                  <a:lnTo>
                    <a:pt x="599" y="476"/>
                  </a:lnTo>
                  <a:lnTo>
                    <a:pt x="636" y="499"/>
                  </a:lnTo>
                  <a:lnTo>
                    <a:pt x="672" y="516"/>
                  </a:lnTo>
                  <a:lnTo>
                    <a:pt x="710" y="528"/>
                  </a:lnTo>
                  <a:lnTo>
                    <a:pt x="750" y="536"/>
                  </a:lnTo>
                  <a:lnTo>
                    <a:pt x="792" y="538"/>
                  </a:lnTo>
                  <a:lnTo>
                    <a:pt x="830" y="536"/>
                  </a:lnTo>
                  <a:lnTo>
                    <a:pt x="871" y="531"/>
                  </a:lnTo>
                  <a:lnTo>
                    <a:pt x="913" y="522"/>
                  </a:lnTo>
                  <a:lnTo>
                    <a:pt x="957" y="510"/>
                  </a:lnTo>
                  <a:lnTo>
                    <a:pt x="1005" y="493"/>
                  </a:lnTo>
                  <a:lnTo>
                    <a:pt x="1015" y="487"/>
                  </a:lnTo>
                  <a:lnTo>
                    <a:pt x="1023" y="480"/>
                  </a:lnTo>
                  <a:lnTo>
                    <a:pt x="1028" y="470"/>
                  </a:lnTo>
                  <a:lnTo>
                    <a:pt x="1033" y="454"/>
                  </a:lnTo>
                  <a:lnTo>
                    <a:pt x="1030" y="438"/>
                  </a:lnTo>
                  <a:lnTo>
                    <a:pt x="1023" y="426"/>
                  </a:lnTo>
                  <a:lnTo>
                    <a:pt x="1014" y="417"/>
                  </a:lnTo>
                  <a:lnTo>
                    <a:pt x="1003" y="411"/>
                  </a:lnTo>
                  <a:lnTo>
                    <a:pt x="990" y="409"/>
                  </a:lnTo>
                  <a:lnTo>
                    <a:pt x="982" y="410"/>
                  </a:lnTo>
                  <a:lnTo>
                    <a:pt x="974" y="412"/>
                  </a:lnTo>
                  <a:lnTo>
                    <a:pt x="937" y="426"/>
                  </a:lnTo>
                  <a:lnTo>
                    <a:pt x="903" y="437"/>
                  </a:lnTo>
                  <a:lnTo>
                    <a:pt x="872" y="445"/>
                  </a:lnTo>
                  <a:lnTo>
                    <a:pt x="844" y="451"/>
                  </a:lnTo>
                  <a:lnTo>
                    <a:pt x="818" y="454"/>
                  </a:lnTo>
                  <a:lnTo>
                    <a:pt x="793" y="455"/>
                  </a:lnTo>
                  <a:lnTo>
                    <a:pt x="755" y="452"/>
                  </a:lnTo>
                  <a:lnTo>
                    <a:pt x="721" y="444"/>
                  </a:lnTo>
                  <a:lnTo>
                    <a:pt x="689" y="431"/>
                  </a:lnTo>
                  <a:lnTo>
                    <a:pt x="658" y="413"/>
                  </a:lnTo>
                  <a:lnTo>
                    <a:pt x="628" y="391"/>
                  </a:lnTo>
                  <a:lnTo>
                    <a:pt x="598" y="364"/>
                  </a:lnTo>
                  <a:lnTo>
                    <a:pt x="568" y="332"/>
                  </a:lnTo>
                  <a:lnTo>
                    <a:pt x="538" y="296"/>
                  </a:lnTo>
                  <a:lnTo>
                    <a:pt x="506" y="256"/>
                  </a:lnTo>
                  <a:lnTo>
                    <a:pt x="473" y="212"/>
                  </a:lnTo>
                  <a:lnTo>
                    <a:pt x="438" y="165"/>
                  </a:lnTo>
                  <a:lnTo>
                    <a:pt x="436" y="161"/>
                  </a:lnTo>
                  <a:lnTo>
                    <a:pt x="434" y="159"/>
                  </a:lnTo>
                  <a:lnTo>
                    <a:pt x="432" y="157"/>
                  </a:lnTo>
                  <a:lnTo>
                    <a:pt x="415" y="134"/>
                  </a:lnTo>
                  <a:lnTo>
                    <a:pt x="392" y="114"/>
                  </a:lnTo>
                  <a:lnTo>
                    <a:pt x="366" y="96"/>
                  </a:lnTo>
                  <a:lnTo>
                    <a:pt x="338" y="83"/>
                  </a:lnTo>
                  <a:lnTo>
                    <a:pt x="307" y="73"/>
                  </a:lnTo>
                  <a:lnTo>
                    <a:pt x="306" y="73"/>
                  </a:lnTo>
                  <a:lnTo>
                    <a:pt x="304" y="72"/>
                  </a:lnTo>
                  <a:lnTo>
                    <a:pt x="298" y="71"/>
                  </a:lnTo>
                  <a:lnTo>
                    <a:pt x="289" y="68"/>
                  </a:lnTo>
                  <a:lnTo>
                    <a:pt x="277" y="67"/>
                  </a:lnTo>
                  <a:lnTo>
                    <a:pt x="265" y="66"/>
                  </a:lnTo>
                  <a:close/>
                  <a:moveTo>
                    <a:pt x="265" y="0"/>
                  </a:moveTo>
                  <a:lnTo>
                    <a:pt x="283" y="1"/>
                  </a:lnTo>
                  <a:lnTo>
                    <a:pt x="299" y="3"/>
                  </a:lnTo>
                  <a:lnTo>
                    <a:pt x="311" y="5"/>
                  </a:lnTo>
                  <a:lnTo>
                    <a:pt x="320" y="7"/>
                  </a:lnTo>
                  <a:lnTo>
                    <a:pt x="323" y="7"/>
                  </a:lnTo>
                  <a:lnTo>
                    <a:pt x="355" y="17"/>
                  </a:lnTo>
                  <a:lnTo>
                    <a:pt x="386" y="31"/>
                  </a:lnTo>
                  <a:lnTo>
                    <a:pt x="415" y="48"/>
                  </a:lnTo>
                  <a:lnTo>
                    <a:pt x="442" y="69"/>
                  </a:lnTo>
                  <a:lnTo>
                    <a:pt x="468" y="93"/>
                  </a:lnTo>
                  <a:lnTo>
                    <a:pt x="488" y="120"/>
                  </a:lnTo>
                  <a:lnTo>
                    <a:pt x="490" y="123"/>
                  </a:lnTo>
                  <a:lnTo>
                    <a:pt x="522" y="167"/>
                  </a:lnTo>
                  <a:lnTo>
                    <a:pt x="553" y="207"/>
                  </a:lnTo>
                  <a:lnTo>
                    <a:pt x="581" y="243"/>
                  </a:lnTo>
                  <a:lnTo>
                    <a:pt x="607" y="275"/>
                  </a:lnTo>
                  <a:lnTo>
                    <a:pt x="631" y="302"/>
                  </a:lnTo>
                  <a:lnTo>
                    <a:pt x="654" y="325"/>
                  </a:lnTo>
                  <a:lnTo>
                    <a:pt x="677" y="345"/>
                  </a:lnTo>
                  <a:lnTo>
                    <a:pt x="699" y="361"/>
                  </a:lnTo>
                  <a:lnTo>
                    <a:pt x="721" y="374"/>
                  </a:lnTo>
                  <a:lnTo>
                    <a:pt x="744" y="381"/>
                  </a:lnTo>
                  <a:lnTo>
                    <a:pt x="768" y="387"/>
                  </a:lnTo>
                  <a:lnTo>
                    <a:pt x="793" y="388"/>
                  </a:lnTo>
                  <a:lnTo>
                    <a:pt x="820" y="387"/>
                  </a:lnTo>
                  <a:lnTo>
                    <a:pt x="848" y="382"/>
                  </a:lnTo>
                  <a:lnTo>
                    <a:pt x="879" y="375"/>
                  </a:lnTo>
                  <a:lnTo>
                    <a:pt x="913" y="364"/>
                  </a:lnTo>
                  <a:lnTo>
                    <a:pt x="951" y="350"/>
                  </a:lnTo>
                  <a:lnTo>
                    <a:pt x="970" y="345"/>
                  </a:lnTo>
                  <a:lnTo>
                    <a:pt x="990" y="343"/>
                  </a:lnTo>
                  <a:lnTo>
                    <a:pt x="1012" y="345"/>
                  </a:lnTo>
                  <a:lnTo>
                    <a:pt x="1032" y="351"/>
                  </a:lnTo>
                  <a:lnTo>
                    <a:pt x="1051" y="361"/>
                  </a:lnTo>
                  <a:lnTo>
                    <a:pt x="1068" y="376"/>
                  </a:lnTo>
                  <a:lnTo>
                    <a:pt x="1082" y="393"/>
                  </a:lnTo>
                  <a:lnTo>
                    <a:pt x="1092" y="413"/>
                  </a:lnTo>
                  <a:lnTo>
                    <a:pt x="1098" y="438"/>
                  </a:lnTo>
                  <a:lnTo>
                    <a:pt x="1100" y="462"/>
                  </a:lnTo>
                  <a:lnTo>
                    <a:pt x="1094" y="486"/>
                  </a:lnTo>
                  <a:lnTo>
                    <a:pt x="1084" y="507"/>
                  </a:lnTo>
                  <a:lnTo>
                    <a:pt x="1070" y="527"/>
                  </a:lnTo>
                  <a:lnTo>
                    <a:pt x="1052" y="543"/>
                  </a:lnTo>
                  <a:lnTo>
                    <a:pt x="1028" y="555"/>
                  </a:lnTo>
                  <a:lnTo>
                    <a:pt x="976" y="574"/>
                  </a:lnTo>
                  <a:lnTo>
                    <a:pt x="925" y="587"/>
                  </a:lnTo>
                  <a:lnTo>
                    <a:pt x="879" y="597"/>
                  </a:lnTo>
                  <a:lnTo>
                    <a:pt x="834" y="604"/>
                  </a:lnTo>
                  <a:lnTo>
                    <a:pt x="792" y="605"/>
                  </a:lnTo>
                  <a:lnTo>
                    <a:pt x="745" y="602"/>
                  </a:lnTo>
                  <a:lnTo>
                    <a:pt x="702" y="595"/>
                  </a:lnTo>
                  <a:lnTo>
                    <a:pt x="661" y="584"/>
                  </a:lnTo>
                  <a:lnTo>
                    <a:pt x="623" y="567"/>
                  </a:lnTo>
                  <a:lnTo>
                    <a:pt x="587" y="547"/>
                  </a:lnTo>
                  <a:lnTo>
                    <a:pt x="552" y="524"/>
                  </a:lnTo>
                  <a:lnTo>
                    <a:pt x="519" y="497"/>
                  </a:lnTo>
                  <a:lnTo>
                    <a:pt x="519" y="806"/>
                  </a:lnTo>
                  <a:lnTo>
                    <a:pt x="744" y="806"/>
                  </a:lnTo>
                  <a:lnTo>
                    <a:pt x="772" y="808"/>
                  </a:lnTo>
                  <a:lnTo>
                    <a:pt x="798" y="817"/>
                  </a:lnTo>
                  <a:lnTo>
                    <a:pt x="821" y="830"/>
                  </a:lnTo>
                  <a:lnTo>
                    <a:pt x="841" y="848"/>
                  </a:lnTo>
                  <a:lnTo>
                    <a:pt x="856" y="869"/>
                  </a:lnTo>
                  <a:lnTo>
                    <a:pt x="868" y="893"/>
                  </a:lnTo>
                  <a:lnTo>
                    <a:pt x="874" y="920"/>
                  </a:lnTo>
                  <a:lnTo>
                    <a:pt x="962" y="1674"/>
                  </a:lnTo>
                  <a:lnTo>
                    <a:pt x="962" y="1701"/>
                  </a:lnTo>
                  <a:lnTo>
                    <a:pt x="957" y="1725"/>
                  </a:lnTo>
                  <a:lnTo>
                    <a:pt x="947" y="1748"/>
                  </a:lnTo>
                  <a:lnTo>
                    <a:pt x="934" y="1769"/>
                  </a:lnTo>
                  <a:lnTo>
                    <a:pt x="916" y="1787"/>
                  </a:lnTo>
                  <a:lnTo>
                    <a:pt x="896" y="1801"/>
                  </a:lnTo>
                  <a:lnTo>
                    <a:pt x="873" y="1812"/>
                  </a:lnTo>
                  <a:lnTo>
                    <a:pt x="848" y="1818"/>
                  </a:lnTo>
                  <a:lnTo>
                    <a:pt x="840" y="1818"/>
                  </a:lnTo>
                  <a:lnTo>
                    <a:pt x="832" y="1818"/>
                  </a:lnTo>
                  <a:lnTo>
                    <a:pt x="805" y="1816"/>
                  </a:lnTo>
                  <a:lnTo>
                    <a:pt x="780" y="1807"/>
                  </a:lnTo>
                  <a:lnTo>
                    <a:pt x="757" y="1794"/>
                  </a:lnTo>
                  <a:lnTo>
                    <a:pt x="737" y="1777"/>
                  </a:lnTo>
                  <a:lnTo>
                    <a:pt x="721" y="1756"/>
                  </a:lnTo>
                  <a:lnTo>
                    <a:pt x="710" y="1731"/>
                  </a:lnTo>
                  <a:lnTo>
                    <a:pt x="703" y="1704"/>
                  </a:lnTo>
                  <a:lnTo>
                    <a:pt x="629" y="1065"/>
                  </a:lnTo>
                  <a:lnTo>
                    <a:pt x="280" y="1065"/>
                  </a:lnTo>
                  <a:lnTo>
                    <a:pt x="259" y="1066"/>
                  </a:lnTo>
                  <a:lnTo>
                    <a:pt x="228" y="1064"/>
                  </a:lnTo>
                  <a:lnTo>
                    <a:pt x="197" y="1059"/>
                  </a:lnTo>
                  <a:lnTo>
                    <a:pt x="166" y="1050"/>
                  </a:lnTo>
                  <a:lnTo>
                    <a:pt x="137" y="1039"/>
                  </a:lnTo>
                  <a:lnTo>
                    <a:pt x="108" y="1025"/>
                  </a:lnTo>
                  <a:lnTo>
                    <a:pt x="83" y="1007"/>
                  </a:lnTo>
                  <a:lnTo>
                    <a:pt x="59" y="987"/>
                  </a:lnTo>
                  <a:lnTo>
                    <a:pt x="39" y="964"/>
                  </a:lnTo>
                  <a:lnTo>
                    <a:pt x="23" y="939"/>
                  </a:lnTo>
                  <a:lnTo>
                    <a:pt x="11" y="910"/>
                  </a:lnTo>
                  <a:lnTo>
                    <a:pt x="3" y="880"/>
                  </a:lnTo>
                  <a:lnTo>
                    <a:pt x="0" y="847"/>
                  </a:lnTo>
                  <a:lnTo>
                    <a:pt x="0" y="224"/>
                  </a:lnTo>
                  <a:lnTo>
                    <a:pt x="3" y="191"/>
                  </a:lnTo>
                  <a:lnTo>
                    <a:pt x="11" y="159"/>
                  </a:lnTo>
                  <a:lnTo>
                    <a:pt x="24" y="130"/>
                  </a:lnTo>
                  <a:lnTo>
                    <a:pt x="42" y="105"/>
                  </a:lnTo>
                  <a:lnTo>
                    <a:pt x="63" y="82"/>
                  </a:lnTo>
                  <a:lnTo>
                    <a:pt x="86" y="61"/>
                  </a:lnTo>
                  <a:lnTo>
                    <a:pt x="112" y="43"/>
                  </a:lnTo>
                  <a:lnTo>
                    <a:pt x="139" y="28"/>
                  </a:lnTo>
                  <a:lnTo>
                    <a:pt x="168" y="16"/>
                  </a:lnTo>
                  <a:lnTo>
                    <a:pt x="196" y="7"/>
                  </a:lnTo>
                  <a:lnTo>
                    <a:pt x="197" y="7"/>
                  </a:lnTo>
                  <a:lnTo>
                    <a:pt x="199" y="7"/>
                  </a:lnTo>
                  <a:lnTo>
                    <a:pt x="207" y="5"/>
                  </a:lnTo>
                  <a:lnTo>
                    <a:pt x="218" y="4"/>
                  </a:lnTo>
                  <a:lnTo>
                    <a:pt x="231" y="2"/>
                  </a:lnTo>
                  <a:lnTo>
                    <a:pt x="246" y="1"/>
                  </a:lnTo>
                  <a:lnTo>
                    <a:pt x="261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1" name="Freeform 268">
              <a:extLst>
                <a:ext uri="{FF2B5EF4-FFF2-40B4-BE49-F238E27FC236}">
                  <a16:creationId xmlns:a16="http://schemas.microsoft.com/office/drawing/2014/main" id="{E2CF0FE4-4443-49C8-93F5-66C1E62A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4" y="2301"/>
              <a:ext cx="97" cy="189"/>
            </a:xfrm>
            <a:custGeom>
              <a:avLst/>
              <a:gdLst>
                <a:gd name="T0" fmla="*/ 84 w 872"/>
                <a:gd name="T1" fmla="*/ 75 h 1705"/>
                <a:gd name="T2" fmla="*/ 67 w 872"/>
                <a:gd name="T3" fmla="*/ 109 h 1705"/>
                <a:gd name="T4" fmla="*/ 77 w 872"/>
                <a:gd name="T5" fmla="*/ 1114 h 1705"/>
                <a:gd name="T6" fmla="*/ 112 w 872"/>
                <a:gd name="T7" fmla="*/ 1214 h 1705"/>
                <a:gd name="T8" fmla="*/ 88 w 872"/>
                <a:gd name="T9" fmla="*/ 1307 h 1705"/>
                <a:gd name="T10" fmla="*/ 95 w 872"/>
                <a:gd name="T11" fmla="*/ 1631 h 1705"/>
                <a:gd name="T12" fmla="*/ 123 w 872"/>
                <a:gd name="T13" fmla="*/ 1636 h 1705"/>
                <a:gd name="T14" fmla="*/ 139 w 872"/>
                <a:gd name="T15" fmla="*/ 1613 h 1705"/>
                <a:gd name="T16" fmla="*/ 150 w 872"/>
                <a:gd name="T17" fmla="*/ 1252 h 1705"/>
                <a:gd name="T18" fmla="*/ 201 w 872"/>
                <a:gd name="T19" fmla="*/ 1190 h 1705"/>
                <a:gd name="T20" fmla="*/ 281 w 872"/>
                <a:gd name="T21" fmla="*/ 1165 h 1705"/>
                <a:gd name="T22" fmla="*/ 643 w 872"/>
                <a:gd name="T23" fmla="*/ 1176 h 1705"/>
                <a:gd name="T24" fmla="*/ 706 w 872"/>
                <a:gd name="T25" fmla="*/ 1228 h 1705"/>
                <a:gd name="T26" fmla="*/ 729 w 872"/>
                <a:gd name="T27" fmla="*/ 1307 h 1705"/>
                <a:gd name="T28" fmla="*/ 737 w 872"/>
                <a:gd name="T29" fmla="*/ 1631 h 1705"/>
                <a:gd name="T30" fmla="*/ 765 w 872"/>
                <a:gd name="T31" fmla="*/ 1636 h 1705"/>
                <a:gd name="T32" fmla="*/ 780 w 872"/>
                <a:gd name="T33" fmla="*/ 1613 h 1705"/>
                <a:gd name="T34" fmla="*/ 770 w 872"/>
                <a:gd name="T35" fmla="*/ 1245 h 1705"/>
                <a:gd name="T36" fmla="*/ 784 w 872"/>
                <a:gd name="T37" fmla="*/ 1125 h 1705"/>
                <a:gd name="T38" fmla="*/ 806 w 872"/>
                <a:gd name="T39" fmla="*/ 1088 h 1705"/>
                <a:gd name="T40" fmla="*/ 788 w 872"/>
                <a:gd name="T41" fmla="*/ 1052 h 1705"/>
                <a:gd name="T42" fmla="*/ 153 w 872"/>
                <a:gd name="T43" fmla="*/ 1045 h 1705"/>
                <a:gd name="T44" fmla="*/ 144 w 872"/>
                <a:gd name="T45" fmla="*/ 84 h 1705"/>
                <a:gd name="T46" fmla="*/ 110 w 872"/>
                <a:gd name="T47" fmla="*/ 66 h 1705"/>
                <a:gd name="T48" fmla="*/ 159 w 872"/>
                <a:gd name="T49" fmla="*/ 11 h 1705"/>
                <a:gd name="T50" fmla="*/ 209 w 872"/>
                <a:gd name="T51" fmla="*/ 62 h 1705"/>
                <a:gd name="T52" fmla="*/ 220 w 872"/>
                <a:gd name="T53" fmla="*/ 977 h 1705"/>
                <a:gd name="T54" fmla="*/ 811 w 872"/>
                <a:gd name="T55" fmla="*/ 989 h 1705"/>
                <a:gd name="T56" fmla="*/ 861 w 872"/>
                <a:gd name="T57" fmla="*/ 1039 h 1705"/>
                <a:gd name="T58" fmla="*/ 870 w 872"/>
                <a:gd name="T59" fmla="*/ 1111 h 1705"/>
                <a:gd name="T60" fmla="*/ 835 w 872"/>
                <a:gd name="T61" fmla="*/ 1171 h 1705"/>
                <a:gd name="T62" fmla="*/ 839 w 872"/>
                <a:gd name="T63" fmla="*/ 1243 h 1705"/>
                <a:gd name="T64" fmla="*/ 847 w 872"/>
                <a:gd name="T65" fmla="*/ 1613 h 1705"/>
                <a:gd name="T66" fmla="*/ 820 w 872"/>
                <a:gd name="T67" fmla="*/ 1678 h 1705"/>
                <a:gd name="T68" fmla="*/ 755 w 872"/>
                <a:gd name="T69" fmla="*/ 1705 h 1705"/>
                <a:gd name="T70" fmla="*/ 690 w 872"/>
                <a:gd name="T71" fmla="*/ 1678 h 1705"/>
                <a:gd name="T72" fmla="*/ 663 w 872"/>
                <a:gd name="T73" fmla="*/ 1613 h 1705"/>
                <a:gd name="T74" fmla="*/ 653 w 872"/>
                <a:gd name="T75" fmla="*/ 1269 h 1705"/>
                <a:gd name="T76" fmla="*/ 607 w 872"/>
                <a:gd name="T77" fmla="*/ 1235 h 1705"/>
                <a:gd name="T78" fmla="*/ 261 w 872"/>
                <a:gd name="T79" fmla="*/ 1235 h 1705"/>
                <a:gd name="T80" fmla="*/ 215 w 872"/>
                <a:gd name="T81" fmla="*/ 1269 h 1705"/>
                <a:gd name="T82" fmla="*/ 205 w 872"/>
                <a:gd name="T83" fmla="*/ 1613 h 1705"/>
                <a:gd name="T84" fmla="*/ 178 w 872"/>
                <a:gd name="T85" fmla="*/ 1678 h 1705"/>
                <a:gd name="T86" fmla="*/ 113 w 872"/>
                <a:gd name="T87" fmla="*/ 1705 h 1705"/>
                <a:gd name="T88" fmla="*/ 48 w 872"/>
                <a:gd name="T89" fmla="*/ 1678 h 1705"/>
                <a:gd name="T90" fmla="*/ 21 w 872"/>
                <a:gd name="T91" fmla="*/ 1613 h 1705"/>
                <a:gd name="T92" fmla="*/ 30 w 872"/>
                <a:gd name="T93" fmla="*/ 1242 h 1705"/>
                <a:gd name="T94" fmla="*/ 36 w 872"/>
                <a:gd name="T95" fmla="*/ 1169 h 1705"/>
                <a:gd name="T96" fmla="*/ 2 w 872"/>
                <a:gd name="T97" fmla="*/ 1111 h 1705"/>
                <a:gd name="T98" fmla="*/ 3 w 872"/>
                <a:gd name="T99" fmla="*/ 84 h 1705"/>
                <a:gd name="T100" fmla="*/ 41 w 872"/>
                <a:gd name="T101" fmla="*/ 24 h 1705"/>
                <a:gd name="T102" fmla="*/ 110 w 872"/>
                <a:gd name="T103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2" h="1705">
                  <a:moveTo>
                    <a:pt x="110" y="66"/>
                  </a:moveTo>
                  <a:lnTo>
                    <a:pt x="97" y="68"/>
                  </a:lnTo>
                  <a:lnTo>
                    <a:pt x="84" y="75"/>
                  </a:lnTo>
                  <a:lnTo>
                    <a:pt x="75" y="84"/>
                  </a:lnTo>
                  <a:lnTo>
                    <a:pt x="69" y="96"/>
                  </a:lnTo>
                  <a:lnTo>
                    <a:pt x="67" y="109"/>
                  </a:lnTo>
                  <a:lnTo>
                    <a:pt x="67" y="1088"/>
                  </a:lnTo>
                  <a:lnTo>
                    <a:pt x="69" y="1102"/>
                  </a:lnTo>
                  <a:lnTo>
                    <a:pt x="77" y="1114"/>
                  </a:lnTo>
                  <a:lnTo>
                    <a:pt x="88" y="1124"/>
                  </a:lnTo>
                  <a:lnTo>
                    <a:pt x="144" y="1158"/>
                  </a:lnTo>
                  <a:lnTo>
                    <a:pt x="112" y="1214"/>
                  </a:lnTo>
                  <a:lnTo>
                    <a:pt x="99" y="1244"/>
                  </a:lnTo>
                  <a:lnTo>
                    <a:pt x="91" y="1275"/>
                  </a:lnTo>
                  <a:lnTo>
                    <a:pt x="88" y="1307"/>
                  </a:lnTo>
                  <a:lnTo>
                    <a:pt x="88" y="1613"/>
                  </a:lnTo>
                  <a:lnTo>
                    <a:pt x="90" y="1623"/>
                  </a:lnTo>
                  <a:lnTo>
                    <a:pt x="95" y="1631"/>
                  </a:lnTo>
                  <a:lnTo>
                    <a:pt x="103" y="1636"/>
                  </a:lnTo>
                  <a:lnTo>
                    <a:pt x="113" y="1639"/>
                  </a:lnTo>
                  <a:lnTo>
                    <a:pt x="123" y="1636"/>
                  </a:lnTo>
                  <a:lnTo>
                    <a:pt x="131" y="1631"/>
                  </a:lnTo>
                  <a:lnTo>
                    <a:pt x="137" y="1623"/>
                  </a:lnTo>
                  <a:lnTo>
                    <a:pt x="139" y="1613"/>
                  </a:lnTo>
                  <a:lnTo>
                    <a:pt x="139" y="1307"/>
                  </a:lnTo>
                  <a:lnTo>
                    <a:pt x="141" y="1278"/>
                  </a:lnTo>
                  <a:lnTo>
                    <a:pt x="150" y="1252"/>
                  </a:lnTo>
                  <a:lnTo>
                    <a:pt x="162" y="1228"/>
                  </a:lnTo>
                  <a:lnTo>
                    <a:pt x="180" y="1207"/>
                  </a:lnTo>
                  <a:lnTo>
                    <a:pt x="201" y="1190"/>
                  </a:lnTo>
                  <a:lnTo>
                    <a:pt x="225" y="1176"/>
                  </a:lnTo>
                  <a:lnTo>
                    <a:pt x="252" y="1169"/>
                  </a:lnTo>
                  <a:lnTo>
                    <a:pt x="281" y="1165"/>
                  </a:lnTo>
                  <a:lnTo>
                    <a:pt x="587" y="1165"/>
                  </a:lnTo>
                  <a:lnTo>
                    <a:pt x="616" y="1169"/>
                  </a:lnTo>
                  <a:lnTo>
                    <a:pt x="643" y="1176"/>
                  </a:lnTo>
                  <a:lnTo>
                    <a:pt x="667" y="1190"/>
                  </a:lnTo>
                  <a:lnTo>
                    <a:pt x="688" y="1207"/>
                  </a:lnTo>
                  <a:lnTo>
                    <a:pt x="706" y="1228"/>
                  </a:lnTo>
                  <a:lnTo>
                    <a:pt x="718" y="1252"/>
                  </a:lnTo>
                  <a:lnTo>
                    <a:pt x="727" y="1278"/>
                  </a:lnTo>
                  <a:lnTo>
                    <a:pt x="729" y="1307"/>
                  </a:lnTo>
                  <a:lnTo>
                    <a:pt x="729" y="1613"/>
                  </a:lnTo>
                  <a:lnTo>
                    <a:pt x="731" y="1623"/>
                  </a:lnTo>
                  <a:lnTo>
                    <a:pt x="737" y="1631"/>
                  </a:lnTo>
                  <a:lnTo>
                    <a:pt x="745" y="1636"/>
                  </a:lnTo>
                  <a:lnTo>
                    <a:pt x="755" y="1639"/>
                  </a:lnTo>
                  <a:lnTo>
                    <a:pt x="765" y="1636"/>
                  </a:lnTo>
                  <a:lnTo>
                    <a:pt x="773" y="1631"/>
                  </a:lnTo>
                  <a:lnTo>
                    <a:pt x="778" y="1623"/>
                  </a:lnTo>
                  <a:lnTo>
                    <a:pt x="780" y="1613"/>
                  </a:lnTo>
                  <a:lnTo>
                    <a:pt x="780" y="1307"/>
                  </a:lnTo>
                  <a:lnTo>
                    <a:pt x="778" y="1275"/>
                  </a:lnTo>
                  <a:lnTo>
                    <a:pt x="770" y="1245"/>
                  </a:lnTo>
                  <a:lnTo>
                    <a:pt x="757" y="1215"/>
                  </a:lnTo>
                  <a:lnTo>
                    <a:pt x="725" y="1156"/>
                  </a:lnTo>
                  <a:lnTo>
                    <a:pt x="784" y="1125"/>
                  </a:lnTo>
                  <a:lnTo>
                    <a:pt x="796" y="1116"/>
                  </a:lnTo>
                  <a:lnTo>
                    <a:pt x="804" y="1102"/>
                  </a:lnTo>
                  <a:lnTo>
                    <a:pt x="806" y="1088"/>
                  </a:lnTo>
                  <a:lnTo>
                    <a:pt x="804" y="1073"/>
                  </a:lnTo>
                  <a:lnTo>
                    <a:pt x="798" y="1062"/>
                  </a:lnTo>
                  <a:lnTo>
                    <a:pt x="788" y="1052"/>
                  </a:lnTo>
                  <a:lnTo>
                    <a:pt x="776" y="1047"/>
                  </a:lnTo>
                  <a:lnTo>
                    <a:pt x="763" y="1045"/>
                  </a:lnTo>
                  <a:lnTo>
                    <a:pt x="153" y="1045"/>
                  </a:lnTo>
                  <a:lnTo>
                    <a:pt x="153" y="109"/>
                  </a:lnTo>
                  <a:lnTo>
                    <a:pt x="151" y="96"/>
                  </a:lnTo>
                  <a:lnTo>
                    <a:pt x="144" y="84"/>
                  </a:lnTo>
                  <a:lnTo>
                    <a:pt x="135" y="75"/>
                  </a:lnTo>
                  <a:lnTo>
                    <a:pt x="123" y="68"/>
                  </a:lnTo>
                  <a:lnTo>
                    <a:pt x="110" y="66"/>
                  </a:lnTo>
                  <a:close/>
                  <a:moveTo>
                    <a:pt x="110" y="0"/>
                  </a:moveTo>
                  <a:lnTo>
                    <a:pt x="135" y="3"/>
                  </a:lnTo>
                  <a:lnTo>
                    <a:pt x="159" y="11"/>
                  </a:lnTo>
                  <a:lnTo>
                    <a:pt x="179" y="24"/>
                  </a:lnTo>
                  <a:lnTo>
                    <a:pt x="195" y="41"/>
                  </a:lnTo>
                  <a:lnTo>
                    <a:pt x="209" y="62"/>
                  </a:lnTo>
                  <a:lnTo>
                    <a:pt x="216" y="84"/>
                  </a:lnTo>
                  <a:lnTo>
                    <a:pt x="220" y="109"/>
                  </a:lnTo>
                  <a:lnTo>
                    <a:pt x="220" y="977"/>
                  </a:lnTo>
                  <a:lnTo>
                    <a:pt x="763" y="977"/>
                  </a:lnTo>
                  <a:lnTo>
                    <a:pt x="788" y="981"/>
                  </a:lnTo>
                  <a:lnTo>
                    <a:pt x="811" y="989"/>
                  </a:lnTo>
                  <a:lnTo>
                    <a:pt x="831" y="1002"/>
                  </a:lnTo>
                  <a:lnTo>
                    <a:pt x="848" y="1019"/>
                  </a:lnTo>
                  <a:lnTo>
                    <a:pt x="861" y="1039"/>
                  </a:lnTo>
                  <a:lnTo>
                    <a:pt x="870" y="1062"/>
                  </a:lnTo>
                  <a:lnTo>
                    <a:pt x="872" y="1088"/>
                  </a:lnTo>
                  <a:lnTo>
                    <a:pt x="870" y="1111"/>
                  </a:lnTo>
                  <a:lnTo>
                    <a:pt x="862" y="1134"/>
                  </a:lnTo>
                  <a:lnTo>
                    <a:pt x="850" y="1153"/>
                  </a:lnTo>
                  <a:lnTo>
                    <a:pt x="835" y="1171"/>
                  </a:lnTo>
                  <a:lnTo>
                    <a:pt x="816" y="1183"/>
                  </a:lnTo>
                  <a:lnTo>
                    <a:pt x="829" y="1212"/>
                  </a:lnTo>
                  <a:lnTo>
                    <a:pt x="839" y="1243"/>
                  </a:lnTo>
                  <a:lnTo>
                    <a:pt x="845" y="1274"/>
                  </a:lnTo>
                  <a:lnTo>
                    <a:pt x="847" y="1307"/>
                  </a:lnTo>
                  <a:lnTo>
                    <a:pt x="847" y="1613"/>
                  </a:lnTo>
                  <a:lnTo>
                    <a:pt x="844" y="1638"/>
                  </a:lnTo>
                  <a:lnTo>
                    <a:pt x="835" y="1660"/>
                  </a:lnTo>
                  <a:lnTo>
                    <a:pt x="820" y="1678"/>
                  </a:lnTo>
                  <a:lnTo>
                    <a:pt x="801" y="1693"/>
                  </a:lnTo>
                  <a:lnTo>
                    <a:pt x="779" y="1702"/>
                  </a:lnTo>
                  <a:lnTo>
                    <a:pt x="755" y="1705"/>
                  </a:lnTo>
                  <a:lnTo>
                    <a:pt x="730" y="1702"/>
                  </a:lnTo>
                  <a:lnTo>
                    <a:pt x="708" y="1693"/>
                  </a:lnTo>
                  <a:lnTo>
                    <a:pt x="690" y="1678"/>
                  </a:lnTo>
                  <a:lnTo>
                    <a:pt x="676" y="1660"/>
                  </a:lnTo>
                  <a:lnTo>
                    <a:pt x="666" y="1638"/>
                  </a:lnTo>
                  <a:lnTo>
                    <a:pt x="663" y="1613"/>
                  </a:lnTo>
                  <a:lnTo>
                    <a:pt x="663" y="1307"/>
                  </a:lnTo>
                  <a:lnTo>
                    <a:pt x="660" y="1287"/>
                  </a:lnTo>
                  <a:lnTo>
                    <a:pt x="653" y="1269"/>
                  </a:lnTo>
                  <a:lnTo>
                    <a:pt x="640" y="1254"/>
                  </a:lnTo>
                  <a:lnTo>
                    <a:pt x="626" y="1243"/>
                  </a:lnTo>
                  <a:lnTo>
                    <a:pt x="607" y="1235"/>
                  </a:lnTo>
                  <a:lnTo>
                    <a:pt x="587" y="1232"/>
                  </a:lnTo>
                  <a:lnTo>
                    <a:pt x="281" y="1232"/>
                  </a:lnTo>
                  <a:lnTo>
                    <a:pt x="261" y="1235"/>
                  </a:lnTo>
                  <a:lnTo>
                    <a:pt x="242" y="1243"/>
                  </a:lnTo>
                  <a:lnTo>
                    <a:pt x="228" y="1254"/>
                  </a:lnTo>
                  <a:lnTo>
                    <a:pt x="215" y="1269"/>
                  </a:lnTo>
                  <a:lnTo>
                    <a:pt x="208" y="1287"/>
                  </a:lnTo>
                  <a:lnTo>
                    <a:pt x="205" y="1307"/>
                  </a:lnTo>
                  <a:lnTo>
                    <a:pt x="205" y="1613"/>
                  </a:lnTo>
                  <a:lnTo>
                    <a:pt x="202" y="1638"/>
                  </a:lnTo>
                  <a:lnTo>
                    <a:pt x="192" y="1660"/>
                  </a:lnTo>
                  <a:lnTo>
                    <a:pt x="178" y="1678"/>
                  </a:lnTo>
                  <a:lnTo>
                    <a:pt x="160" y="1693"/>
                  </a:lnTo>
                  <a:lnTo>
                    <a:pt x="138" y="1702"/>
                  </a:lnTo>
                  <a:lnTo>
                    <a:pt x="113" y="1705"/>
                  </a:lnTo>
                  <a:lnTo>
                    <a:pt x="89" y="1702"/>
                  </a:lnTo>
                  <a:lnTo>
                    <a:pt x="67" y="1693"/>
                  </a:lnTo>
                  <a:lnTo>
                    <a:pt x="48" y="1678"/>
                  </a:lnTo>
                  <a:lnTo>
                    <a:pt x="33" y="1660"/>
                  </a:lnTo>
                  <a:lnTo>
                    <a:pt x="24" y="1638"/>
                  </a:lnTo>
                  <a:lnTo>
                    <a:pt x="21" y="1613"/>
                  </a:lnTo>
                  <a:lnTo>
                    <a:pt x="21" y="1307"/>
                  </a:lnTo>
                  <a:lnTo>
                    <a:pt x="23" y="1274"/>
                  </a:lnTo>
                  <a:lnTo>
                    <a:pt x="30" y="1242"/>
                  </a:lnTo>
                  <a:lnTo>
                    <a:pt x="40" y="1211"/>
                  </a:lnTo>
                  <a:lnTo>
                    <a:pt x="54" y="1182"/>
                  </a:lnTo>
                  <a:lnTo>
                    <a:pt x="36" y="1169"/>
                  </a:lnTo>
                  <a:lnTo>
                    <a:pt x="21" y="1152"/>
                  </a:lnTo>
                  <a:lnTo>
                    <a:pt x="10" y="1132"/>
                  </a:lnTo>
                  <a:lnTo>
                    <a:pt x="2" y="1111"/>
                  </a:lnTo>
                  <a:lnTo>
                    <a:pt x="0" y="1088"/>
                  </a:lnTo>
                  <a:lnTo>
                    <a:pt x="0" y="109"/>
                  </a:lnTo>
                  <a:lnTo>
                    <a:pt x="3" y="84"/>
                  </a:lnTo>
                  <a:lnTo>
                    <a:pt x="11" y="62"/>
                  </a:lnTo>
                  <a:lnTo>
                    <a:pt x="24" y="41"/>
                  </a:lnTo>
                  <a:lnTo>
                    <a:pt x="41" y="24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2" name="Freeform 269">
              <a:extLst>
                <a:ext uri="{FF2B5EF4-FFF2-40B4-BE49-F238E27FC236}">
                  <a16:creationId xmlns:a16="http://schemas.microsoft.com/office/drawing/2014/main" id="{A24765D5-8236-4CCF-8D76-6516D74A3E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3" y="2223"/>
              <a:ext cx="63" cy="63"/>
            </a:xfrm>
            <a:custGeom>
              <a:avLst/>
              <a:gdLst>
                <a:gd name="T0" fmla="*/ 245 w 566"/>
                <a:gd name="T1" fmla="*/ 70 h 564"/>
                <a:gd name="T2" fmla="*/ 175 w 566"/>
                <a:gd name="T3" fmla="*/ 95 h 564"/>
                <a:gd name="T4" fmla="*/ 118 w 566"/>
                <a:gd name="T5" fmla="*/ 143 h 564"/>
                <a:gd name="T6" fmla="*/ 80 w 566"/>
                <a:gd name="T7" fmla="*/ 207 h 564"/>
                <a:gd name="T8" fmla="*/ 67 w 566"/>
                <a:gd name="T9" fmla="*/ 282 h 564"/>
                <a:gd name="T10" fmla="*/ 80 w 566"/>
                <a:gd name="T11" fmla="*/ 357 h 564"/>
                <a:gd name="T12" fmla="*/ 118 w 566"/>
                <a:gd name="T13" fmla="*/ 420 h 564"/>
                <a:gd name="T14" fmla="*/ 175 w 566"/>
                <a:gd name="T15" fmla="*/ 468 h 564"/>
                <a:gd name="T16" fmla="*/ 245 w 566"/>
                <a:gd name="T17" fmla="*/ 493 h 564"/>
                <a:gd name="T18" fmla="*/ 322 w 566"/>
                <a:gd name="T19" fmla="*/ 493 h 564"/>
                <a:gd name="T20" fmla="*/ 392 w 566"/>
                <a:gd name="T21" fmla="*/ 468 h 564"/>
                <a:gd name="T22" fmla="*/ 449 w 566"/>
                <a:gd name="T23" fmla="*/ 420 h 564"/>
                <a:gd name="T24" fmla="*/ 487 w 566"/>
                <a:gd name="T25" fmla="*/ 357 h 564"/>
                <a:gd name="T26" fmla="*/ 500 w 566"/>
                <a:gd name="T27" fmla="*/ 282 h 564"/>
                <a:gd name="T28" fmla="*/ 487 w 566"/>
                <a:gd name="T29" fmla="*/ 207 h 564"/>
                <a:gd name="T30" fmla="*/ 449 w 566"/>
                <a:gd name="T31" fmla="*/ 143 h 564"/>
                <a:gd name="T32" fmla="*/ 392 w 566"/>
                <a:gd name="T33" fmla="*/ 95 h 564"/>
                <a:gd name="T34" fmla="*/ 322 w 566"/>
                <a:gd name="T35" fmla="*/ 70 h 564"/>
                <a:gd name="T36" fmla="*/ 283 w 566"/>
                <a:gd name="T37" fmla="*/ 0 h 564"/>
                <a:gd name="T38" fmla="*/ 366 w 566"/>
                <a:gd name="T39" fmla="*/ 11 h 564"/>
                <a:gd name="T40" fmla="*/ 438 w 566"/>
                <a:gd name="T41" fmla="*/ 45 h 564"/>
                <a:gd name="T42" fmla="*/ 498 w 566"/>
                <a:gd name="T43" fmla="*/ 96 h 564"/>
                <a:gd name="T44" fmla="*/ 540 w 566"/>
                <a:gd name="T45" fmla="*/ 162 h 564"/>
                <a:gd name="T46" fmla="*/ 563 w 566"/>
                <a:gd name="T47" fmla="*/ 240 h 564"/>
                <a:gd name="T48" fmla="*/ 563 w 566"/>
                <a:gd name="T49" fmla="*/ 323 h 564"/>
                <a:gd name="T50" fmla="*/ 540 w 566"/>
                <a:gd name="T51" fmla="*/ 400 h 564"/>
                <a:gd name="T52" fmla="*/ 498 w 566"/>
                <a:gd name="T53" fmla="*/ 467 h 564"/>
                <a:gd name="T54" fmla="*/ 438 w 566"/>
                <a:gd name="T55" fmla="*/ 519 h 564"/>
                <a:gd name="T56" fmla="*/ 366 w 566"/>
                <a:gd name="T57" fmla="*/ 552 h 564"/>
                <a:gd name="T58" fmla="*/ 283 w 566"/>
                <a:gd name="T59" fmla="*/ 564 h 564"/>
                <a:gd name="T60" fmla="*/ 201 w 566"/>
                <a:gd name="T61" fmla="*/ 552 h 564"/>
                <a:gd name="T62" fmla="*/ 129 w 566"/>
                <a:gd name="T63" fmla="*/ 519 h 564"/>
                <a:gd name="T64" fmla="*/ 70 w 566"/>
                <a:gd name="T65" fmla="*/ 467 h 564"/>
                <a:gd name="T66" fmla="*/ 27 w 566"/>
                <a:gd name="T67" fmla="*/ 400 h 564"/>
                <a:gd name="T68" fmla="*/ 4 w 566"/>
                <a:gd name="T69" fmla="*/ 323 h 564"/>
                <a:gd name="T70" fmla="*/ 4 w 566"/>
                <a:gd name="T71" fmla="*/ 240 h 564"/>
                <a:gd name="T72" fmla="*/ 27 w 566"/>
                <a:gd name="T73" fmla="*/ 162 h 564"/>
                <a:gd name="T74" fmla="*/ 70 w 566"/>
                <a:gd name="T75" fmla="*/ 96 h 564"/>
                <a:gd name="T76" fmla="*/ 129 w 566"/>
                <a:gd name="T77" fmla="*/ 45 h 564"/>
                <a:gd name="T78" fmla="*/ 201 w 566"/>
                <a:gd name="T79" fmla="*/ 11 h 564"/>
                <a:gd name="T80" fmla="*/ 283 w 566"/>
                <a:gd name="T8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6" h="564">
                  <a:moveTo>
                    <a:pt x="283" y="66"/>
                  </a:moveTo>
                  <a:lnTo>
                    <a:pt x="245" y="70"/>
                  </a:lnTo>
                  <a:lnTo>
                    <a:pt x="208" y="79"/>
                  </a:lnTo>
                  <a:lnTo>
                    <a:pt x="175" y="95"/>
                  </a:lnTo>
                  <a:lnTo>
                    <a:pt x="145" y="117"/>
                  </a:lnTo>
                  <a:lnTo>
                    <a:pt x="118" y="143"/>
                  </a:lnTo>
                  <a:lnTo>
                    <a:pt x="97" y="172"/>
                  </a:lnTo>
                  <a:lnTo>
                    <a:pt x="80" y="207"/>
                  </a:lnTo>
                  <a:lnTo>
                    <a:pt x="70" y="243"/>
                  </a:lnTo>
                  <a:lnTo>
                    <a:pt x="67" y="282"/>
                  </a:lnTo>
                  <a:lnTo>
                    <a:pt x="70" y="321"/>
                  </a:lnTo>
                  <a:lnTo>
                    <a:pt x="80" y="357"/>
                  </a:lnTo>
                  <a:lnTo>
                    <a:pt x="97" y="390"/>
                  </a:lnTo>
                  <a:lnTo>
                    <a:pt x="118" y="420"/>
                  </a:lnTo>
                  <a:lnTo>
                    <a:pt x="145" y="447"/>
                  </a:lnTo>
                  <a:lnTo>
                    <a:pt x="175" y="468"/>
                  </a:lnTo>
                  <a:lnTo>
                    <a:pt x="208" y="483"/>
                  </a:lnTo>
                  <a:lnTo>
                    <a:pt x="245" y="493"/>
                  </a:lnTo>
                  <a:lnTo>
                    <a:pt x="283" y="496"/>
                  </a:lnTo>
                  <a:lnTo>
                    <a:pt x="322" y="493"/>
                  </a:lnTo>
                  <a:lnTo>
                    <a:pt x="359" y="483"/>
                  </a:lnTo>
                  <a:lnTo>
                    <a:pt x="392" y="468"/>
                  </a:lnTo>
                  <a:lnTo>
                    <a:pt x="423" y="447"/>
                  </a:lnTo>
                  <a:lnTo>
                    <a:pt x="449" y="420"/>
                  </a:lnTo>
                  <a:lnTo>
                    <a:pt x="470" y="390"/>
                  </a:lnTo>
                  <a:lnTo>
                    <a:pt x="487" y="357"/>
                  </a:lnTo>
                  <a:lnTo>
                    <a:pt x="497" y="321"/>
                  </a:lnTo>
                  <a:lnTo>
                    <a:pt x="500" y="282"/>
                  </a:lnTo>
                  <a:lnTo>
                    <a:pt x="497" y="243"/>
                  </a:lnTo>
                  <a:lnTo>
                    <a:pt x="487" y="207"/>
                  </a:lnTo>
                  <a:lnTo>
                    <a:pt x="470" y="172"/>
                  </a:lnTo>
                  <a:lnTo>
                    <a:pt x="449" y="143"/>
                  </a:lnTo>
                  <a:lnTo>
                    <a:pt x="423" y="117"/>
                  </a:lnTo>
                  <a:lnTo>
                    <a:pt x="392" y="95"/>
                  </a:lnTo>
                  <a:lnTo>
                    <a:pt x="359" y="79"/>
                  </a:lnTo>
                  <a:lnTo>
                    <a:pt x="322" y="70"/>
                  </a:lnTo>
                  <a:lnTo>
                    <a:pt x="283" y="66"/>
                  </a:lnTo>
                  <a:close/>
                  <a:moveTo>
                    <a:pt x="283" y="0"/>
                  </a:moveTo>
                  <a:lnTo>
                    <a:pt x="326" y="2"/>
                  </a:lnTo>
                  <a:lnTo>
                    <a:pt x="366" y="11"/>
                  </a:lnTo>
                  <a:lnTo>
                    <a:pt x="403" y="25"/>
                  </a:lnTo>
                  <a:lnTo>
                    <a:pt x="438" y="45"/>
                  </a:lnTo>
                  <a:lnTo>
                    <a:pt x="469" y="68"/>
                  </a:lnTo>
                  <a:lnTo>
                    <a:pt x="498" y="96"/>
                  </a:lnTo>
                  <a:lnTo>
                    <a:pt x="521" y="128"/>
                  </a:lnTo>
                  <a:lnTo>
                    <a:pt x="540" y="162"/>
                  </a:lnTo>
                  <a:lnTo>
                    <a:pt x="554" y="200"/>
                  </a:lnTo>
                  <a:lnTo>
                    <a:pt x="563" y="240"/>
                  </a:lnTo>
                  <a:lnTo>
                    <a:pt x="566" y="282"/>
                  </a:lnTo>
                  <a:lnTo>
                    <a:pt x="563" y="323"/>
                  </a:lnTo>
                  <a:lnTo>
                    <a:pt x="554" y="363"/>
                  </a:lnTo>
                  <a:lnTo>
                    <a:pt x="540" y="400"/>
                  </a:lnTo>
                  <a:lnTo>
                    <a:pt x="521" y="436"/>
                  </a:lnTo>
                  <a:lnTo>
                    <a:pt x="498" y="467"/>
                  </a:lnTo>
                  <a:lnTo>
                    <a:pt x="469" y="494"/>
                  </a:lnTo>
                  <a:lnTo>
                    <a:pt x="438" y="519"/>
                  </a:lnTo>
                  <a:lnTo>
                    <a:pt x="403" y="537"/>
                  </a:lnTo>
                  <a:lnTo>
                    <a:pt x="366" y="552"/>
                  </a:lnTo>
                  <a:lnTo>
                    <a:pt x="326" y="561"/>
                  </a:lnTo>
                  <a:lnTo>
                    <a:pt x="283" y="564"/>
                  </a:lnTo>
                  <a:lnTo>
                    <a:pt x="241" y="561"/>
                  </a:lnTo>
                  <a:lnTo>
                    <a:pt x="201" y="552"/>
                  </a:lnTo>
                  <a:lnTo>
                    <a:pt x="165" y="537"/>
                  </a:lnTo>
                  <a:lnTo>
                    <a:pt x="129" y="519"/>
                  </a:lnTo>
                  <a:lnTo>
                    <a:pt x="98" y="494"/>
                  </a:lnTo>
                  <a:lnTo>
                    <a:pt x="70" y="467"/>
                  </a:lnTo>
                  <a:lnTo>
                    <a:pt x="46" y="436"/>
                  </a:lnTo>
                  <a:lnTo>
                    <a:pt x="27" y="400"/>
                  </a:lnTo>
                  <a:lnTo>
                    <a:pt x="13" y="363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2"/>
                  </a:lnTo>
                  <a:lnTo>
                    <a:pt x="46" y="128"/>
                  </a:lnTo>
                  <a:lnTo>
                    <a:pt x="70" y="96"/>
                  </a:lnTo>
                  <a:lnTo>
                    <a:pt x="98" y="68"/>
                  </a:lnTo>
                  <a:lnTo>
                    <a:pt x="129" y="45"/>
                  </a:lnTo>
                  <a:lnTo>
                    <a:pt x="165" y="25"/>
                  </a:lnTo>
                  <a:lnTo>
                    <a:pt x="201" y="11"/>
                  </a:lnTo>
                  <a:lnTo>
                    <a:pt x="241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3" name="Freeform 270">
              <a:extLst>
                <a:ext uri="{FF2B5EF4-FFF2-40B4-BE49-F238E27FC236}">
                  <a16:creationId xmlns:a16="http://schemas.microsoft.com/office/drawing/2014/main" id="{941834CA-EFE8-4E7D-B64B-2CD12B79C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8" y="2287"/>
              <a:ext cx="122" cy="202"/>
            </a:xfrm>
            <a:custGeom>
              <a:avLst/>
              <a:gdLst>
                <a:gd name="T0" fmla="*/ 804 w 1099"/>
                <a:gd name="T1" fmla="*/ 69 h 1818"/>
                <a:gd name="T2" fmla="*/ 792 w 1099"/>
                <a:gd name="T3" fmla="*/ 73 h 1818"/>
                <a:gd name="T4" fmla="*/ 685 w 1099"/>
                <a:gd name="T5" fmla="*/ 134 h 1818"/>
                <a:gd name="T6" fmla="*/ 662 w 1099"/>
                <a:gd name="T7" fmla="*/ 165 h 1818"/>
                <a:gd name="T8" fmla="*/ 531 w 1099"/>
                <a:gd name="T9" fmla="*/ 332 h 1818"/>
                <a:gd name="T10" fmla="*/ 410 w 1099"/>
                <a:gd name="T11" fmla="*/ 431 h 1818"/>
                <a:gd name="T12" fmla="*/ 281 w 1099"/>
                <a:gd name="T13" fmla="*/ 454 h 1818"/>
                <a:gd name="T14" fmla="*/ 163 w 1099"/>
                <a:gd name="T15" fmla="*/ 426 h 1818"/>
                <a:gd name="T16" fmla="*/ 97 w 1099"/>
                <a:gd name="T17" fmla="*/ 411 h 1818"/>
                <a:gd name="T18" fmla="*/ 67 w 1099"/>
                <a:gd name="T19" fmla="*/ 451 h 1818"/>
                <a:gd name="T20" fmla="*/ 95 w 1099"/>
                <a:gd name="T21" fmla="*/ 493 h 1818"/>
                <a:gd name="T22" fmla="*/ 269 w 1099"/>
                <a:gd name="T23" fmla="*/ 536 h 1818"/>
                <a:gd name="T24" fmla="*/ 427 w 1099"/>
                <a:gd name="T25" fmla="*/ 516 h 1818"/>
                <a:gd name="T26" fmla="*/ 647 w 1099"/>
                <a:gd name="T27" fmla="*/ 350 h 1818"/>
                <a:gd name="T28" fmla="*/ 337 w 1099"/>
                <a:gd name="T29" fmla="*/ 875 h 1818"/>
                <a:gd name="T30" fmla="*/ 292 w 1099"/>
                <a:gd name="T31" fmla="*/ 928 h 1818"/>
                <a:gd name="T32" fmla="*/ 218 w 1099"/>
                <a:gd name="T33" fmla="*/ 1728 h 1818"/>
                <a:gd name="T34" fmla="*/ 264 w 1099"/>
                <a:gd name="T35" fmla="*/ 1752 h 1818"/>
                <a:gd name="T36" fmla="*/ 316 w 1099"/>
                <a:gd name="T37" fmla="*/ 1729 h 1818"/>
                <a:gd name="T38" fmla="*/ 411 w 1099"/>
                <a:gd name="T39" fmla="*/ 998 h 1818"/>
                <a:gd name="T40" fmla="*/ 823 w 1099"/>
                <a:gd name="T41" fmla="*/ 998 h 1818"/>
                <a:gd name="T42" fmla="*/ 869 w 1099"/>
                <a:gd name="T43" fmla="*/ 997 h 1818"/>
                <a:gd name="T44" fmla="*/ 972 w 1099"/>
                <a:gd name="T45" fmla="*/ 958 h 1818"/>
                <a:gd name="T46" fmla="*/ 1029 w 1099"/>
                <a:gd name="T47" fmla="*/ 873 h 1818"/>
                <a:gd name="T48" fmla="*/ 1023 w 1099"/>
                <a:gd name="T49" fmla="*/ 174 h 1818"/>
                <a:gd name="T50" fmla="*/ 956 w 1099"/>
                <a:gd name="T51" fmla="*/ 101 h 1818"/>
                <a:gd name="T52" fmla="*/ 879 w 1099"/>
                <a:gd name="T53" fmla="*/ 71 h 1818"/>
                <a:gd name="T54" fmla="*/ 834 w 1099"/>
                <a:gd name="T55" fmla="*/ 66 h 1818"/>
                <a:gd name="T56" fmla="*/ 869 w 1099"/>
                <a:gd name="T57" fmla="*/ 2 h 1818"/>
                <a:gd name="T58" fmla="*/ 902 w 1099"/>
                <a:gd name="T59" fmla="*/ 7 h 1818"/>
                <a:gd name="T60" fmla="*/ 987 w 1099"/>
                <a:gd name="T61" fmla="*/ 43 h 1818"/>
                <a:gd name="T62" fmla="*/ 1075 w 1099"/>
                <a:gd name="T63" fmla="*/ 130 h 1818"/>
                <a:gd name="T64" fmla="*/ 1099 w 1099"/>
                <a:gd name="T65" fmla="*/ 847 h 1818"/>
                <a:gd name="T66" fmla="*/ 1061 w 1099"/>
                <a:gd name="T67" fmla="*/ 964 h 1818"/>
                <a:gd name="T68" fmla="*/ 963 w 1099"/>
                <a:gd name="T69" fmla="*/ 1039 h 1818"/>
                <a:gd name="T70" fmla="*/ 840 w 1099"/>
                <a:gd name="T71" fmla="*/ 1066 h 1818"/>
                <a:gd name="T72" fmla="*/ 390 w 1099"/>
                <a:gd name="T73" fmla="*/ 1731 h 1818"/>
                <a:gd name="T74" fmla="*/ 320 w 1099"/>
                <a:gd name="T75" fmla="*/ 1807 h 1818"/>
                <a:gd name="T76" fmla="*/ 226 w 1099"/>
                <a:gd name="T77" fmla="*/ 1812 h 1818"/>
                <a:gd name="T78" fmla="*/ 151 w 1099"/>
                <a:gd name="T79" fmla="*/ 1748 h 1818"/>
                <a:gd name="T80" fmla="*/ 226 w 1099"/>
                <a:gd name="T81" fmla="*/ 920 h 1818"/>
                <a:gd name="T82" fmla="*/ 279 w 1099"/>
                <a:gd name="T83" fmla="*/ 830 h 1818"/>
                <a:gd name="T84" fmla="*/ 355 w 1099"/>
                <a:gd name="T85" fmla="*/ 806 h 1818"/>
                <a:gd name="T86" fmla="*/ 512 w 1099"/>
                <a:gd name="T87" fmla="*/ 547 h 1818"/>
                <a:gd name="T88" fmla="*/ 353 w 1099"/>
                <a:gd name="T89" fmla="*/ 602 h 1818"/>
                <a:gd name="T90" fmla="*/ 174 w 1099"/>
                <a:gd name="T91" fmla="*/ 587 h 1818"/>
                <a:gd name="T92" fmla="*/ 29 w 1099"/>
                <a:gd name="T93" fmla="*/ 527 h 1818"/>
                <a:gd name="T94" fmla="*/ 0 w 1099"/>
                <a:gd name="T95" fmla="*/ 438 h 1818"/>
                <a:gd name="T96" fmla="*/ 48 w 1099"/>
                <a:gd name="T97" fmla="*/ 361 h 1818"/>
                <a:gd name="T98" fmla="*/ 129 w 1099"/>
                <a:gd name="T99" fmla="*/ 345 h 1818"/>
                <a:gd name="T100" fmla="*/ 251 w 1099"/>
                <a:gd name="T101" fmla="*/ 382 h 1818"/>
                <a:gd name="T102" fmla="*/ 356 w 1099"/>
                <a:gd name="T103" fmla="*/ 381 h 1818"/>
                <a:gd name="T104" fmla="*/ 446 w 1099"/>
                <a:gd name="T105" fmla="*/ 325 h 1818"/>
                <a:gd name="T106" fmla="*/ 547 w 1099"/>
                <a:gd name="T107" fmla="*/ 207 h 1818"/>
                <a:gd name="T108" fmla="*/ 632 w 1099"/>
                <a:gd name="T109" fmla="*/ 93 h 1818"/>
                <a:gd name="T110" fmla="*/ 745 w 1099"/>
                <a:gd name="T111" fmla="*/ 17 h 1818"/>
                <a:gd name="T112" fmla="*/ 801 w 1099"/>
                <a:gd name="T113" fmla="*/ 3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99" h="1818">
                  <a:moveTo>
                    <a:pt x="834" y="66"/>
                  </a:moveTo>
                  <a:lnTo>
                    <a:pt x="823" y="67"/>
                  </a:lnTo>
                  <a:lnTo>
                    <a:pt x="812" y="68"/>
                  </a:lnTo>
                  <a:lnTo>
                    <a:pt x="804" y="69"/>
                  </a:lnTo>
                  <a:lnTo>
                    <a:pt x="797" y="72"/>
                  </a:lnTo>
                  <a:lnTo>
                    <a:pt x="795" y="72"/>
                  </a:lnTo>
                  <a:lnTo>
                    <a:pt x="794" y="73"/>
                  </a:lnTo>
                  <a:lnTo>
                    <a:pt x="792" y="73"/>
                  </a:lnTo>
                  <a:lnTo>
                    <a:pt x="762" y="83"/>
                  </a:lnTo>
                  <a:lnTo>
                    <a:pt x="733" y="96"/>
                  </a:lnTo>
                  <a:lnTo>
                    <a:pt x="708" y="114"/>
                  </a:lnTo>
                  <a:lnTo>
                    <a:pt x="685" y="134"/>
                  </a:lnTo>
                  <a:lnTo>
                    <a:pt x="668" y="157"/>
                  </a:lnTo>
                  <a:lnTo>
                    <a:pt x="666" y="159"/>
                  </a:lnTo>
                  <a:lnTo>
                    <a:pt x="664" y="160"/>
                  </a:lnTo>
                  <a:lnTo>
                    <a:pt x="662" y="165"/>
                  </a:lnTo>
                  <a:lnTo>
                    <a:pt x="627" y="212"/>
                  </a:lnTo>
                  <a:lnTo>
                    <a:pt x="593" y="256"/>
                  </a:lnTo>
                  <a:lnTo>
                    <a:pt x="562" y="296"/>
                  </a:lnTo>
                  <a:lnTo>
                    <a:pt x="531" y="332"/>
                  </a:lnTo>
                  <a:lnTo>
                    <a:pt x="502" y="364"/>
                  </a:lnTo>
                  <a:lnTo>
                    <a:pt x="472" y="391"/>
                  </a:lnTo>
                  <a:lnTo>
                    <a:pt x="442" y="413"/>
                  </a:lnTo>
                  <a:lnTo>
                    <a:pt x="410" y="431"/>
                  </a:lnTo>
                  <a:lnTo>
                    <a:pt x="378" y="444"/>
                  </a:lnTo>
                  <a:lnTo>
                    <a:pt x="343" y="452"/>
                  </a:lnTo>
                  <a:lnTo>
                    <a:pt x="307" y="455"/>
                  </a:lnTo>
                  <a:lnTo>
                    <a:pt x="281" y="454"/>
                  </a:lnTo>
                  <a:lnTo>
                    <a:pt x="256" y="451"/>
                  </a:lnTo>
                  <a:lnTo>
                    <a:pt x="227" y="445"/>
                  </a:lnTo>
                  <a:lnTo>
                    <a:pt x="196" y="437"/>
                  </a:lnTo>
                  <a:lnTo>
                    <a:pt x="163" y="426"/>
                  </a:lnTo>
                  <a:lnTo>
                    <a:pt x="125" y="412"/>
                  </a:lnTo>
                  <a:lnTo>
                    <a:pt x="118" y="410"/>
                  </a:lnTo>
                  <a:lnTo>
                    <a:pt x="110" y="409"/>
                  </a:lnTo>
                  <a:lnTo>
                    <a:pt x="97" y="411"/>
                  </a:lnTo>
                  <a:lnTo>
                    <a:pt x="85" y="417"/>
                  </a:lnTo>
                  <a:lnTo>
                    <a:pt x="76" y="426"/>
                  </a:lnTo>
                  <a:lnTo>
                    <a:pt x="69" y="438"/>
                  </a:lnTo>
                  <a:lnTo>
                    <a:pt x="67" y="451"/>
                  </a:lnTo>
                  <a:lnTo>
                    <a:pt x="68" y="464"/>
                  </a:lnTo>
                  <a:lnTo>
                    <a:pt x="74" y="475"/>
                  </a:lnTo>
                  <a:lnTo>
                    <a:pt x="83" y="485"/>
                  </a:lnTo>
                  <a:lnTo>
                    <a:pt x="95" y="493"/>
                  </a:lnTo>
                  <a:lnTo>
                    <a:pt x="141" y="510"/>
                  </a:lnTo>
                  <a:lnTo>
                    <a:pt x="186" y="522"/>
                  </a:lnTo>
                  <a:lnTo>
                    <a:pt x="229" y="531"/>
                  </a:lnTo>
                  <a:lnTo>
                    <a:pt x="269" y="536"/>
                  </a:lnTo>
                  <a:lnTo>
                    <a:pt x="308" y="538"/>
                  </a:lnTo>
                  <a:lnTo>
                    <a:pt x="349" y="536"/>
                  </a:lnTo>
                  <a:lnTo>
                    <a:pt x="389" y="528"/>
                  </a:lnTo>
                  <a:lnTo>
                    <a:pt x="427" y="516"/>
                  </a:lnTo>
                  <a:lnTo>
                    <a:pt x="463" y="499"/>
                  </a:lnTo>
                  <a:lnTo>
                    <a:pt x="500" y="476"/>
                  </a:lnTo>
                  <a:lnTo>
                    <a:pt x="536" y="448"/>
                  </a:lnTo>
                  <a:lnTo>
                    <a:pt x="647" y="350"/>
                  </a:lnTo>
                  <a:lnTo>
                    <a:pt x="647" y="872"/>
                  </a:lnTo>
                  <a:lnTo>
                    <a:pt x="580" y="872"/>
                  </a:lnTo>
                  <a:lnTo>
                    <a:pt x="355" y="872"/>
                  </a:lnTo>
                  <a:lnTo>
                    <a:pt x="337" y="875"/>
                  </a:lnTo>
                  <a:lnTo>
                    <a:pt x="320" y="882"/>
                  </a:lnTo>
                  <a:lnTo>
                    <a:pt x="307" y="894"/>
                  </a:lnTo>
                  <a:lnTo>
                    <a:pt x="297" y="910"/>
                  </a:lnTo>
                  <a:lnTo>
                    <a:pt x="292" y="928"/>
                  </a:lnTo>
                  <a:lnTo>
                    <a:pt x="205" y="1682"/>
                  </a:lnTo>
                  <a:lnTo>
                    <a:pt x="205" y="1698"/>
                  </a:lnTo>
                  <a:lnTo>
                    <a:pt x="209" y="1714"/>
                  </a:lnTo>
                  <a:lnTo>
                    <a:pt x="218" y="1728"/>
                  </a:lnTo>
                  <a:lnTo>
                    <a:pt x="229" y="1739"/>
                  </a:lnTo>
                  <a:lnTo>
                    <a:pt x="244" y="1747"/>
                  </a:lnTo>
                  <a:lnTo>
                    <a:pt x="260" y="1752"/>
                  </a:lnTo>
                  <a:lnTo>
                    <a:pt x="264" y="1752"/>
                  </a:lnTo>
                  <a:lnTo>
                    <a:pt x="267" y="1752"/>
                  </a:lnTo>
                  <a:lnTo>
                    <a:pt x="286" y="1749"/>
                  </a:lnTo>
                  <a:lnTo>
                    <a:pt x="302" y="1742"/>
                  </a:lnTo>
                  <a:lnTo>
                    <a:pt x="316" y="1729"/>
                  </a:lnTo>
                  <a:lnTo>
                    <a:pt x="325" y="1714"/>
                  </a:lnTo>
                  <a:lnTo>
                    <a:pt x="330" y="1696"/>
                  </a:lnTo>
                  <a:lnTo>
                    <a:pt x="405" y="1057"/>
                  </a:lnTo>
                  <a:lnTo>
                    <a:pt x="411" y="998"/>
                  </a:lnTo>
                  <a:lnTo>
                    <a:pt x="471" y="998"/>
                  </a:lnTo>
                  <a:lnTo>
                    <a:pt x="819" y="998"/>
                  </a:lnTo>
                  <a:lnTo>
                    <a:pt x="821" y="998"/>
                  </a:lnTo>
                  <a:lnTo>
                    <a:pt x="823" y="998"/>
                  </a:lnTo>
                  <a:lnTo>
                    <a:pt x="831" y="998"/>
                  </a:lnTo>
                  <a:lnTo>
                    <a:pt x="835" y="1000"/>
                  </a:lnTo>
                  <a:lnTo>
                    <a:pt x="840" y="1000"/>
                  </a:lnTo>
                  <a:lnTo>
                    <a:pt x="869" y="997"/>
                  </a:lnTo>
                  <a:lnTo>
                    <a:pt x="896" y="992"/>
                  </a:lnTo>
                  <a:lnTo>
                    <a:pt x="923" y="984"/>
                  </a:lnTo>
                  <a:lnTo>
                    <a:pt x="948" y="972"/>
                  </a:lnTo>
                  <a:lnTo>
                    <a:pt x="972" y="958"/>
                  </a:lnTo>
                  <a:lnTo>
                    <a:pt x="992" y="940"/>
                  </a:lnTo>
                  <a:lnTo>
                    <a:pt x="1008" y="920"/>
                  </a:lnTo>
                  <a:lnTo>
                    <a:pt x="1022" y="898"/>
                  </a:lnTo>
                  <a:lnTo>
                    <a:pt x="1029" y="873"/>
                  </a:lnTo>
                  <a:lnTo>
                    <a:pt x="1033" y="847"/>
                  </a:lnTo>
                  <a:lnTo>
                    <a:pt x="1033" y="224"/>
                  </a:lnTo>
                  <a:lnTo>
                    <a:pt x="1031" y="199"/>
                  </a:lnTo>
                  <a:lnTo>
                    <a:pt x="1023" y="174"/>
                  </a:lnTo>
                  <a:lnTo>
                    <a:pt x="1011" y="153"/>
                  </a:lnTo>
                  <a:lnTo>
                    <a:pt x="995" y="134"/>
                  </a:lnTo>
                  <a:lnTo>
                    <a:pt x="977" y="117"/>
                  </a:lnTo>
                  <a:lnTo>
                    <a:pt x="956" y="101"/>
                  </a:lnTo>
                  <a:lnTo>
                    <a:pt x="934" y="89"/>
                  </a:lnTo>
                  <a:lnTo>
                    <a:pt x="912" y="79"/>
                  </a:lnTo>
                  <a:lnTo>
                    <a:pt x="887" y="73"/>
                  </a:lnTo>
                  <a:lnTo>
                    <a:pt x="879" y="71"/>
                  </a:lnTo>
                  <a:lnTo>
                    <a:pt x="866" y="69"/>
                  </a:lnTo>
                  <a:lnTo>
                    <a:pt x="851" y="67"/>
                  </a:lnTo>
                  <a:lnTo>
                    <a:pt x="836" y="66"/>
                  </a:lnTo>
                  <a:lnTo>
                    <a:pt x="834" y="66"/>
                  </a:lnTo>
                  <a:close/>
                  <a:moveTo>
                    <a:pt x="834" y="0"/>
                  </a:moveTo>
                  <a:lnTo>
                    <a:pt x="839" y="0"/>
                  </a:lnTo>
                  <a:lnTo>
                    <a:pt x="853" y="1"/>
                  </a:lnTo>
                  <a:lnTo>
                    <a:pt x="869" y="2"/>
                  </a:lnTo>
                  <a:lnTo>
                    <a:pt x="882" y="4"/>
                  </a:lnTo>
                  <a:lnTo>
                    <a:pt x="892" y="5"/>
                  </a:lnTo>
                  <a:lnTo>
                    <a:pt x="900" y="7"/>
                  </a:lnTo>
                  <a:lnTo>
                    <a:pt x="902" y="7"/>
                  </a:lnTo>
                  <a:lnTo>
                    <a:pt x="903" y="7"/>
                  </a:lnTo>
                  <a:lnTo>
                    <a:pt x="932" y="16"/>
                  </a:lnTo>
                  <a:lnTo>
                    <a:pt x="960" y="28"/>
                  </a:lnTo>
                  <a:lnTo>
                    <a:pt x="987" y="43"/>
                  </a:lnTo>
                  <a:lnTo>
                    <a:pt x="1014" y="61"/>
                  </a:lnTo>
                  <a:lnTo>
                    <a:pt x="1037" y="82"/>
                  </a:lnTo>
                  <a:lnTo>
                    <a:pt x="1058" y="105"/>
                  </a:lnTo>
                  <a:lnTo>
                    <a:pt x="1075" y="130"/>
                  </a:lnTo>
                  <a:lnTo>
                    <a:pt x="1088" y="159"/>
                  </a:lnTo>
                  <a:lnTo>
                    <a:pt x="1097" y="191"/>
                  </a:lnTo>
                  <a:lnTo>
                    <a:pt x="1099" y="224"/>
                  </a:lnTo>
                  <a:lnTo>
                    <a:pt x="1099" y="847"/>
                  </a:lnTo>
                  <a:lnTo>
                    <a:pt x="1097" y="880"/>
                  </a:lnTo>
                  <a:lnTo>
                    <a:pt x="1089" y="910"/>
                  </a:lnTo>
                  <a:lnTo>
                    <a:pt x="1076" y="938"/>
                  </a:lnTo>
                  <a:lnTo>
                    <a:pt x="1061" y="964"/>
                  </a:lnTo>
                  <a:lnTo>
                    <a:pt x="1039" y="986"/>
                  </a:lnTo>
                  <a:lnTo>
                    <a:pt x="1016" y="1007"/>
                  </a:lnTo>
                  <a:lnTo>
                    <a:pt x="991" y="1025"/>
                  </a:lnTo>
                  <a:lnTo>
                    <a:pt x="963" y="1039"/>
                  </a:lnTo>
                  <a:lnTo>
                    <a:pt x="933" y="1050"/>
                  </a:lnTo>
                  <a:lnTo>
                    <a:pt x="903" y="1059"/>
                  </a:lnTo>
                  <a:lnTo>
                    <a:pt x="871" y="1064"/>
                  </a:lnTo>
                  <a:lnTo>
                    <a:pt x="840" y="1066"/>
                  </a:lnTo>
                  <a:lnTo>
                    <a:pt x="819" y="1065"/>
                  </a:lnTo>
                  <a:lnTo>
                    <a:pt x="470" y="1065"/>
                  </a:lnTo>
                  <a:lnTo>
                    <a:pt x="396" y="1704"/>
                  </a:lnTo>
                  <a:lnTo>
                    <a:pt x="390" y="1731"/>
                  </a:lnTo>
                  <a:lnTo>
                    <a:pt x="379" y="1755"/>
                  </a:lnTo>
                  <a:lnTo>
                    <a:pt x="362" y="1777"/>
                  </a:lnTo>
                  <a:lnTo>
                    <a:pt x="342" y="1794"/>
                  </a:lnTo>
                  <a:lnTo>
                    <a:pt x="320" y="1807"/>
                  </a:lnTo>
                  <a:lnTo>
                    <a:pt x="295" y="1816"/>
                  </a:lnTo>
                  <a:lnTo>
                    <a:pt x="267" y="1818"/>
                  </a:lnTo>
                  <a:lnTo>
                    <a:pt x="252" y="1818"/>
                  </a:lnTo>
                  <a:lnTo>
                    <a:pt x="226" y="1812"/>
                  </a:lnTo>
                  <a:lnTo>
                    <a:pt x="203" y="1801"/>
                  </a:lnTo>
                  <a:lnTo>
                    <a:pt x="183" y="1787"/>
                  </a:lnTo>
                  <a:lnTo>
                    <a:pt x="165" y="1769"/>
                  </a:lnTo>
                  <a:lnTo>
                    <a:pt x="151" y="1748"/>
                  </a:lnTo>
                  <a:lnTo>
                    <a:pt x="143" y="1725"/>
                  </a:lnTo>
                  <a:lnTo>
                    <a:pt x="138" y="1701"/>
                  </a:lnTo>
                  <a:lnTo>
                    <a:pt x="138" y="1674"/>
                  </a:lnTo>
                  <a:lnTo>
                    <a:pt x="226" y="920"/>
                  </a:lnTo>
                  <a:lnTo>
                    <a:pt x="231" y="893"/>
                  </a:lnTo>
                  <a:lnTo>
                    <a:pt x="244" y="869"/>
                  </a:lnTo>
                  <a:lnTo>
                    <a:pt x="259" y="848"/>
                  </a:lnTo>
                  <a:lnTo>
                    <a:pt x="279" y="830"/>
                  </a:lnTo>
                  <a:lnTo>
                    <a:pt x="301" y="817"/>
                  </a:lnTo>
                  <a:lnTo>
                    <a:pt x="327" y="808"/>
                  </a:lnTo>
                  <a:lnTo>
                    <a:pt x="355" y="806"/>
                  </a:lnTo>
                  <a:lnTo>
                    <a:pt x="355" y="806"/>
                  </a:lnTo>
                  <a:lnTo>
                    <a:pt x="580" y="806"/>
                  </a:lnTo>
                  <a:lnTo>
                    <a:pt x="580" y="497"/>
                  </a:lnTo>
                  <a:lnTo>
                    <a:pt x="547" y="524"/>
                  </a:lnTo>
                  <a:lnTo>
                    <a:pt x="512" y="547"/>
                  </a:lnTo>
                  <a:lnTo>
                    <a:pt x="477" y="567"/>
                  </a:lnTo>
                  <a:lnTo>
                    <a:pt x="438" y="584"/>
                  </a:lnTo>
                  <a:lnTo>
                    <a:pt x="397" y="595"/>
                  </a:lnTo>
                  <a:lnTo>
                    <a:pt x="353" y="602"/>
                  </a:lnTo>
                  <a:lnTo>
                    <a:pt x="308" y="605"/>
                  </a:lnTo>
                  <a:lnTo>
                    <a:pt x="266" y="604"/>
                  </a:lnTo>
                  <a:lnTo>
                    <a:pt x="221" y="597"/>
                  </a:lnTo>
                  <a:lnTo>
                    <a:pt x="174" y="587"/>
                  </a:lnTo>
                  <a:lnTo>
                    <a:pt x="124" y="574"/>
                  </a:lnTo>
                  <a:lnTo>
                    <a:pt x="70" y="555"/>
                  </a:lnTo>
                  <a:lnTo>
                    <a:pt x="48" y="543"/>
                  </a:lnTo>
                  <a:lnTo>
                    <a:pt x="29" y="527"/>
                  </a:lnTo>
                  <a:lnTo>
                    <a:pt x="15" y="507"/>
                  </a:lnTo>
                  <a:lnTo>
                    <a:pt x="5" y="486"/>
                  </a:lnTo>
                  <a:lnTo>
                    <a:pt x="0" y="462"/>
                  </a:lnTo>
                  <a:lnTo>
                    <a:pt x="0" y="438"/>
                  </a:lnTo>
                  <a:lnTo>
                    <a:pt x="7" y="413"/>
                  </a:lnTo>
                  <a:lnTo>
                    <a:pt x="17" y="393"/>
                  </a:lnTo>
                  <a:lnTo>
                    <a:pt x="32" y="376"/>
                  </a:lnTo>
                  <a:lnTo>
                    <a:pt x="48" y="361"/>
                  </a:lnTo>
                  <a:lnTo>
                    <a:pt x="67" y="351"/>
                  </a:lnTo>
                  <a:lnTo>
                    <a:pt x="88" y="345"/>
                  </a:lnTo>
                  <a:lnTo>
                    <a:pt x="110" y="343"/>
                  </a:lnTo>
                  <a:lnTo>
                    <a:pt x="129" y="345"/>
                  </a:lnTo>
                  <a:lnTo>
                    <a:pt x="149" y="350"/>
                  </a:lnTo>
                  <a:lnTo>
                    <a:pt x="186" y="364"/>
                  </a:lnTo>
                  <a:lnTo>
                    <a:pt x="220" y="375"/>
                  </a:lnTo>
                  <a:lnTo>
                    <a:pt x="251" y="382"/>
                  </a:lnTo>
                  <a:lnTo>
                    <a:pt x="280" y="387"/>
                  </a:lnTo>
                  <a:lnTo>
                    <a:pt x="307" y="388"/>
                  </a:lnTo>
                  <a:lnTo>
                    <a:pt x="331" y="387"/>
                  </a:lnTo>
                  <a:lnTo>
                    <a:pt x="356" y="381"/>
                  </a:lnTo>
                  <a:lnTo>
                    <a:pt x="378" y="374"/>
                  </a:lnTo>
                  <a:lnTo>
                    <a:pt x="400" y="361"/>
                  </a:lnTo>
                  <a:lnTo>
                    <a:pt x="422" y="345"/>
                  </a:lnTo>
                  <a:lnTo>
                    <a:pt x="446" y="325"/>
                  </a:lnTo>
                  <a:lnTo>
                    <a:pt x="468" y="302"/>
                  </a:lnTo>
                  <a:lnTo>
                    <a:pt x="492" y="275"/>
                  </a:lnTo>
                  <a:lnTo>
                    <a:pt x="519" y="243"/>
                  </a:lnTo>
                  <a:lnTo>
                    <a:pt x="547" y="207"/>
                  </a:lnTo>
                  <a:lnTo>
                    <a:pt x="577" y="167"/>
                  </a:lnTo>
                  <a:lnTo>
                    <a:pt x="610" y="123"/>
                  </a:lnTo>
                  <a:lnTo>
                    <a:pt x="611" y="120"/>
                  </a:lnTo>
                  <a:lnTo>
                    <a:pt x="632" y="93"/>
                  </a:lnTo>
                  <a:lnTo>
                    <a:pt x="657" y="69"/>
                  </a:lnTo>
                  <a:lnTo>
                    <a:pt x="684" y="48"/>
                  </a:lnTo>
                  <a:lnTo>
                    <a:pt x="714" y="31"/>
                  </a:lnTo>
                  <a:lnTo>
                    <a:pt x="745" y="17"/>
                  </a:lnTo>
                  <a:lnTo>
                    <a:pt x="776" y="7"/>
                  </a:lnTo>
                  <a:lnTo>
                    <a:pt x="780" y="7"/>
                  </a:lnTo>
                  <a:lnTo>
                    <a:pt x="789" y="5"/>
                  </a:lnTo>
                  <a:lnTo>
                    <a:pt x="801" y="3"/>
                  </a:lnTo>
                  <a:lnTo>
                    <a:pt x="816" y="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4" name="Freeform 271">
              <a:extLst>
                <a:ext uri="{FF2B5EF4-FFF2-40B4-BE49-F238E27FC236}">
                  <a16:creationId xmlns:a16="http://schemas.microsoft.com/office/drawing/2014/main" id="{D97D536B-30A3-4B20-8425-BBFD0F5B4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301"/>
              <a:ext cx="97" cy="189"/>
            </a:xfrm>
            <a:custGeom>
              <a:avLst/>
              <a:gdLst>
                <a:gd name="T0" fmla="*/ 739 w 874"/>
                <a:gd name="T1" fmla="*/ 75 h 1705"/>
                <a:gd name="T2" fmla="*/ 721 w 874"/>
                <a:gd name="T3" fmla="*/ 109 h 1705"/>
                <a:gd name="T4" fmla="*/ 97 w 874"/>
                <a:gd name="T5" fmla="*/ 1047 h 1705"/>
                <a:gd name="T6" fmla="*/ 69 w 874"/>
                <a:gd name="T7" fmla="*/ 1073 h 1705"/>
                <a:gd name="T8" fmla="*/ 78 w 874"/>
                <a:gd name="T9" fmla="*/ 1116 h 1705"/>
                <a:gd name="T10" fmla="*/ 117 w 874"/>
                <a:gd name="T11" fmla="*/ 1215 h 1705"/>
                <a:gd name="T12" fmla="*/ 94 w 874"/>
                <a:gd name="T13" fmla="*/ 1307 h 1705"/>
                <a:gd name="T14" fmla="*/ 100 w 874"/>
                <a:gd name="T15" fmla="*/ 1631 h 1705"/>
                <a:gd name="T16" fmla="*/ 128 w 874"/>
                <a:gd name="T17" fmla="*/ 1636 h 1705"/>
                <a:gd name="T18" fmla="*/ 144 w 874"/>
                <a:gd name="T19" fmla="*/ 1613 h 1705"/>
                <a:gd name="T20" fmla="*/ 155 w 874"/>
                <a:gd name="T21" fmla="*/ 1252 h 1705"/>
                <a:gd name="T22" fmla="*/ 207 w 874"/>
                <a:gd name="T23" fmla="*/ 1190 h 1705"/>
                <a:gd name="T24" fmla="*/ 286 w 874"/>
                <a:gd name="T25" fmla="*/ 1165 h 1705"/>
                <a:gd name="T26" fmla="*/ 649 w 874"/>
                <a:gd name="T27" fmla="*/ 1176 h 1705"/>
                <a:gd name="T28" fmla="*/ 711 w 874"/>
                <a:gd name="T29" fmla="*/ 1228 h 1705"/>
                <a:gd name="T30" fmla="*/ 735 w 874"/>
                <a:gd name="T31" fmla="*/ 1307 h 1705"/>
                <a:gd name="T32" fmla="*/ 743 w 874"/>
                <a:gd name="T33" fmla="*/ 1631 h 1705"/>
                <a:gd name="T34" fmla="*/ 771 w 874"/>
                <a:gd name="T35" fmla="*/ 1636 h 1705"/>
                <a:gd name="T36" fmla="*/ 785 w 874"/>
                <a:gd name="T37" fmla="*/ 1613 h 1705"/>
                <a:gd name="T38" fmla="*/ 775 w 874"/>
                <a:gd name="T39" fmla="*/ 1244 h 1705"/>
                <a:gd name="T40" fmla="*/ 785 w 874"/>
                <a:gd name="T41" fmla="*/ 1124 h 1705"/>
                <a:gd name="T42" fmla="*/ 806 w 874"/>
                <a:gd name="T43" fmla="*/ 1088 h 1705"/>
                <a:gd name="T44" fmla="*/ 799 w 874"/>
                <a:gd name="T45" fmla="*/ 84 h 1705"/>
                <a:gd name="T46" fmla="*/ 764 w 874"/>
                <a:gd name="T47" fmla="*/ 66 h 1705"/>
                <a:gd name="T48" fmla="*/ 812 w 874"/>
                <a:gd name="T49" fmla="*/ 11 h 1705"/>
                <a:gd name="T50" fmla="*/ 862 w 874"/>
                <a:gd name="T51" fmla="*/ 62 h 1705"/>
                <a:gd name="T52" fmla="*/ 874 w 874"/>
                <a:gd name="T53" fmla="*/ 1088 h 1705"/>
                <a:gd name="T54" fmla="*/ 853 w 874"/>
                <a:gd name="T55" fmla="*/ 1152 h 1705"/>
                <a:gd name="T56" fmla="*/ 834 w 874"/>
                <a:gd name="T57" fmla="*/ 1211 h 1705"/>
                <a:gd name="T58" fmla="*/ 853 w 874"/>
                <a:gd name="T59" fmla="*/ 1307 h 1705"/>
                <a:gd name="T60" fmla="*/ 840 w 874"/>
                <a:gd name="T61" fmla="*/ 1660 h 1705"/>
                <a:gd name="T62" fmla="*/ 785 w 874"/>
                <a:gd name="T63" fmla="*/ 1702 h 1705"/>
                <a:gd name="T64" fmla="*/ 714 w 874"/>
                <a:gd name="T65" fmla="*/ 1693 h 1705"/>
                <a:gd name="T66" fmla="*/ 672 w 874"/>
                <a:gd name="T67" fmla="*/ 1638 h 1705"/>
                <a:gd name="T68" fmla="*/ 665 w 874"/>
                <a:gd name="T69" fmla="*/ 1287 h 1705"/>
                <a:gd name="T70" fmla="*/ 631 w 874"/>
                <a:gd name="T71" fmla="*/ 1243 h 1705"/>
                <a:gd name="T72" fmla="*/ 286 w 874"/>
                <a:gd name="T73" fmla="*/ 1232 h 1705"/>
                <a:gd name="T74" fmla="*/ 232 w 874"/>
                <a:gd name="T75" fmla="*/ 1254 h 1705"/>
                <a:gd name="T76" fmla="*/ 210 w 874"/>
                <a:gd name="T77" fmla="*/ 1307 h 1705"/>
                <a:gd name="T78" fmla="*/ 198 w 874"/>
                <a:gd name="T79" fmla="*/ 1660 h 1705"/>
                <a:gd name="T80" fmla="*/ 143 w 874"/>
                <a:gd name="T81" fmla="*/ 1702 h 1705"/>
                <a:gd name="T82" fmla="*/ 71 w 874"/>
                <a:gd name="T83" fmla="*/ 1693 h 1705"/>
                <a:gd name="T84" fmla="*/ 29 w 874"/>
                <a:gd name="T85" fmla="*/ 1638 h 1705"/>
                <a:gd name="T86" fmla="*/ 28 w 874"/>
                <a:gd name="T87" fmla="*/ 1274 h 1705"/>
                <a:gd name="T88" fmla="*/ 58 w 874"/>
                <a:gd name="T89" fmla="*/ 1183 h 1705"/>
                <a:gd name="T90" fmla="*/ 12 w 874"/>
                <a:gd name="T91" fmla="*/ 1134 h 1705"/>
                <a:gd name="T92" fmla="*/ 4 w 874"/>
                <a:gd name="T93" fmla="*/ 1062 h 1705"/>
                <a:gd name="T94" fmla="*/ 42 w 874"/>
                <a:gd name="T95" fmla="*/ 1002 h 1705"/>
                <a:gd name="T96" fmla="*/ 110 w 874"/>
                <a:gd name="T97" fmla="*/ 977 h 1705"/>
                <a:gd name="T98" fmla="*/ 656 w 874"/>
                <a:gd name="T99" fmla="*/ 84 h 1705"/>
                <a:gd name="T100" fmla="*/ 695 w 874"/>
                <a:gd name="T101" fmla="*/ 24 h 1705"/>
                <a:gd name="T102" fmla="*/ 764 w 874"/>
                <a:gd name="T103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4" h="1705">
                  <a:moveTo>
                    <a:pt x="764" y="66"/>
                  </a:moveTo>
                  <a:lnTo>
                    <a:pt x="750" y="68"/>
                  </a:lnTo>
                  <a:lnTo>
                    <a:pt x="739" y="75"/>
                  </a:lnTo>
                  <a:lnTo>
                    <a:pt x="729" y="84"/>
                  </a:lnTo>
                  <a:lnTo>
                    <a:pt x="723" y="96"/>
                  </a:lnTo>
                  <a:lnTo>
                    <a:pt x="721" y="109"/>
                  </a:lnTo>
                  <a:lnTo>
                    <a:pt x="721" y="1045"/>
                  </a:lnTo>
                  <a:lnTo>
                    <a:pt x="110" y="1045"/>
                  </a:lnTo>
                  <a:lnTo>
                    <a:pt x="97" y="1047"/>
                  </a:lnTo>
                  <a:lnTo>
                    <a:pt x="85" y="1052"/>
                  </a:lnTo>
                  <a:lnTo>
                    <a:pt x="76" y="1062"/>
                  </a:lnTo>
                  <a:lnTo>
                    <a:pt x="69" y="1073"/>
                  </a:lnTo>
                  <a:lnTo>
                    <a:pt x="67" y="1088"/>
                  </a:lnTo>
                  <a:lnTo>
                    <a:pt x="70" y="1102"/>
                  </a:lnTo>
                  <a:lnTo>
                    <a:pt x="78" y="1116"/>
                  </a:lnTo>
                  <a:lnTo>
                    <a:pt x="90" y="1125"/>
                  </a:lnTo>
                  <a:lnTo>
                    <a:pt x="149" y="1156"/>
                  </a:lnTo>
                  <a:lnTo>
                    <a:pt x="117" y="1215"/>
                  </a:lnTo>
                  <a:lnTo>
                    <a:pt x="104" y="1245"/>
                  </a:lnTo>
                  <a:lnTo>
                    <a:pt x="96" y="1276"/>
                  </a:lnTo>
                  <a:lnTo>
                    <a:pt x="94" y="1307"/>
                  </a:lnTo>
                  <a:lnTo>
                    <a:pt x="94" y="1613"/>
                  </a:lnTo>
                  <a:lnTo>
                    <a:pt x="95" y="1623"/>
                  </a:lnTo>
                  <a:lnTo>
                    <a:pt x="100" y="1631"/>
                  </a:lnTo>
                  <a:lnTo>
                    <a:pt x="108" y="1636"/>
                  </a:lnTo>
                  <a:lnTo>
                    <a:pt x="118" y="1639"/>
                  </a:lnTo>
                  <a:lnTo>
                    <a:pt x="128" y="1636"/>
                  </a:lnTo>
                  <a:lnTo>
                    <a:pt x="136" y="1631"/>
                  </a:lnTo>
                  <a:lnTo>
                    <a:pt x="141" y="1623"/>
                  </a:lnTo>
                  <a:lnTo>
                    <a:pt x="144" y="1613"/>
                  </a:lnTo>
                  <a:lnTo>
                    <a:pt x="144" y="1307"/>
                  </a:lnTo>
                  <a:lnTo>
                    <a:pt x="147" y="1278"/>
                  </a:lnTo>
                  <a:lnTo>
                    <a:pt x="155" y="1252"/>
                  </a:lnTo>
                  <a:lnTo>
                    <a:pt x="168" y="1228"/>
                  </a:lnTo>
                  <a:lnTo>
                    <a:pt x="186" y="1207"/>
                  </a:lnTo>
                  <a:lnTo>
                    <a:pt x="207" y="1190"/>
                  </a:lnTo>
                  <a:lnTo>
                    <a:pt x="230" y="1176"/>
                  </a:lnTo>
                  <a:lnTo>
                    <a:pt x="257" y="1169"/>
                  </a:lnTo>
                  <a:lnTo>
                    <a:pt x="286" y="1165"/>
                  </a:lnTo>
                  <a:lnTo>
                    <a:pt x="593" y="1165"/>
                  </a:lnTo>
                  <a:lnTo>
                    <a:pt x="622" y="1169"/>
                  </a:lnTo>
                  <a:lnTo>
                    <a:pt x="649" y="1176"/>
                  </a:lnTo>
                  <a:lnTo>
                    <a:pt x="672" y="1190"/>
                  </a:lnTo>
                  <a:lnTo>
                    <a:pt x="693" y="1207"/>
                  </a:lnTo>
                  <a:lnTo>
                    <a:pt x="711" y="1228"/>
                  </a:lnTo>
                  <a:lnTo>
                    <a:pt x="724" y="1252"/>
                  </a:lnTo>
                  <a:lnTo>
                    <a:pt x="732" y="1278"/>
                  </a:lnTo>
                  <a:lnTo>
                    <a:pt x="735" y="1307"/>
                  </a:lnTo>
                  <a:lnTo>
                    <a:pt x="735" y="1613"/>
                  </a:lnTo>
                  <a:lnTo>
                    <a:pt x="737" y="1623"/>
                  </a:lnTo>
                  <a:lnTo>
                    <a:pt x="743" y="1631"/>
                  </a:lnTo>
                  <a:lnTo>
                    <a:pt x="751" y="1636"/>
                  </a:lnTo>
                  <a:lnTo>
                    <a:pt x="761" y="1639"/>
                  </a:lnTo>
                  <a:lnTo>
                    <a:pt x="771" y="1636"/>
                  </a:lnTo>
                  <a:lnTo>
                    <a:pt x="779" y="1631"/>
                  </a:lnTo>
                  <a:lnTo>
                    <a:pt x="784" y="1623"/>
                  </a:lnTo>
                  <a:lnTo>
                    <a:pt x="785" y="1613"/>
                  </a:lnTo>
                  <a:lnTo>
                    <a:pt x="785" y="1307"/>
                  </a:lnTo>
                  <a:lnTo>
                    <a:pt x="783" y="1275"/>
                  </a:lnTo>
                  <a:lnTo>
                    <a:pt x="775" y="1244"/>
                  </a:lnTo>
                  <a:lnTo>
                    <a:pt x="762" y="1214"/>
                  </a:lnTo>
                  <a:lnTo>
                    <a:pt x="730" y="1158"/>
                  </a:lnTo>
                  <a:lnTo>
                    <a:pt x="785" y="1124"/>
                  </a:lnTo>
                  <a:lnTo>
                    <a:pt x="796" y="1114"/>
                  </a:lnTo>
                  <a:lnTo>
                    <a:pt x="804" y="1102"/>
                  </a:lnTo>
                  <a:lnTo>
                    <a:pt x="806" y="1088"/>
                  </a:lnTo>
                  <a:lnTo>
                    <a:pt x="806" y="109"/>
                  </a:lnTo>
                  <a:lnTo>
                    <a:pt x="804" y="96"/>
                  </a:lnTo>
                  <a:lnTo>
                    <a:pt x="799" y="84"/>
                  </a:lnTo>
                  <a:lnTo>
                    <a:pt x="789" y="75"/>
                  </a:lnTo>
                  <a:lnTo>
                    <a:pt x="777" y="68"/>
                  </a:lnTo>
                  <a:lnTo>
                    <a:pt x="764" y="66"/>
                  </a:lnTo>
                  <a:close/>
                  <a:moveTo>
                    <a:pt x="764" y="0"/>
                  </a:moveTo>
                  <a:lnTo>
                    <a:pt x="789" y="3"/>
                  </a:lnTo>
                  <a:lnTo>
                    <a:pt x="812" y="11"/>
                  </a:lnTo>
                  <a:lnTo>
                    <a:pt x="832" y="24"/>
                  </a:lnTo>
                  <a:lnTo>
                    <a:pt x="850" y="41"/>
                  </a:lnTo>
                  <a:lnTo>
                    <a:pt x="862" y="62"/>
                  </a:lnTo>
                  <a:lnTo>
                    <a:pt x="871" y="84"/>
                  </a:lnTo>
                  <a:lnTo>
                    <a:pt x="874" y="109"/>
                  </a:lnTo>
                  <a:lnTo>
                    <a:pt x="874" y="1088"/>
                  </a:lnTo>
                  <a:lnTo>
                    <a:pt x="871" y="1111"/>
                  </a:lnTo>
                  <a:lnTo>
                    <a:pt x="864" y="1132"/>
                  </a:lnTo>
                  <a:lnTo>
                    <a:pt x="853" y="1152"/>
                  </a:lnTo>
                  <a:lnTo>
                    <a:pt x="837" y="1169"/>
                  </a:lnTo>
                  <a:lnTo>
                    <a:pt x="820" y="1182"/>
                  </a:lnTo>
                  <a:lnTo>
                    <a:pt x="834" y="1211"/>
                  </a:lnTo>
                  <a:lnTo>
                    <a:pt x="844" y="1242"/>
                  </a:lnTo>
                  <a:lnTo>
                    <a:pt x="851" y="1274"/>
                  </a:lnTo>
                  <a:lnTo>
                    <a:pt x="853" y="1307"/>
                  </a:lnTo>
                  <a:lnTo>
                    <a:pt x="853" y="1613"/>
                  </a:lnTo>
                  <a:lnTo>
                    <a:pt x="850" y="1638"/>
                  </a:lnTo>
                  <a:lnTo>
                    <a:pt x="840" y="1660"/>
                  </a:lnTo>
                  <a:lnTo>
                    <a:pt x="825" y="1678"/>
                  </a:lnTo>
                  <a:lnTo>
                    <a:pt x="807" y="1693"/>
                  </a:lnTo>
                  <a:lnTo>
                    <a:pt x="785" y="1702"/>
                  </a:lnTo>
                  <a:lnTo>
                    <a:pt x="761" y="1705"/>
                  </a:lnTo>
                  <a:lnTo>
                    <a:pt x="736" y="1702"/>
                  </a:lnTo>
                  <a:lnTo>
                    <a:pt x="714" y="1693"/>
                  </a:lnTo>
                  <a:lnTo>
                    <a:pt x="695" y="1678"/>
                  </a:lnTo>
                  <a:lnTo>
                    <a:pt x="681" y="1660"/>
                  </a:lnTo>
                  <a:lnTo>
                    <a:pt x="672" y="1638"/>
                  </a:lnTo>
                  <a:lnTo>
                    <a:pt x="669" y="1613"/>
                  </a:lnTo>
                  <a:lnTo>
                    <a:pt x="669" y="1307"/>
                  </a:lnTo>
                  <a:lnTo>
                    <a:pt x="665" y="1287"/>
                  </a:lnTo>
                  <a:lnTo>
                    <a:pt x="658" y="1269"/>
                  </a:lnTo>
                  <a:lnTo>
                    <a:pt x="646" y="1254"/>
                  </a:lnTo>
                  <a:lnTo>
                    <a:pt x="631" y="1243"/>
                  </a:lnTo>
                  <a:lnTo>
                    <a:pt x="613" y="1235"/>
                  </a:lnTo>
                  <a:lnTo>
                    <a:pt x="593" y="1232"/>
                  </a:lnTo>
                  <a:lnTo>
                    <a:pt x="286" y="1232"/>
                  </a:lnTo>
                  <a:lnTo>
                    <a:pt x="266" y="1235"/>
                  </a:lnTo>
                  <a:lnTo>
                    <a:pt x="248" y="1243"/>
                  </a:lnTo>
                  <a:lnTo>
                    <a:pt x="232" y="1254"/>
                  </a:lnTo>
                  <a:lnTo>
                    <a:pt x="221" y="1269"/>
                  </a:lnTo>
                  <a:lnTo>
                    <a:pt x="214" y="1287"/>
                  </a:lnTo>
                  <a:lnTo>
                    <a:pt x="210" y="1307"/>
                  </a:lnTo>
                  <a:lnTo>
                    <a:pt x="210" y="1613"/>
                  </a:lnTo>
                  <a:lnTo>
                    <a:pt x="207" y="1638"/>
                  </a:lnTo>
                  <a:lnTo>
                    <a:pt x="198" y="1660"/>
                  </a:lnTo>
                  <a:lnTo>
                    <a:pt x="184" y="1678"/>
                  </a:lnTo>
                  <a:lnTo>
                    <a:pt x="165" y="1693"/>
                  </a:lnTo>
                  <a:lnTo>
                    <a:pt x="143" y="1702"/>
                  </a:lnTo>
                  <a:lnTo>
                    <a:pt x="118" y="1705"/>
                  </a:lnTo>
                  <a:lnTo>
                    <a:pt x="94" y="1702"/>
                  </a:lnTo>
                  <a:lnTo>
                    <a:pt x="71" y="1693"/>
                  </a:lnTo>
                  <a:lnTo>
                    <a:pt x="54" y="1678"/>
                  </a:lnTo>
                  <a:lnTo>
                    <a:pt x="39" y="1660"/>
                  </a:lnTo>
                  <a:lnTo>
                    <a:pt x="29" y="1638"/>
                  </a:lnTo>
                  <a:lnTo>
                    <a:pt x="26" y="1613"/>
                  </a:lnTo>
                  <a:lnTo>
                    <a:pt x="26" y="1307"/>
                  </a:lnTo>
                  <a:lnTo>
                    <a:pt x="28" y="1274"/>
                  </a:lnTo>
                  <a:lnTo>
                    <a:pt x="35" y="1243"/>
                  </a:lnTo>
                  <a:lnTo>
                    <a:pt x="45" y="1212"/>
                  </a:lnTo>
                  <a:lnTo>
                    <a:pt x="58" y="1183"/>
                  </a:lnTo>
                  <a:lnTo>
                    <a:pt x="39" y="1171"/>
                  </a:lnTo>
                  <a:lnTo>
                    <a:pt x="23" y="1153"/>
                  </a:lnTo>
                  <a:lnTo>
                    <a:pt x="12" y="1134"/>
                  </a:lnTo>
                  <a:lnTo>
                    <a:pt x="4" y="1111"/>
                  </a:lnTo>
                  <a:lnTo>
                    <a:pt x="0" y="1088"/>
                  </a:lnTo>
                  <a:lnTo>
                    <a:pt x="4" y="1062"/>
                  </a:lnTo>
                  <a:lnTo>
                    <a:pt x="12" y="1039"/>
                  </a:lnTo>
                  <a:lnTo>
                    <a:pt x="25" y="1019"/>
                  </a:lnTo>
                  <a:lnTo>
                    <a:pt x="42" y="1002"/>
                  </a:lnTo>
                  <a:lnTo>
                    <a:pt x="63" y="989"/>
                  </a:lnTo>
                  <a:lnTo>
                    <a:pt x="86" y="981"/>
                  </a:lnTo>
                  <a:lnTo>
                    <a:pt x="110" y="977"/>
                  </a:lnTo>
                  <a:lnTo>
                    <a:pt x="653" y="977"/>
                  </a:lnTo>
                  <a:lnTo>
                    <a:pt x="653" y="109"/>
                  </a:lnTo>
                  <a:lnTo>
                    <a:pt x="656" y="84"/>
                  </a:lnTo>
                  <a:lnTo>
                    <a:pt x="665" y="62"/>
                  </a:lnTo>
                  <a:lnTo>
                    <a:pt x="678" y="41"/>
                  </a:lnTo>
                  <a:lnTo>
                    <a:pt x="695" y="24"/>
                  </a:lnTo>
                  <a:lnTo>
                    <a:pt x="715" y="11"/>
                  </a:lnTo>
                  <a:lnTo>
                    <a:pt x="739" y="3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5" name="Freeform 272">
              <a:extLst>
                <a:ext uri="{FF2B5EF4-FFF2-40B4-BE49-F238E27FC236}">
                  <a16:creationId xmlns:a16="http://schemas.microsoft.com/office/drawing/2014/main" id="{76515B32-F524-4C4E-A7E2-867166239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5" y="2357"/>
              <a:ext cx="160" cy="126"/>
            </a:xfrm>
            <a:custGeom>
              <a:avLst/>
              <a:gdLst>
                <a:gd name="T0" fmla="*/ 106 w 1433"/>
                <a:gd name="T1" fmla="*/ 66 h 1141"/>
                <a:gd name="T2" fmla="*/ 91 w 1433"/>
                <a:gd name="T3" fmla="*/ 70 h 1141"/>
                <a:gd name="T4" fmla="*/ 79 w 1433"/>
                <a:gd name="T5" fmla="*/ 77 h 1141"/>
                <a:gd name="T6" fmla="*/ 70 w 1433"/>
                <a:gd name="T7" fmla="*/ 90 h 1141"/>
                <a:gd name="T8" fmla="*/ 67 w 1433"/>
                <a:gd name="T9" fmla="*/ 105 h 1141"/>
                <a:gd name="T10" fmla="*/ 70 w 1433"/>
                <a:gd name="T11" fmla="*/ 119 h 1141"/>
                <a:gd name="T12" fmla="*/ 79 w 1433"/>
                <a:gd name="T13" fmla="*/ 132 h 1141"/>
                <a:gd name="T14" fmla="*/ 91 w 1433"/>
                <a:gd name="T15" fmla="*/ 140 h 1141"/>
                <a:gd name="T16" fmla="*/ 106 w 1433"/>
                <a:gd name="T17" fmla="*/ 143 h 1141"/>
                <a:gd name="T18" fmla="*/ 317 w 1433"/>
                <a:gd name="T19" fmla="*/ 143 h 1141"/>
                <a:gd name="T20" fmla="*/ 317 w 1433"/>
                <a:gd name="T21" fmla="*/ 1075 h 1141"/>
                <a:gd name="T22" fmla="*/ 1116 w 1433"/>
                <a:gd name="T23" fmla="*/ 1075 h 1141"/>
                <a:gd name="T24" fmla="*/ 1116 w 1433"/>
                <a:gd name="T25" fmla="*/ 143 h 1141"/>
                <a:gd name="T26" fmla="*/ 1328 w 1433"/>
                <a:gd name="T27" fmla="*/ 143 h 1141"/>
                <a:gd name="T28" fmla="*/ 1342 w 1433"/>
                <a:gd name="T29" fmla="*/ 140 h 1141"/>
                <a:gd name="T30" fmla="*/ 1354 w 1433"/>
                <a:gd name="T31" fmla="*/ 132 h 1141"/>
                <a:gd name="T32" fmla="*/ 1363 w 1433"/>
                <a:gd name="T33" fmla="*/ 119 h 1141"/>
                <a:gd name="T34" fmla="*/ 1366 w 1433"/>
                <a:gd name="T35" fmla="*/ 105 h 1141"/>
                <a:gd name="T36" fmla="*/ 1363 w 1433"/>
                <a:gd name="T37" fmla="*/ 90 h 1141"/>
                <a:gd name="T38" fmla="*/ 1354 w 1433"/>
                <a:gd name="T39" fmla="*/ 77 h 1141"/>
                <a:gd name="T40" fmla="*/ 1342 w 1433"/>
                <a:gd name="T41" fmla="*/ 70 h 1141"/>
                <a:gd name="T42" fmla="*/ 1328 w 1433"/>
                <a:gd name="T43" fmla="*/ 66 h 1141"/>
                <a:gd name="T44" fmla="*/ 106 w 1433"/>
                <a:gd name="T45" fmla="*/ 66 h 1141"/>
                <a:gd name="T46" fmla="*/ 106 w 1433"/>
                <a:gd name="T47" fmla="*/ 0 h 1141"/>
                <a:gd name="T48" fmla="*/ 1328 w 1433"/>
                <a:gd name="T49" fmla="*/ 0 h 1141"/>
                <a:gd name="T50" fmla="*/ 1351 w 1433"/>
                <a:gd name="T51" fmla="*/ 2 h 1141"/>
                <a:gd name="T52" fmla="*/ 1373 w 1433"/>
                <a:gd name="T53" fmla="*/ 11 h 1141"/>
                <a:gd name="T54" fmla="*/ 1393 w 1433"/>
                <a:gd name="T55" fmla="*/ 23 h 1141"/>
                <a:gd name="T56" fmla="*/ 1410 w 1433"/>
                <a:gd name="T57" fmla="*/ 39 h 1141"/>
                <a:gd name="T58" fmla="*/ 1422 w 1433"/>
                <a:gd name="T59" fmla="*/ 59 h 1141"/>
                <a:gd name="T60" fmla="*/ 1430 w 1433"/>
                <a:gd name="T61" fmla="*/ 81 h 1141"/>
                <a:gd name="T62" fmla="*/ 1433 w 1433"/>
                <a:gd name="T63" fmla="*/ 105 h 1141"/>
                <a:gd name="T64" fmla="*/ 1430 w 1433"/>
                <a:gd name="T65" fmla="*/ 128 h 1141"/>
                <a:gd name="T66" fmla="*/ 1422 w 1433"/>
                <a:gd name="T67" fmla="*/ 150 h 1141"/>
                <a:gd name="T68" fmla="*/ 1410 w 1433"/>
                <a:gd name="T69" fmla="*/ 170 h 1141"/>
                <a:gd name="T70" fmla="*/ 1393 w 1433"/>
                <a:gd name="T71" fmla="*/ 187 h 1141"/>
                <a:gd name="T72" fmla="*/ 1373 w 1433"/>
                <a:gd name="T73" fmla="*/ 199 h 1141"/>
                <a:gd name="T74" fmla="*/ 1351 w 1433"/>
                <a:gd name="T75" fmla="*/ 207 h 1141"/>
                <a:gd name="T76" fmla="*/ 1328 w 1433"/>
                <a:gd name="T77" fmla="*/ 210 h 1141"/>
                <a:gd name="T78" fmla="*/ 1182 w 1433"/>
                <a:gd name="T79" fmla="*/ 210 h 1141"/>
                <a:gd name="T80" fmla="*/ 1182 w 1433"/>
                <a:gd name="T81" fmla="*/ 1141 h 1141"/>
                <a:gd name="T82" fmla="*/ 250 w 1433"/>
                <a:gd name="T83" fmla="*/ 1141 h 1141"/>
                <a:gd name="T84" fmla="*/ 250 w 1433"/>
                <a:gd name="T85" fmla="*/ 210 h 1141"/>
                <a:gd name="T86" fmla="*/ 106 w 1433"/>
                <a:gd name="T87" fmla="*/ 210 h 1141"/>
                <a:gd name="T88" fmla="*/ 81 w 1433"/>
                <a:gd name="T89" fmla="*/ 207 h 1141"/>
                <a:gd name="T90" fmla="*/ 59 w 1433"/>
                <a:gd name="T91" fmla="*/ 199 h 1141"/>
                <a:gd name="T92" fmla="*/ 40 w 1433"/>
                <a:gd name="T93" fmla="*/ 187 h 1141"/>
                <a:gd name="T94" fmla="*/ 24 w 1433"/>
                <a:gd name="T95" fmla="*/ 170 h 1141"/>
                <a:gd name="T96" fmla="*/ 11 w 1433"/>
                <a:gd name="T97" fmla="*/ 150 h 1141"/>
                <a:gd name="T98" fmla="*/ 4 w 1433"/>
                <a:gd name="T99" fmla="*/ 128 h 1141"/>
                <a:gd name="T100" fmla="*/ 0 w 1433"/>
                <a:gd name="T101" fmla="*/ 105 h 1141"/>
                <a:gd name="T102" fmla="*/ 4 w 1433"/>
                <a:gd name="T103" fmla="*/ 81 h 1141"/>
                <a:gd name="T104" fmla="*/ 11 w 1433"/>
                <a:gd name="T105" fmla="*/ 59 h 1141"/>
                <a:gd name="T106" fmla="*/ 24 w 1433"/>
                <a:gd name="T107" fmla="*/ 39 h 1141"/>
                <a:gd name="T108" fmla="*/ 40 w 1433"/>
                <a:gd name="T109" fmla="*/ 23 h 1141"/>
                <a:gd name="T110" fmla="*/ 59 w 1433"/>
                <a:gd name="T111" fmla="*/ 11 h 1141"/>
                <a:gd name="T112" fmla="*/ 81 w 1433"/>
                <a:gd name="T113" fmla="*/ 2 h 1141"/>
                <a:gd name="T114" fmla="*/ 106 w 1433"/>
                <a:gd name="T115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3" h="1141">
                  <a:moveTo>
                    <a:pt x="106" y="66"/>
                  </a:moveTo>
                  <a:lnTo>
                    <a:pt x="91" y="70"/>
                  </a:lnTo>
                  <a:lnTo>
                    <a:pt x="79" y="77"/>
                  </a:lnTo>
                  <a:lnTo>
                    <a:pt x="70" y="90"/>
                  </a:lnTo>
                  <a:lnTo>
                    <a:pt x="67" y="105"/>
                  </a:lnTo>
                  <a:lnTo>
                    <a:pt x="70" y="119"/>
                  </a:lnTo>
                  <a:lnTo>
                    <a:pt x="79" y="132"/>
                  </a:lnTo>
                  <a:lnTo>
                    <a:pt x="91" y="140"/>
                  </a:lnTo>
                  <a:lnTo>
                    <a:pt x="106" y="143"/>
                  </a:lnTo>
                  <a:lnTo>
                    <a:pt x="317" y="143"/>
                  </a:lnTo>
                  <a:lnTo>
                    <a:pt x="317" y="1075"/>
                  </a:lnTo>
                  <a:lnTo>
                    <a:pt x="1116" y="1075"/>
                  </a:lnTo>
                  <a:lnTo>
                    <a:pt x="1116" y="143"/>
                  </a:lnTo>
                  <a:lnTo>
                    <a:pt x="1328" y="143"/>
                  </a:lnTo>
                  <a:lnTo>
                    <a:pt x="1342" y="140"/>
                  </a:lnTo>
                  <a:lnTo>
                    <a:pt x="1354" y="132"/>
                  </a:lnTo>
                  <a:lnTo>
                    <a:pt x="1363" y="119"/>
                  </a:lnTo>
                  <a:lnTo>
                    <a:pt x="1366" y="105"/>
                  </a:lnTo>
                  <a:lnTo>
                    <a:pt x="1363" y="90"/>
                  </a:lnTo>
                  <a:lnTo>
                    <a:pt x="1354" y="77"/>
                  </a:lnTo>
                  <a:lnTo>
                    <a:pt x="1342" y="70"/>
                  </a:lnTo>
                  <a:lnTo>
                    <a:pt x="1328" y="66"/>
                  </a:lnTo>
                  <a:lnTo>
                    <a:pt x="106" y="66"/>
                  </a:lnTo>
                  <a:close/>
                  <a:moveTo>
                    <a:pt x="106" y="0"/>
                  </a:moveTo>
                  <a:lnTo>
                    <a:pt x="1328" y="0"/>
                  </a:lnTo>
                  <a:lnTo>
                    <a:pt x="1351" y="2"/>
                  </a:lnTo>
                  <a:lnTo>
                    <a:pt x="1373" y="11"/>
                  </a:lnTo>
                  <a:lnTo>
                    <a:pt x="1393" y="23"/>
                  </a:lnTo>
                  <a:lnTo>
                    <a:pt x="1410" y="39"/>
                  </a:lnTo>
                  <a:lnTo>
                    <a:pt x="1422" y="59"/>
                  </a:lnTo>
                  <a:lnTo>
                    <a:pt x="1430" y="81"/>
                  </a:lnTo>
                  <a:lnTo>
                    <a:pt x="1433" y="105"/>
                  </a:lnTo>
                  <a:lnTo>
                    <a:pt x="1430" y="128"/>
                  </a:lnTo>
                  <a:lnTo>
                    <a:pt x="1422" y="150"/>
                  </a:lnTo>
                  <a:lnTo>
                    <a:pt x="1410" y="170"/>
                  </a:lnTo>
                  <a:lnTo>
                    <a:pt x="1393" y="187"/>
                  </a:lnTo>
                  <a:lnTo>
                    <a:pt x="1373" y="199"/>
                  </a:lnTo>
                  <a:lnTo>
                    <a:pt x="1351" y="207"/>
                  </a:lnTo>
                  <a:lnTo>
                    <a:pt x="1328" y="210"/>
                  </a:lnTo>
                  <a:lnTo>
                    <a:pt x="1182" y="210"/>
                  </a:lnTo>
                  <a:lnTo>
                    <a:pt x="1182" y="1141"/>
                  </a:lnTo>
                  <a:lnTo>
                    <a:pt x="250" y="1141"/>
                  </a:lnTo>
                  <a:lnTo>
                    <a:pt x="250" y="210"/>
                  </a:lnTo>
                  <a:lnTo>
                    <a:pt x="106" y="210"/>
                  </a:lnTo>
                  <a:lnTo>
                    <a:pt x="81" y="207"/>
                  </a:lnTo>
                  <a:lnTo>
                    <a:pt x="59" y="199"/>
                  </a:lnTo>
                  <a:lnTo>
                    <a:pt x="40" y="187"/>
                  </a:lnTo>
                  <a:lnTo>
                    <a:pt x="24" y="170"/>
                  </a:lnTo>
                  <a:lnTo>
                    <a:pt x="11" y="150"/>
                  </a:lnTo>
                  <a:lnTo>
                    <a:pt x="4" y="128"/>
                  </a:lnTo>
                  <a:lnTo>
                    <a:pt x="0" y="105"/>
                  </a:lnTo>
                  <a:lnTo>
                    <a:pt x="4" y="81"/>
                  </a:lnTo>
                  <a:lnTo>
                    <a:pt x="11" y="59"/>
                  </a:lnTo>
                  <a:lnTo>
                    <a:pt x="24" y="39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1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6" name="Freeform 273">
              <a:extLst>
                <a:ext uri="{FF2B5EF4-FFF2-40B4-BE49-F238E27FC236}">
                  <a16:creationId xmlns:a16="http://schemas.microsoft.com/office/drawing/2014/main" id="{84FDBD41-E6B4-4EAA-81F7-8A941BAD4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5" y="2156"/>
              <a:ext cx="132" cy="98"/>
            </a:xfrm>
            <a:custGeom>
              <a:avLst/>
              <a:gdLst>
                <a:gd name="T0" fmla="*/ 76 w 1185"/>
                <a:gd name="T1" fmla="*/ 68 h 884"/>
                <a:gd name="T2" fmla="*/ 69 w 1185"/>
                <a:gd name="T3" fmla="*/ 72 h 884"/>
                <a:gd name="T4" fmla="*/ 67 w 1185"/>
                <a:gd name="T5" fmla="*/ 80 h 884"/>
                <a:gd name="T6" fmla="*/ 68 w 1185"/>
                <a:gd name="T7" fmla="*/ 657 h 884"/>
                <a:gd name="T8" fmla="*/ 73 w 1185"/>
                <a:gd name="T9" fmla="*/ 664 h 884"/>
                <a:gd name="T10" fmla="*/ 80 w 1185"/>
                <a:gd name="T11" fmla="*/ 666 h 884"/>
                <a:gd name="T12" fmla="*/ 330 w 1185"/>
                <a:gd name="T13" fmla="*/ 658 h 884"/>
                <a:gd name="T14" fmla="*/ 341 w 1185"/>
                <a:gd name="T15" fmla="*/ 602 h 884"/>
                <a:gd name="T16" fmla="*/ 372 w 1185"/>
                <a:gd name="T17" fmla="*/ 555 h 884"/>
                <a:gd name="T18" fmla="*/ 419 w 1185"/>
                <a:gd name="T19" fmla="*/ 524 h 884"/>
                <a:gd name="T20" fmla="*/ 477 w 1185"/>
                <a:gd name="T21" fmla="*/ 513 h 884"/>
                <a:gd name="T22" fmla="*/ 1118 w 1185"/>
                <a:gd name="T23" fmla="*/ 80 h 884"/>
                <a:gd name="T24" fmla="*/ 1116 w 1185"/>
                <a:gd name="T25" fmla="*/ 72 h 884"/>
                <a:gd name="T26" fmla="*/ 1109 w 1185"/>
                <a:gd name="T27" fmla="*/ 68 h 884"/>
                <a:gd name="T28" fmla="*/ 80 w 1185"/>
                <a:gd name="T29" fmla="*/ 67 h 884"/>
                <a:gd name="T30" fmla="*/ 1105 w 1185"/>
                <a:gd name="T31" fmla="*/ 0 h 884"/>
                <a:gd name="T32" fmla="*/ 1146 w 1185"/>
                <a:gd name="T33" fmla="*/ 11 h 884"/>
                <a:gd name="T34" fmla="*/ 1174 w 1185"/>
                <a:gd name="T35" fmla="*/ 40 h 884"/>
                <a:gd name="T36" fmla="*/ 1185 w 1185"/>
                <a:gd name="T37" fmla="*/ 80 h 884"/>
                <a:gd name="T38" fmla="*/ 477 w 1185"/>
                <a:gd name="T39" fmla="*/ 580 h 884"/>
                <a:gd name="T40" fmla="*/ 436 w 1185"/>
                <a:gd name="T41" fmla="*/ 591 h 884"/>
                <a:gd name="T42" fmla="*/ 408 w 1185"/>
                <a:gd name="T43" fmla="*/ 618 h 884"/>
                <a:gd name="T44" fmla="*/ 397 w 1185"/>
                <a:gd name="T45" fmla="*/ 658 h 884"/>
                <a:gd name="T46" fmla="*/ 221 w 1185"/>
                <a:gd name="T47" fmla="*/ 733 h 884"/>
                <a:gd name="T48" fmla="*/ 106 w 1185"/>
                <a:gd name="T49" fmla="*/ 733 h 884"/>
                <a:gd name="T50" fmla="*/ 59 w 1185"/>
                <a:gd name="T51" fmla="*/ 730 h 884"/>
                <a:gd name="T52" fmla="*/ 24 w 1185"/>
                <a:gd name="T53" fmla="*/ 710 h 884"/>
                <a:gd name="T54" fmla="*/ 4 w 1185"/>
                <a:gd name="T55" fmla="*/ 675 h 884"/>
                <a:gd name="T56" fmla="*/ 0 w 1185"/>
                <a:gd name="T57" fmla="*/ 80 h 884"/>
                <a:gd name="T58" fmla="*/ 12 w 1185"/>
                <a:gd name="T59" fmla="*/ 40 h 884"/>
                <a:gd name="T60" fmla="*/ 40 w 1185"/>
                <a:gd name="T61" fmla="*/ 11 h 884"/>
                <a:gd name="T62" fmla="*/ 80 w 1185"/>
                <a:gd name="T63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5" h="884">
                  <a:moveTo>
                    <a:pt x="80" y="67"/>
                  </a:moveTo>
                  <a:lnTo>
                    <a:pt x="76" y="68"/>
                  </a:lnTo>
                  <a:lnTo>
                    <a:pt x="73" y="70"/>
                  </a:lnTo>
                  <a:lnTo>
                    <a:pt x="69" y="72"/>
                  </a:lnTo>
                  <a:lnTo>
                    <a:pt x="68" y="75"/>
                  </a:lnTo>
                  <a:lnTo>
                    <a:pt x="67" y="80"/>
                  </a:lnTo>
                  <a:lnTo>
                    <a:pt x="67" y="654"/>
                  </a:lnTo>
                  <a:lnTo>
                    <a:pt x="68" y="657"/>
                  </a:lnTo>
                  <a:lnTo>
                    <a:pt x="69" y="662"/>
                  </a:lnTo>
                  <a:lnTo>
                    <a:pt x="73" y="664"/>
                  </a:lnTo>
                  <a:lnTo>
                    <a:pt x="76" y="666"/>
                  </a:lnTo>
                  <a:lnTo>
                    <a:pt x="80" y="666"/>
                  </a:lnTo>
                  <a:lnTo>
                    <a:pt x="330" y="666"/>
                  </a:lnTo>
                  <a:lnTo>
                    <a:pt x="330" y="658"/>
                  </a:lnTo>
                  <a:lnTo>
                    <a:pt x="332" y="630"/>
                  </a:lnTo>
                  <a:lnTo>
                    <a:pt x="341" y="602"/>
                  </a:lnTo>
                  <a:lnTo>
                    <a:pt x="355" y="578"/>
                  </a:lnTo>
                  <a:lnTo>
                    <a:pt x="372" y="555"/>
                  </a:lnTo>
                  <a:lnTo>
                    <a:pt x="394" y="538"/>
                  </a:lnTo>
                  <a:lnTo>
                    <a:pt x="419" y="524"/>
                  </a:lnTo>
                  <a:lnTo>
                    <a:pt x="447" y="516"/>
                  </a:lnTo>
                  <a:lnTo>
                    <a:pt x="477" y="513"/>
                  </a:lnTo>
                  <a:lnTo>
                    <a:pt x="1118" y="513"/>
                  </a:lnTo>
                  <a:lnTo>
                    <a:pt x="1118" y="80"/>
                  </a:lnTo>
                  <a:lnTo>
                    <a:pt x="1117" y="75"/>
                  </a:lnTo>
                  <a:lnTo>
                    <a:pt x="1116" y="72"/>
                  </a:lnTo>
                  <a:lnTo>
                    <a:pt x="1113" y="70"/>
                  </a:lnTo>
                  <a:lnTo>
                    <a:pt x="1109" y="68"/>
                  </a:lnTo>
                  <a:lnTo>
                    <a:pt x="1105" y="67"/>
                  </a:lnTo>
                  <a:lnTo>
                    <a:pt x="80" y="67"/>
                  </a:lnTo>
                  <a:close/>
                  <a:moveTo>
                    <a:pt x="80" y="0"/>
                  </a:moveTo>
                  <a:lnTo>
                    <a:pt x="1105" y="0"/>
                  </a:lnTo>
                  <a:lnTo>
                    <a:pt x="1127" y="4"/>
                  </a:lnTo>
                  <a:lnTo>
                    <a:pt x="1146" y="11"/>
                  </a:lnTo>
                  <a:lnTo>
                    <a:pt x="1162" y="23"/>
                  </a:lnTo>
                  <a:lnTo>
                    <a:pt x="1174" y="40"/>
                  </a:lnTo>
                  <a:lnTo>
                    <a:pt x="1183" y="59"/>
                  </a:lnTo>
                  <a:lnTo>
                    <a:pt x="1185" y="80"/>
                  </a:lnTo>
                  <a:lnTo>
                    <a:pt x="1185" y="580"/>
                  </a:lnTo>
                  <a:lnTo>
                    <a:pt x="477" y="580"/>
                  </a:lnTo>
                  <a:lnTo>
                    <a:pt x="456" y="582"/>
                  </a:lnTo>
                  <a:lnTo>
                    <a:pt x="436" y="591"/>
                  </a:lnTo>
                  <a:lnTo>
                    <a:pt x="420" y="603"/>
                  </a:lnTo>
                  <a:lnTo>
                    <a:pt x="408" y="618"/>
                  </a:lnTo>
                  <a:lnTo>
                    <a:pt x="399" y="637"/>
                  </a:lnTo>
                  <a:lnTo>
                    <a:pt x="397" y="658"/>
                  </a:lnTo>
                  <a:lnTo>
                    <a:pt x="397" y="733"/>
                  </a:lnTo>
                  <a:lnTo>
                    <a:pt x="221" y="733"/>
                  </a:lnTo>
                  <a:lnTo>
                    <a:pt x="43" y="884"/>
                  </a:lnTo>
                  <a:lnTo>
                    <a:pt x="106" y="733"/>
                  </a:lnTo>
                  <a:lnTo>
                    <a:pt x="80" y="733"/>
                  </a:lnTo>
                  <a:lnTo>
                    <a:pt x="59" y="730"/>
                  </a:lnTo>
                  <a:lnTo>
                    <a:pt x="40" y="722"/>
                  </a:lnTo>
                  <a:lnTo>
                    <a:pt x="24" y="710"/>
                  </a:lnTo>
                  <a:lnTo>
                    <a:pt x="12" y="694"/>
                  </a:lnTo>
                  <a:lnTo>
                    <a:pt x="4" y="675"/>
                  </a:lnTo>
                  <a:lnTo>
                    <a:pt x="0" y="654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0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7" name="Freeform 274">
              <a:extLst>
                <a:ext uri="{FF2B5EF4-FFF2-40B4-BE49-F238E27FC236}">
                  <a16:creationId xmlns:a16="http://schemas.microsoft.com/office/drawing/2014/main" id="{7751360F-BB53-415C-8B63-727BD59947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78"/>
              <a:ext cx="86" cy="31"/>
            </a:xfrm>
            <a:custGeom>
              <a:avLst/>
              <a:gdLst>
                <a:gd name="T0" fmla="*/ 594 w 776"/>
                <a:gd name="T1" fmla="*/ 77 h 286"/>
                <a:gd name="T2" fmla="*/ 558 w 776"/>
                <a:gd name="T3" fmla="*/ 122 h 286"/>
                <a:gd name="T4" fmla="*/ 566 w 776"/>
                <a:gd name="T5" fmla="*/ 181 h 286"/>
                <a:gd name="T6" fmla="*/ 611 w 776"/>
                <a:gd name="T7" fmla="*/ 216 h 286"/>
                <a:gd name="T8" fmla="*/ 671 w 776"/>
                <a:gd name="T9" fmla="*/ 209 h 286"/>
                <a:gd name="T10" fmla="*/ 706 w 776"/>
                <a:gd name="T11" fmla="*/ 163 h 286"/>
                <a:gd name="T12" fmla="*/ 698 w 776"/>
                <a:gd name="T13" fmla="*/ 104 h 286"/>
                <a:gd name="T14" fmla="*/ 652 w 776"/>
                <a:gd name="T15" fmla="*/ 69 h 286"/>
                <a:gd name="T16" fmla="*/ 372 w 776"/>
                <a:gd name="T17" fmla="*/ 69 h 286"/>
                <a:gd name="T18" fmla="*/ 326 w 776"/>
                <a:gd name="T19" fmla="*/ 104 h 286"/>
                <a:gd name="T20" fmla="*/ 318 w 776"/>
                <a:gd name="T21" fmla="*/ 163 h 286"/>
                <a:gd name="T22" fmla="*/ 354 w 776"/>
                <a:gd name="T23" fmla="*/ 209 h 286"/>
                <a:gd name="T24" fmla="*/ 413 w 776"/>
                <a:gd name="T25" fmla="*/ 216 h 286"/>
                <a:gd name="T26" fmla="*/ 458 w 776"/>
                <a:gd name="T27" fmla="*/ 181 h 286"/>
                <a:gd name="T28" fmla="*/ 466 w 776"/>
                <a:gd name="T29" fmla="*/ 122 h 286"/>
                <a:gd name="T30" fmla="*/ 430 w 776"/>
                <a:gd name="T31" fmla="*/ 77 h 286"/>
                <a:gd name="T32" fmla="*/ 144 w 776"/>
                <a:gd name="T33" fmla="*/ 66 h 286"/>
                <a:gd name="T34" fmla="*/ 90 w 776"/>
                <a:gd name="T35" fmla="*/ 88 h 286"/>
                <a:gd name="T36" fmla="*/ 66 w 776"/>
                <a:gd name="T37" fmla="*/ 142 h 286"/>
                <a:gd name="T38" fmla="*/ 90 w 776"/>
                <a:gd name="T39" fmla="*/ 196 h 286"/>
                <a:gd name="T40" fmla="*/ 144 w 776"/>
                <a:gd name="T41" fmla="*/ 219 h 286"/>
                <a:gd name="T42" fmla="*/ 198 w 776"/>
                <a:gd name="T43" fmla="*/ 196 h 286"/>
                <a:gd name="T44" fmla="*/ 221 w 776"/>
                <a:gd name="T45" fmla="*/ 142 h 286"/>
                <a:gd name="T46" fmla="*/ 198 w 776"/>
                <a:gd name="T47" fmla="*/ 88 h 286"/>
                <a:gd name="T48" fmla="*/ 144 w 776"/>
                <a:gd name="T49" fmla="*/ 66 h 286"/>
                <a:gd name="T50" fmla="*/ 203 w 776"/>
                <a:gd name="T51" fmla="*/ 13 h 286"/>
                <a:gd name="T52" fmla="*/ 268 w 776"/>
                <a:gd name="T53" fmla="*/ 70 h 286"/>
                <a:gd name="T54" fmla="*/ 333 w 776"/>
                <a:gd name="T55" fmla="*/ 13 h 286"/>
                <a:gd name="T56" fmla="*/ 421 w 776"/>
                <a:gd name="T57" fmla="*/ 3 h 286"/>
                <a:gd name="T58" fmla="*/ 495 w 776"/>
                <a:gd name="T59" fmla="*/ 43 h 286"/>
                <a:gd name="T60" fmla="*/ 551 w 776"/>
                <a:gd name="T61" fmla="*/ 25 h 286"/>
                <a:gd name="T62" fmla="*/ 632 w 776"/>
                <a:gd name="T63" fmla="*/ 0 h 286"/>
                <a:gd name="T64" fmla="*/ 712 w 776"/>
                <a:gd name="T65" fmla="*/ 24 h 286"/>
                <a:gd name="T66" fmla="*/ 764 w 776"/>
                <a:gd name="T67" fmla="*/ 87 h 286"/>
                <a:gd name="T68" fmla="*/ 772 w 776"/>
                <a:gd name="T69" fmla="*/ 171 h 286"/>
                <a:gd name="T70" fmla="*/ 733 w 776"/>
                <a:gd name="T71" fmla="*/ 244 h 286"/>
                <a:gd name="T72" fmla="*/ 661 w 776"/>
                <a:gd name="T73" fmla="*/ 283 h 286"/>
                <a:gd name="T74" fmla="*/ 576 w 776"/>
                <a:gd name="T75" fmla="*/ 274 h 286"/>
                <a:gd name="T76" fmla="*/ 513 w 776"/>
                <a:gd name="T77" fmla="*/ 221 h 286"/>
                <a:gd name="T78" fmla="*/ 448 w 776"/>
                <a:gd name="T79" fmla="*/ 274 h 286"/>
                <a:gd name="T80" fmla="*/ 362 w 776"/>
                <a:gd name="T81" fmla="*/ 283 h 286"/>
                <a:gd name="T82" fmla="*/ 285 w 776"/>
                <a:gd name="T83" fmla="*/ 238 h 286"/>
                <a:gd name="T84" fmla="*/ 228 w 776"/>
                <a:gd name="T85" fmla="*/ 258 h 286"/>
                <a:gd name="T86" fmla="*/ 144 w 776"/>
                <a:gd name="T87" fmla="*/ 286 h 286"/>
                <a:gd name="T88" fmla="*/ 63 w 776"/>
                <a:gd name="T89" fmla="*/ 262 h 286"/>
                <a:gd name="T90" fmla="*/ 11 w 776"/>
                <a:gd name="T91" fmla="*/ 199 h 286"/>
                <a:gd name="T92" fmla="*/ 3 w 776"/>
                <a:gd name="T93" fmla="*/ 113 h 286"/>
                <a:gd name="T94" fmla="*/ 42 w 776"/>
                <a:gd name="T95" fmla="*/ 42 h 286"/>
                <a:gd name="T96" fmla="*/ 115 w 776"/>
                <a:gd name="T97" fmla="*/ 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6" h="286">
                  <a:moveTo>
                    <a:pt x="632" y="66"/>
                  </a:moveTo>
                  <a:lnTo>
                    <a:pt x="611" y="69"/>
                  </a:lnTo>
                  <a:lnTo>
                    <a:pt x="594" y="77"/>
                  </a:lnTo>
                  <a:lnTo>
                    <a:pt x="578" y="88"/>
                  </a:lnTo>
                  <a:lnTo>
                    <a:pt x="566" y="104"/>
                  </a:lnTo>
                  <a:lnTo>
                    <a:pt x="558" y="122"/>
                  </a:lnTo>
                  <a:lnTo>
                    <a:pt x="555" y="142"/>
                  </a:lnTo>
                  <a:lnTo>
                    <a:pt x="558" y="163"/>
                  </a:lnTo>
                  <a:lnTo>
                    <a:pt x="566" y="181"/>
                  </a:lnTo>
                  <a:lnTo>
                    <a:pt x="578" y="196"/>
                  </a:lnTo>
                  <a:lnTo>
                    <a:pt x="594" y="209"/>
                  </a:lnTo>
                  <a:lnTo>
                    <a:pt x="611" y="216"/>
                  </a:lnTo>
                  <a:lnTo>
                    <a:pt x="632" y="219"/>
                  </a:lnTo>
                  <a:lnTo>
                    <a:pt x="652" y="216"/>
                  </a:lnTo>
                  <a:lnTo>
                    <a:pt x="671" y="209"/>
                  </a:lnTo>
                  <a:lnTo>
                    <a:pt x="687" y="196"/>
                  </a:lnTo>
                  <a:lnTo>
                    <a:pt x="698" y="181"/>
                  </a:lnTo>
                  <a:lnTo>
                    <a:pt x="706" y="163"/>
                  </a:lnTo>
                  <a:lnTo>
                    <a:pt x="709" y="142"/>
                  </a:lnTo>
                  <a:lnTo>
                    <a:pt x="706" y="122"/>
                  </a:lnTo>
                  <a:lnTo>
                    <a:pt x="698" y="104"/>
                  </a:lnTo>
                  <a:lnTo>
                    <a:pt x="687" y="88"/>
                  </a:lnTo>
                  <a:lnTo>
                    <a:pt x="671" y="77"/>
                  </a:lnTo>
                  <a:lnTo>
                    <a:pt x="652" y="69"/>
                  </a:lnTo>
                  <a:lnTo>
                    <a:pt x="632" y="66"/>
                  </a:lnTo>
                  <a:close/>
                  <a:moveTo>
                    <a:pt x="392" y="66"/>
                  </a:moveTo>
                  <a:lnTo>
                    <a:pt x="372" y="69"/>
                  </a:lnTo>
                  <a:lnTo>
                    <a:pt x="354" y="77"/>
                  </a:lnTo>
                  <a:lnTo>
                    <a:pt x="338" y="88"/>
                  </a:lnTo>
                  <a:lnTo>
                    <a:pt x="326" y="104"/>
                  </a:lnTo>
                  <a:lnTo>
                    <a:pt x="318" y="122"/>
                  </a:lnTo>
                  <a:lnTo>
                    <a:pt x="315" y="142"/>
                  </a:lnTo>
                  <a:lnTo>
                    <a:pt x="318" y="163"/>
                  </a:lnTo>
                  <a:lnTo>
                    <a:pt x="326" y="181"/>
                  </a:lnTo>
                  <a:lnTo>
                    <a:pt x="338" y="196"/>
                  </a:lnTo>
                  <a:lnTo>
                    <a:pt x="354" y="209"/>
                  </a:lnTo>
                  <a:lnTo>
                    <a:pt x="372" y="216"/>
                  </a:lnTo>
                  <a:lnTo>
                    <a:pt x="392" y="219"/>
                  </a:lnTo>
                  <a:lnTo>
                    <a:pt x="413" y="216"/>
                  </a:lnTo>
                  <a:lnTo>
                    <a:pt x="430" y="209"/>
                  </a:lnTo>
                  <a:lnTo>
                    <a:pt x="446" y="196"/>
                  </a:lnTo>
                  <a:lnTo>
                    <a:pt x="458" y="181"/>
                  </a:lnTo>
                  <a:lnTo>
                    <a:pt x="466" y="163"/>
                  </a:lnTo>
                  <a:lnTo>
                    <a:pt x="469" y="142"/>
                  </a:lnTo>
                  <a:lnTo>
                    <a:pt x="466" y="122"/>
                  </a:lnTo>
                  <a:lnTo>
                    <a:pt x="458" y="104"/>
                  </a:lnTo>
                  <a:lnTo>
                    <a:pt x="446" y="88"/>
                  </a:lnTo>
                  <a:lnTo>
                    <a:pt x="430" y="77"/>
                  </a:lnTo>
                  <a:lnTo>
                    <a:pt x="413" y="69"/>
                  </a:lnTo>
                  <a:lnTo>
                    <a:pt x="392" y="66"/>
                  </a:lnTo>
                  <a:close/>
                  <a:moveTo>
                    <a:pt x="144" y="66"/>
                  </a:moveTo>
                  <a:lnTo>
                    <a:pt x="123" y="69"/>
                  </a:lnTo>
                  <a:lnTo>
                    <a:pt x="105" y="77"/>
                  </a:lnTo>
                  <a:lnTo>
                    <a:pt x="90" y="88"/>
                  </a:lnTo>
                  <a:lnTo>
                    <a:pt x="77" y="104"/>
                  </a:lnTo>
                  <a:lnTo>
                    <a:pt x="70" y="122"/>
                  </a:lnTo>
                  <a:lnTo>
                    <a:pt x="66" y="142"/>
                  </a:lnTo>
                  <a:lnTo>
                    <a:pt x="70" y="163"/>
                  </a:lnTo>
                  <a:lnTo>
                    <a:pt x="77" y="181"/>
                  </a:lnTo>
                  <a:lnTo>
                    <a:pt x="90" y="196"/>
                  </a:lnTo>
                  <a:lnTo>
                    <a:pt x="105" y="209"/>
                  </a:lnTo>
                  <a:lnTo>
                    <a:pt x="123" y="216"/>
                  </a:lnTo>
                  <a:lnTo>
                    <a:pt x="144" y="219"/>
                  </a:lnTo>
                  <a:lnTo>
                    <a:pt x="164" y="216"/>
                  </a:lnTo>
                  <a:lnTo>
                    <a:pt x="183" y="209"/>
                  </a:lnTo>
                  <a:lnTo>
                    <a:pt x="198" y="196"/>
                  </a:lnTo>
                  <a:lnTo>
                    <a:pt x="209" y="181"/>
                  </a:lnTo>
                  <a:lnTo>
                    <a:pt x="217" y="163"/>
                  </a:lnTo>
                  <a:lnTo>
                    <a:pt x="221" y="142"/>
                  </a:lnTo>
                  <a:lnTo>
                    <a:pt x="217" y="122"/>
                  </a:lnTo>
                  <a:lnTo>
                    <a:pt x="209" y="104"/>
                  </a:lnTo>
                  <a:lnTo>
                    <a:pt x="198" y="88"/>
                  </a:lnTo>
                  <a:lnTo>
                    <a:pt x="183" y="77"/>
                  </a:lnTo>
                  <a:lnTo>
                    <a:pt x="164" y="69"/>
                  </a:lnTo>
                  <a:lnTo>
                    <a:pt x="144" y="66"/>
                  </a:lnTo>
                  <a:close/>
                  <a:moveTo>
                    <a:pt x="144" y="0"/>
                  </a:moveTo>
                  <a:lnTo>
                    <a:pt x="174" y="3"/>
                  </a:lnTo>
                  <a:lnTo>
                    <a:pt x="203" y="13"/>
                  </a:lnTo>
                  <a:lnTo>
                    <a:pt x="228" y="27"/>
                  </a:lnTo>
                  <a:lnTo>
                    <a:pt x="251" y="47"/>
                  </a:lnTo>
                  <a:lnTo>
                    <a:pt x="268" y="70"/>
                  </a:lnTo>
                  <a:lnTo>
                    <a:pt x="285" y="47"/>
                  </a:lnTo>
                  <a:lnTo>
                    <a:pt x="307" y="27"/>
                  </a:lnTo>
                  <a:lnTo>
                    <a:pt x="333" y="13"/>
                  </a:lnTo>
                  <a:lnTo>
                    <a:pt x="362" y="3"/>
                  </a:lnTo>
                  <a:lnTo>
                    <a:pt x="392" y="0"/>
                  </a:lnTo>
                  <a:lnTo>
                    <a:pt x="421" y="3"/>
                  </a:lnTo>
                  <a:lnTo>
                    <a:pt x="448" y="11"/>
                  </a:lnTo>
                  <a:lnTo>
                    <a:pt x="473" y="25"/>
                  </a:lnTo>
                  <a:lnTo>
                    <a:pt x="495" y="43"/>
                  </a:lnTo>
                  <a:lnTo>
                    <a:pt x="513" y="64"/>
                  </a:lnTo>
                  <a:lnTo>
                    <a:pt x="529" y="43"/>
                  </a:lnTo>
                  <a:lnTo>
                    <a:pt x="551" y="25"/>
                  </a:lnTo>
                  <a:lnTo>
                    <a:pt x="576" y="11"/>
                  </a:lnTo>
                  <a:lnTo>
                    <a:pt x="602" y="3"/>
                  </a:lnTo>
                  <a:lnTo>
                    <a:pt x="632" y="0"/>
                  </a:lnTo>
                  <a:lnTo>
                    <a:pt x="661" y="3"/>
                  </a:lnTo>
                  <a:lnTo>
                    <a:pt x="688" y="11"/>
                  </a:lnTo>
                  <a:lnTo>
                    <a:pt x="712" y="24"/>
                  </a:lnTo>
                  <a:lnTo>
                    <a:pt x="733" y="42"/>
                  </a:lnTo>
                  <a:lnTo>
                    <a:pt x="751" y="63"/>
                  </a:lnTo>
                  <a:lnTo>
                    <a:pt x="764" y="87"/>
                  </a:lnTo>
                  <a:lnTo>
                    <a:pt x="772" y="113"/>
                  </a:lnTo>
                  <a:lnTo>
                    <a:pt x="776" y="142"/>
                  </a:lnTo>
                  <a:lnTo>
                    <a:pt x="772" y="171"/>
                  </a:lnTo>
                  <a:lnTo>
                    <a:pt x="764" y="199"/>
                  </a:lnTo>
                  <a:lnTo>
                    <a:pt x="751" y="223"/>
                  </a:lnTo>
                  <a:lnTo>
                    <a:pt x="733" y="244"/>
                  </a:lnTo>
                  <a:lnTo>
                    <a:pt x="712" y="262"/>
                  </a:lnTo>
                  <a:lnTo>
                    <a:pt x="688" y="274"/>
                  </a:lnTo>
                  <a:lnTo>
                    <a:pt x="661" y="283"/>
                  </a:lnTo>
                  <a:lnTo>
                    <a:pt x="632" y="286"/>
                  </a:lnTo>
                  <a:lnTo>
                    <a:pt x="602" y="283"/>
                  </a:lnTo>
                  <a:lnTo>
                    <a:pt x="576" y="274"/>
                  </a:lnTo>
                  <a:lnTo>
                    <a:pt x="551" y="261"/>
                  </a:lnTo>
                  <a:lnTo>
                    <a:pt x="529" y="243"/>
                  </a:lnTo>
                  <a:lnTo>
                    <a:pt x="513" y="221"/>
                  </a:lnTo>
                  <a:lnTo>
                    <a:pt x="495" y="243"/>
                  </a:lnTo>
                  <a:lnTo>
                    <a:pt x="473" y="261"/>
                  </a:lnTo>
                  <a:lnTo>
                    <a:pt x="448" y="274"/>
                  </a:lnTo>
                  <a:lnTo>
                    <a:pt x="421" y="283"/>
                  </a:lnTo>
                  <a:lnTo>
                    <a:pt x="392" y="286"/>
                  </a:lnTo>
                  <a:lnTo>
                    <a:pt x="362" y="283"/>
                  </a:lnTo>
                  <a:lnTo>
                    <a:pt x="333" y="273"/>
                  </a:lnTo>
                  <a:lnTo>
                    <a:pt x="307" y="258"/>
                  </a:lnTo>
                  <a:lnTo>
                    <a:pt x="285" y="238"/>
                  </a:lnTo>
                  <a:lnTo>
                    <a:pt x="268" y="214"/>
                  </a:lnTo>
                  <a:lnTo>
                    <a:pt x="251" y="238"/>
                  </a:lnTo>
                  <a:lnTo>
                    <a:pt x="228" y="258"/>
                  </a:lnTo>
                  <a:lnTo>
                    <a:pt x="203" y="273"/>
                  </a:lnTo>
                  <a:lnTo>
                    <a:pt x="174" y="283"/>
                  </a:lnTo>
                  <a:lnTo>
                    <a:pt x="144" y="286"/>
                  </a:lnTo>
                  <a:lnTo>
                    <a:pt x="115" y="283"/>
                  </a:lnTo>
                  <a:lnTo>
                    <a:pt x="87" y="274"/>
                  </a:lnTo>
                  <a:lnTo>
                    <a:pt x="63" y="262"/>
                  </a:lnTo>
                  <a:lnTo>
                    <a:pt x="42" y="244"/>
                  </a:lnTo>
                  <a:lnTo>
                    <a:pt x="24" y="223"/>
                  </a:lnTo>
                  <a:lnTo>
                    <a:pt x="11" y="199"/>
                  </a:lnTo>
                  <a:lnTo>
                    <a:pt x="3" y="171"/>
                  </a:lnTo>
                  <a:lnTo>
                    <a:pt x="0" y="142"/>
                  </a:lnTo>
                  <a:lnTo>
                    <a:pt x="3" y="113"/>
                  </a:lnTo>
                  <a:lnTo>
                    <a:pt x="11" y="87"/>
                  </a:lnTo>
                  <a:lnTo>
                    <a:pt x="24" y="63"/>
                  </a:lnTo>
                  <a:lnTo>
                    <a:pt x="42" y="42"/>
                  </a:lnTo>
                  <a:lnTo>
                    <a:pt x="63" y="24"/>
                  </a:lnTo>
                  <a:lnTo>
                    <a:pt x="87" y="11"/>
                  </a:lnTo>
                  <a:lnTo>
                    <a:pt x="115" y="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8" name="Freeform 275">
              <a:extLst>
                <a:ext uri="{FF2B5EF4-FFF2-40B4-BE49-F238E27FC236}">
                  <a16:creationId xmlns:a16="http://schemas.microsoft.com/office/drawing/2014/main" id="{BD1B28E9-633B-4D9C-BC09-04A4CD2A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9" y="2250"/>
              <a:ext cx="86" cy="32"/>
            </a:xfrm>
            <a:custGeom>
              <a:avLst/>
              <a:gdLst>
                <a:gd name="T0" fmla="*/ 593 w 775"/>
                <a:gd name="T1" fmla="*/ 77 h 287"/>
                <a:gd name="T2" fmla="*/ 557 w 775"/>
                <a:gd name="T3" fmla="*/ 123 h 287"/>
                <a:gd name="T4" fmla="*/ 565 w 775"/>
                <a:gd name="T5" fmla="*/ 183 h 287"/>
                <a:gd name="T6" fmla="*/ 612 w 775"/>
                <a:gd name="T7" fmla="*/ 217 h 287"/>
                <a:gd name="T8" fmla="*/ 670 w 775"/>
                <a:gd name="T9" fmla="*/ 209 h 287"/>
                <a:gd name="T10" fmla="*/ 706 w 775"/>
                <a:gd name="T11" fmla="*/ 164 h 287"/>
                <a:gd name="T12" fmla="*/ 698 w 775"/>
                <a:gd name="T13" fmla="*/ 105 h 287"/>
                <a:gd name="T14" fmla="*/ 651 w 775"/>
                <a:gd name="T15" fmla="*/ 70 h 287"/>
                <a:gd name="T16" fmla="*/ 372 w 775"/>
                <a:gd name="T17" fmla="*/ 70 h 287"/>
                <a:gd name="T18" fmla="*/ 325 w 775"/>
                <a:gd name="T19" fmla="*/ 105 h 287"/>
                <a:gd name="T20" fmla="*/ 317 w 775"/>
                <a:gd name="T21" fmla="*/ 164 h 287"/>
                <a:gd name="T22" fmla="*/ 353 w 775"/>
                <a:gd name="T23" fmla="*/ 209 h 287"/>
                <a:gd name="T24" fmla="*/ 412 w 775"/>
                <a:gd name="T25" fmla="*/ 217 h 287"/>
                <a:gd name="T26" fmla="*/ 458 w 775"/>
                <a:gd name="T27" fmla="*/ 183 h 287"/>
                <a:gd name="T28" fmla="*/ 466 w 775"/>
                <a:gd name="T29" fmla="*/ 123 h 287"/>
                <a:gd name="T30" fmla="*/ 431 w 775"/>
                <a:gd name="T31" fmla="*/ 77 h 287"/>
                <a:gd name="T32" fmla="*/ 143 w 775"/>
                <a:gd name="T33" fmla="*/ 66 h 287"/>
                <a:gd name="T34" fmla="*/ 89 w 775"/>
                <a:gd name="T35" fmla="*/ 90 h 287"/>
                <a:gd name="T36" fmla="*/ 66 w 775"/>
                <a:gd name="T37" fmla="*/ 144 h 287"/>
                <a:gd name="T38" fmla="*/ 89 w 775"/>
                <a:gd name="T39" fmla="*/ 198 h 287"/>
                <a:gd name="T40" fmla="*/ 143 w 775"/>
                <a:gd name="T41" fmla="*/ 220 h 287"/>
                <a:gd name="T42" fmla="*/ 197 w 775"/>
                <a:gd name="T43" fmla="*/ 198 h 287"/>
                <a:gd name="T44" fmla="*/ 220 w 775"/>
                <a:gd name="T45" fmla="*/ 144 h 287"/>
                <a:gd name="T46" fmla="*/ 197 w 775"/>
                <a:gd name="T47" fmla="*/ 90 h 287"/>
                <a:gd name="T48" fmla="*/ 143 w 775"/>
                <a:gd name="T49" fmla="*/ 66 h 287"/>
                <a:gd name="T50" fmla="*/ 203 w 775"/>
                <a:gd name="T51" fmla="*/ 13 h 287"/>
                <a:gd name="T52" fmla="*/ 267 w 775"/>
                <a:gd name="T53" fmla="*/ 72 h 287"/>
                <a:gd name="T54" fmla="*/ 332 w 775"/>
                <a:gd name="T55" fmla="*/ 13 h 287"/>
                <a:gd name="T56" fmla="*/ 421 w 775"/>
                <a:gd name="T57" fmla="*/ 3 h 287"/>
                <a:gd name="T58" fmla="*/ 494 w 775"/>
                <a:gd name="T59" fmla="*/ 43 h 287"/>
                <a:gd name="T60" fmla="*/ 550 w 775"/>
                <a:gd name="T61" fmla="*/ 25 h 287"/>
                <a:gd name="T62" fmla="*/ 631 w 775"/>
                <a:gd name="T63" fmla="*/ 0 h 287"/>
                <a:gd name="T64" fmla="*/ 711 w 775"/>
                <a:gd name="T65" fmla="*/ 24 h 287"/>
                <a:gd name="T66" fmla="*/ 764 w 775"/>
                <a:gd name="T67" fmla="*/ 87 h 287"/>
                <a:gd name="T68" fmla="*/ 772 w 775"/>
                <a:gd name="T69" fmla="*/ 173 h 287"/>
                <a:gd name="T70" fmla="*/ 732 w 775"/>
                <a:gd name="T71" fmla="*/ 244 h 287"/>
                <a:gd name="T72" fmla="*/ 660 w 775"/>
                <a:gd name="T73" fmla="*/ 283 h 287"/>
                <a:gd name="T74" fmla="*/ 575 w 775"/>
                <a:gd name="T75" fmla="*/ 275 h 287"/>
                <a:gd name="T76" fmla="*/ 512 w 775"/>
                <a:gd name="T77" fmla="*/ 222 h 287"/>
                <a:gd name="T78" fmla="*/ 448 w 775"/>
                <a:gd name="T79" fmla="*/ 275 h 287"/>
                <a:gd name="T80" fmla="*/ 361 w 775"/>
                <a:gd name="T81" fmla="*/ 283 h 287"/>
                <a:gd name="T82" fmla="*/ 285 w 775"/>
                <a:gd name="T83" fmla="*/ 239 h 287"/>
                <a:gd name="T84" fmla="*/ 229 w 775"/>
                <a:gd name="T85" fmla="*/ 259 h 287"/>
                <a:gd name="T86" fmla="*/ 143 w 775"/>
                <a:gd name="T87" fmla="*/ 287 h 287"/>
                <a:gd name="T88" fmla="*/ 63 w 775"/>
                <a:gd name="T89" fmla="*/ 262 h 287"/>
                <a:gd name="T90" fmla="*/ 11 w 775"/>
                <a:gd name="T91" fmla="*/ 199 h 287"/>
                <a:gd name="T92" fmla="*/ 2 w 775"/>
                <a:gd name="T93" fmla="*/ 115 h 287"/>
                <a:gd name="T94" fmla="*/ 42 w 775"/>
                <a:gd name="T95" fmla="*/ 42 h 287"/>
                <a:gd name="T96" fmla="*/ 114 w 775"/>
                <a:gd name="T97" fmla="*/ 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5" h="287">
                  <a:moveTo>
                    <a:pt x="631" y="66"/>
                  </a:moveTo>
                  <a:lnTo>
                    <a:pt x="612" y="70"/>
                  </a:lnTo>
                  <a:lnTo>
                    <a:pt x="593" y="77"/>
                  </a:lnTo>
                  <a:lnTo>
                    <a:pt x="577" y="90"/>
                  </a:lnTo>
                  <a:lnTo>
                    <a:pt x="565" y="105"/>
                  </a:lnTo>
                  <a:lnTo>
                    <a:pt x="557" y="123"/>
                  </a:lnTo>
                  <a:lnTo>
                    <a:pt x="555" y="144"/>
                  </a:lnTo>
                  <a:lnTo>
                    <a:pt x="557" y="164"/>
                  </a:lnTo>
                  <a:lnTo>
                    <a:pt x="565" y="183"/>
                  </a:lnTo>
                  <a:lnTo>
                    <a:pt x="577" y="198"/>
                  </a:lnTo>
                  <a:lnTo>
                    <a:pt x="593" y="209"/>
                  </a:lnTo>
                  <a:lnTo>
                    <a:pt x="612" y="217"/>
                  </a:lnTo>
                  <a:lnTo>
                    <a:pt x="631" y="220"/>
                  </a:lnTo>
                  <a:lnTo>
                    <a:pt x="651" y="217"/>
                  </a:lnTo>
                  <a:lnTo>
                    <a:pt x="670" y="209"/>
                  </a:lnTo>
                  <a:lnTo>
                    <a:pt x="686" y="198"/>
                  </a:lnTo>
                  <a:lnTo>
                    <a:pt x="698" y="183"/>
                  </a:lnTo>
                  <a:lnTo>
                    <a:pt x="706" y="164"/>
                  </a:lnTo>
                  <a:lnTo>
                    <a:pt x="708" y="144"/>
                  </a:lnTo>
                  <a:lnTo>
                    <a:pt x="706" y="123"/>
                  </a:lnTo>
                  <a:lnTo>
                    <a:pt x="698" y="105"/>
                  </a:lnTo>
                  <a:lnTo>
                    <a:pt x="686" y="90"/>
                  </a:lnTo>
                  <a:lnTo>
                    <a:pt x="670" y="77"/>
                  </a:lnTo>
                  <a:lnTo>
                    <a:pt x="651" y="70"/>
                  </a:lnTo>
                  <a:lnTo>
                    <a:pt x="631" y="66"/>
                  </a:lnTo>
                  <a:close/>
                  <a:moveTo>
                    <a:pt x="392" y="66"/>
                  </a:moveTo>
                  <a:lnTo>
                    <a:pt x="372" y="70"/>
                  </a:lnTo>
                  <a:lnTo>
                    <a:pt x="353" y="77"/>
                  </a:lnTo>
                  <a:lnTo>
                    <a:pt x="337" y="90"/>
                  </a:lnTo>
                  <a:lnTo>
                    <a:pt x="325" y="105"/>
                  </a:lnTo>
                  <a:lnTo>
                    <a:pt x="317" y="123"/>
                  </a:lnTo>
                  <a:lnTo>
                    <a:pt x="315" y="144"/>
                  </a:lnTo>
                  <a:lnTo>
                    <a:pt x="317" y="164"/>
                  </a:lnTo>
                  <a:lnTo>
                    <a:pt x="325" y="183"/>
                  </a:lnTo>
                  <a:lnTo>
                    <a:pt x="337" y="198"/>
                  </a:lnTo>
                  <a:lnTo>
                    <a:pt x="353" y="209"/>
                  </a:lnTo>
                  <a:lnTo>
                    <a:pt x="372" y="217"/>
                  </a:lnTo>
                  <a:lnTo>
                    <a:pt x="392" y="220"/>
                  </a:lnTo>
                  <a:lnTo>
                    <a:pt x="412" y="217"/>
                  </a:lnTo>
                  <a:lnTo>
                    <a:pt x="431" y="209"/>
                  </a:lnTo>
                  <a:lnTo>
                    <a:pt x="446" y="198"/>
                  </a:lnTo>
                  <a:lnTo>
                    <a:pt x="458" y="183"/>
                  </a:lnTo>
                  <a:lnTo>
                    <a:pt x="466" y="164"/>
                  </a:lnTo>
                  <a:lnTo>
                    <a:pt x="468" y="144"/>
                  </a:lnTo>
                  <a:lnTo>
                    <a:pt x="466" y="123"/>
                  </a:lnTo>
                  <a:lnTo>
                    <a:pt x="458" y="105"/>
                  </a:lnTo>
                  <a:lnTo>
                    <a:pt x="446" y="90"/>
                  </a:lnTo>
                  <a:lnTo>
                    <a:pt x="431" y="77"/>
                  </a:lnTo>
                  <a:lnTo>
                    <a:pt x="412" y="70"/>
                  </a:lnTo>
                  <a:lnTo>
                    <a:pt x="392" y="66"/>
                  </a:lnTo>
                  <a:close/>
                  <a:moveTo>
                    <a:pt x="143" y="66"/>
                  </a:moveTo>
                  <a:lnTo>
                    <a:pt x="123" y="70"/>
                  </a:lnTo>
                  <a:lnTo>
                    <a:pt x="104" y="77"/>
                  </a:lnTo>
                  <a:lnTo>
                    <a:pt x="89" y="90"/>
                  </a:lnTo>
                  <a:lnTo>
                    <a:pt x="76" y="105"/>
                  </a:lnTo>
                  <a:lnTo>
                    <a:pt x="69" y="123"/>
                  </a:lnTo>
                  <a:lnTo>
                    <a:pt x="66" y="144"/>
                  </a:lnTo>
                  <a:lnTo>
                    <a:pt x="69" y="164"/>
                  </a:lnTo>
                  <a:lnTo>
                    <a:pt x="76" y="183"/>
                  </a:lnTo>
                  <a:lnTo>
                    <a:pt x="89" y="198"/>
                  </a:lnTo>
                  <a:lnTo>
                    <a:pt x="104" y="209"/>
                  </a:lnTo>
                  <a:lnTo>
                    <a:pt x="123" y="217"/>
                  </a:lnTo>
                  <a:lnTo>
                    <a:pt x="143" y="220"/>
                  </a:lnTo>
                  <a:lnTo>
                    <a:pt x="163" y="217"/>
                  </a:lnTo>
                  <a:lnTo>
                    <a:pt x="182" y="209"/>
                  </a:lnTo>
                  <a:lnTo>
                    <a:pt x="197" y="198"/>
                  </a:lnTo>
                  <a:lnTo>
                    <a:pt x="210" y="183"/>
                  </a:lnTo>
                  <a:lnTo>
                    <a:pt x="217" y="164"/>
                  </a:lnTo>
                  <a:lnTo>
                    <a:pt x="220" y="144"/>
                  </a:lnTo>
                  <a:lnTo>
                    <a:pt x="217" y="123"/>
                  </a:lnTo>
                  <a:lnTo>
                    <a:pt x="210" y="105"/>
                  </a:lnTo>
                  <a:lnTo>
                    <a:pt x="197" y="90"/>
                  </a:lnTo>
                  <a:lnTo>
                    <a:pt x="182" y="77"/>
                  </a:lnTo>
                  <a:lnTo>
                    <a:pt x="163" y="70"/>
                  </a:lnTo>
                  <a:lnTo>
                    <a:pt x="143" y="66"/>
                  </a:lnTo>
                  <a:close/>
                  <a:moveTo>
                    <a:pt x="143" y="0"/>
                  </a:moveTo>
                  <a:lnTo>
                    <a:pt x="174" y="3"/>
                  </a:lnTo>
                  <a:lnTo>
                    <a:pt x="203" y="13"/>
                  </a:lnTo>
                  <a:lnTo>
                    <a:pt x="229" y="28"/>
                  </a:lnTo>
                  <a:lnTo>
                    <a:pt x="250" y="48"/>
                  </a:lnTo>
                  <a:lnTo>
                    <a:pt x="267" y="72"/>
                  </a:lnTo>
                  <a:lnTo>
                    <a:pt x="285" y="48"/>
                  </a:lnTo>
                  <a:lnTo>
                    <a:pt x="306" y="28"/>
                  </a:lnTo>
                  <a:lnTo>
                    <a:pt x="332" y="13"/>
                  </a:lnTo>
                  <a:lnTo>
                    <a:pt x="361" y="3"/>
                  </a:lnTo>
                  <a:lnTo>
                    <a:pt x="392" y="0"/>
                  </a:lnTo>
                  <a:lnTo>
                    <a:pt x="421" y="3"/>
                  </a:lnTo>
                  <a:lnTo>
                    <a:pt x="448" y="12"/>
                  </a:lnTo>
                  <a:lnTo>
                    <a:pt x="473" y="25"/>
                  </a:lnTo>
                  <a:lnTo>
                    <a:pt x="494" y="43"/>
                  </a:lnTo>
                  <a:lnTo>
                    <a:pt x="512" y="65"/>
                  </a:lnTo>
                  <a:lnTo>
                    <a:pt x="529" y="43"/>
                  </a:lnTo>
                  <a:lnTo>
                    <a:pt x="550" y="25"/>
                  </a:lnTo>
                  <a:lnTo>
                    <a:pt x="575" y="12"/>
                  </a:lnTo>
                  <a:lnTo>
                    <a:pt x="603" y="3"/>
                  </a:lnTo>
                  <a:lnTo>
                    <a:pt x="631" y="0"/>
                  </a:lnTo>
                  <a:lnTo>
                    <a:pt x="660" y="3"/>
                  </a:lnTo>
                  <a:lnTo>
                    <a:pt x="687" y="11"/>
                  </a:lnTo>
                  <a:lnTo>
                    <a:pt x="711" y="24"/>
                  </a:lnTo>
                  <a:lnTo>
                    <a:pt x="732" y="42"/>
                  </a:lnTo>
                  <a:lnTo>
                    <a:pt x="750" y="63"/>
                  </a:lnTo>
                  <a:lnTo>
                    <a:pt x="764" y="87"/>
                  </a:lnTo>
                  <a:lnTo>
                    <a:pt x="772" y="115"/>
                  </a:lnTo>
                  <a:lnTo>
                    <a:pt x="775" y="144"/>
                  </a:lnTo>
                  <a:lnTo>
                    <a:pt x="772" y="173"/>
                  </a:lnTo>
                  <a:lnTo>
                    <a:pt x="764" y="199"/>
                  </a:lnTo>
                  <a:lnTo>
                    <a:pt x="750" y="223"/>
                  </a:lnTo>
                  <a:lnTo>
                    <a:pt x="732" y="244"/>
                  </a:lnTo>
                  <a:lnTo>
                    <a:pt x="711" y="262"/>
                  </a:lnTo>
                  <a:lnTo>
                    <a:pt x="687" y="275"/>
                  </a:lnTo>
                  <a:lnTo>
                    <a:pt x="660" y="283"/>
                  </a:lnTo>
                  <a:lnTo>
                    <a:pt x="631" y="287"/>
                  </a:lnTo>
                  <a:lnTo>
                    <a:pt x="603" y="283"/>
                  </a:lnTo>
                  <a:lnTo>
                    <a:pt x="575" y="275"/>
                  </a:lnTo>
                  <a:lnTo>
                    <a:pt x="550" y="261"/>
                  </a:lnTo>
                  <a:lnTo>
                    <a:pt x="529" y="243"/>
                  </a:lnTo>
                  <a:lnTo>
                    <a:pt x="512" y="222"/>
                  </a:lnTo>
                  <a:lnTo>
                    <a:pt x="494" y="243"/>
                  </a:lnTo>
                  <a:lnTo>
                    <a:pt x="473" y="261"/>
                  </a:lnTo>
                  <a:lnTo>
                    <a:pt x="448" y="275"/>
                  </a:lnTo>
                  <a:lnTo>
                    <a:pt x="421" y="283"/>
                  </a:lnTo>
                  <a:lnTo>
                    <a:pt x="392" y="287"/>
                  </a:lnTo>
                  <a:lnTo>
                    <a:pt x="361" y="283"/>
                  </a:lnTo>
                  <a:lnTo>
                    <a:pt x="332" y="273"/>
                  </a:lnTo>
                  <a:lnTo>
                    <a:pt x="306" y="259"/>
                  </a:lnTo>
                  <a:lnTo>
                    <a:pt x="285" y="239"/>
                  </a:lnTo>
                  <a:lnTo>
                    <a:pt x="267" y="215"/>
                  </a:lnTo>
                  <a:lnTo>
                    <a:pt x="250" y="239"/>
                  </a:lnTo>
                  <a:lnTo>
                    <a:pt x="229" y="259"/>
                  </a:lnTo>
                  <a:lnTo>
                    <a:pt x="203" y="273"/>
                  </a:lnTo>
                  <a:lnTo>
                    <a:pt x="174" y="283"/>
                  </a:lnTo>
                  <a:lnTo>
                    <a:pt x="143" y="287"/>
                  </a:lnTo>
                  <a:lnTo>
                    <a:pt x="114" y="283"/>
                  </a:lnTo>
                  <a:lnTo>
                    <a:pt x="88" y="275"/>
                  </a:lnTo>
                  <a:lnTo>
                    <a:pt x="63" y="262"/>
                  </a:lnTo>
                  <a:lnTo>
                    <a:pt x="42" y="244"/>
                  </a:lnTo>
                  <a:lnTo>
                    <a:pt x="24" y="223"/>
                  </a:lnTo>
                  <a:lnTo>
                    <a:pt x="11" y="199"/>
                  </a:lnTo>
                  <a:lnTo>
                    <a:pt x="2" y="173"/>
                  </a:lnTo>
                  <a:lnTo>
                    <a:pt x="0" y="144"/>
                  </a:lnTo>
                  <a:lnTo>
                    <a:pt x="2" y="115"/>
                  </a:lnTo>
                  <a:lnTo>
                    <a:pt x="11" y="87"/>
                  </a:lnTo>
                  <a:lnTo>
                    <a:pt x="24" y="63"/>
                  </a:lnTo>
                  <a:lnTo>
                    <a:pt x="42" y="42"/>
                  </a:lnTo>
                  <a:lnTo>
                    <a:pt x="63" y="24"/>
                  </a:lnTo>
                  <a:lnTo>
                    <a:pt x="88" y="11"/>
                  </a:lnTo>
                  <a:lnTo>
                    <a:pt x="114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9" name="Freeform 276">
              <a:extLst>
                <a:ext uri="{FF2B5EF4-FFF2-40B4-BE49-F238E27FC236}">
                  <a16:creationId xmlns:a16="http://schemas.microsoft.com/office/drawing/2014/main" id="{FFC75CEA-3C05-4A37-980C-690CED92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6" y="2227"/>
              <a:ext cx="132" cy="98"/>
            </a:xfrm>
            <a:custGeom>
              <a:avLst/>
              <a:gdLst>
                <a:gd name="T0" fmla="*/ 79 w 1185"/>
                <a:gd name="T1" fmla="*/ 68 h 884"/>
                <a:gd name="T2" fmla="*/ 76 w 1185"/>
                <a:gd name="T3" fmla="*/ 68 h 884"/>
                <a:gd name="T4" fmla="*/ 72 w 1185"/>
                <a:gd name="T5" fmla="*/ 70 h 884"/>
                <a:gd name="T6" fmla="*/ 69 w 1185"/>
                <a:gd name="T7" fmla="*/ 72 h 884"/>
                <a:gd name="T8" fmla="*/ 67 w 1185"/>
                <a:gd name="T9" fmla="*/ 76 h 884"/>
                <a:gd name="T10" fmla="*/ 67 w 1185"/>
                <a:gd name="T11" fmla="*/ 80 h 884"/>
                <a:gd name="T12" fmla="*/ 67 w 1185"/>
                <a:gd name="T13" fmla="*/ 654 h 884"/>
                <a:gd name="T14" fmla="*/ 67 w 1185"/>
                <a:gd name="T15" fmla="*/ 658 h 884"/>
                <a:gd name="T16" fmla="*/ 69 w 1185"/>
                <a:gd name="T17" fmla="*/ 662 h 884"/>
                <a:gd name="T18" fmla="*/ 72 w 1185"/>
                <a:gd name="T19" fmla="*/ 664 h 884"/>
                <a:gd name="T20" fmla="*/ 76 w 1185"/>
                <a:gd name="T21" fmla="*/ 666 h 884"/>
                <a:gd name="T22" fmla="*/ 79 w 1185"/>
                <a:gd name="T23" fmla="*/ 667 h 884"/>
                <a:gd name="T24" fmla="*/ 1105 w 1185"/>
                <a:gd name="T25" fmla="*/ 667 h 884"/>
                <a:gd name="T26" fmla="*/ 1110 w 1185"/>
                <a:gd name="T27" fmla="*/ 666 h 884"/>
                <a:gd name="T28" fmla="*/ 1113 w 1185"/>
                <a:gd name="T29" fmla="*/ 664 h 884"/>
                <a:gd name="T30" fmla="*/ 1115 w 1185"/>
                <a:gd name="T31" fmla="*/ 662 h 884"/>
                <a:gd name="T32" fmla="*/ 1117 w 1185"/>
                <a:gd name="T33" fmla="*/ 658 h 884"/>
                <a:gd name="T34" fmla="*/ 1118 w 1185"/>
                <a:gd name="T35" fmla="*/ 654 h 884"/>
                <a:gd name="T36" fmla="*/ 1118 w 1185"/>
                <a:gd name="T37" fmla="*/ 80 h 884"/>
                <a:gd name="T38" fmla="*/ 1117 w 1185"/>
                <a:gd name="T39" fmla="*/ 76 h 884"/>
                <a:gd name="T40" fmla="*/ 1115 w 1185"/>
                <a:gd name="T41" fmla="*/ 72 h 884"/>
                <a:gd name="T42" fmla="*/ 1113 w 1185"/>
                <a:gd name="T43" fmla="*/ 70 h 884"/>
                <a:gd name="T44" fmla="*/ 1110 w 1185"/>
                <a:gd name="T45" fmla="*/ 68 h 884"/>
                <a:gd name="T46" fmla="*/ 1105 w 1185"/>
                <a:gd name="T47" fmla="*/ 68 h 884"/>
                <a:gd name="T48" fmla="*/ 79 w 1185"/>
                <a:gd name="T49" fmla="*/ 68 h 884"/>
                <a:gd name="T50" fmla="*/ 79 w 1185"/>
                <a:gd name="T51" fmla="*/ 0 h 884"/>
                <a:gd name="T52" fmla="*/ 1105 w 1185"/>
                <a:gd name="T53" fmla="*/ 0 h 884"/>
                <a:gd name="T54" fmla="*/ 1126 w 1185"/>
                <a:gd name="T55" fmla="*/ 4 h 884"/>
                <a:gd name="T56" fmla="*/ 1145 w 1185"/>
                <a:gd name="T57" fmla="*/ 11 h 884"/>
                <a:gd name="T58" fmla="*/ 1162 w 1185"/>
                <a:gd name="T59" fmla="*/ 24 h 884"/>
                <a:gd name="T60" fmla="*/ 1174 w 1185"/>
                <a:gd name="T61" fmla="*/ 40 h 884"/>
                <a:gd name="T62" fmla="*/ 1182 w 1185"/>
                <a:gd name="T63" fmla="*/ 59 h 884"/>
                <a:gd name="T64" fmla="*/ 1185 w 1185"/>
                <a:gd name="T65" fmla="*/ 80 h 884"/>
                <a:gd name="T66" fmla="*/ 1185 w 1185"/>
                <a:gd name="T67" fmla="*/ 654 h 884"/>
                <a:gd name="T68" fmla="*/ 1182 w 1185"/>
                <a:gd name="T69" fmla="*/ 675 h 884"/>
                <a:gd name="T70" fmla="*/ 1174 w 1185"/>
                <a:gd name="T71" fmla="*/ 694 h 884"/>
                <a:gd name="T72" fmla="*/ 1162 w 1185"/>
                <a:gd name="T73" fmla="*/ 710 h 884"/>
                <a:gd name="T74" fmla="*/ 1145 w 1185"/>
                <a:gd name="T75" fmla="*/ 723 h 884"/>
                <a:gd name="T76" fmla="*/ 1126 w 1185"/>
                <a:gd name="T77" fmla="*/ 730 h 884"/>
                <a:gd name="T78" fmla="*/ 1105 w 1185"/>
                <a:gd name="T79" fmla="*/ 734 h 884"/>
                <a:gd name="T80" fmla="*/ 1080 w 1185"/>
                <a:gd name="T81" fmla="*/ 734 h 884"/>
                <a:gd name="T82" fmla="*/ 1143 w 1185"/>
                <a:gd name="T83" fmla="*/ 884 h 884"/>
                <a:gd name="T84" fmla="*/ 964 w 1185"/>
                <a:gd name="T85" fmla="*/ 734 h 884"/>
                <a:gd name="T86" fmla="*/ 79 w 1185"/>
                <a:gd name="T87" fmla="*/ 734 h 884"/>
                <a:gd name="T88" fmla="*/ 58 w 1185"/>
                <a:gd name="T89" fmla="*/ 730 h 884"/>
                <a:gd name="T90" fmla="*/ 40 w 1185"/>
                <a:gd name="T91" fmla="*/ 723 h 884"/>
                <a:gd name="T92" fmla="*/ 23 w 1185"/>
                <a:gd name="T93" fmla="*/ 710 h 884"/>
                <a:gd name="T94" fmla="*/ 11 w 1185"/>
                <a:gd name="T95" fmla="*/ 694 h 884"/>
                <a:gd name="T96" fmla="*/ 3 w 1185"/>
                <a:gd name="T97" fmla="*/ 675 h 884"/>
                <a:gd name="T98" fmla="*/ 0 w 1185"/>
                <a:gd name="T99" fmla="*/ 654 h 884"/>
                <a:gd name="T100" fmla="*/ 0 w 1185"/>
                <a:gd name="T101" fmla="*/ 80 h 884"/>
                <a:gd name="T102" fmla="*/ 3 w 1185"/>
                <a:gd name="T103" fmla="*/ 59 h 884"/>
                <a:gd name="T104" fmla="*/ 11 w 1185"/>
                <a:gd name="T105" fmla="*/ 40 h 884"/>
                <a:gd name="T106" fmla="*/ 23 w 1185"/>
                <a:gd name="T107" fmla="*/ 24 h 884"/>
                <a:gd name="T108" fmla="*/ 40 w 1185"/>
                <a:gd name="T109" fmla="*/ 11 h 884"/>
                <a:gd name="T110" fmla="*/ 58 w 1185"/>
                <a:gd name="T111" fmla="*/ 4 h 884"/>
                <a:gd name="T112" fmla="*/ 79 w 1185"/>
                <a:gd name="T113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5" h="884">
                  <a:moveTo>
                    <a:pt x="79" y="68"/>
                  </a:moveTo>
                  <a:lnTo>
                    <a:pt x="76" y="68"/>
                  </a:lnTo>
                  <a:lnTo>
                    <a:pt x="72" y="70"/>
                  </a:lnTo>
                  <a:lnTo>
                    <a:pt x="69" y="72"/>
                  </a:lnTo>
                  <a:lnTo>
                    <a:pt x="67" y="76"/>
                  </a:lnTo>
                  <a:lnTo>
                    <a:pt x="67" y="80"/>
                  </a:lnTo>
                  <a:lnTo>
                    <a:pt x="67" y="654"/>
                  </a:lnTo>
                  <a:lnTo>
                    <a:pt x="67" y="658"/>
                  </a:lnTo>
                  <a:lnTo>
                    <a:pt x="69" y="662"/>
                  </a:lnTo>
                  <a:lnTo>
                    <a:pt x="72" y="664"/>
                  </a:lnTo>
                  <a:lnTo>
                    <a:pt x="76" y="666"/>
                  </a:lnTo>
                  <a:lnTo>
                    <a:pt x="79" y="667"/>
                  </a:lnTo>
                  <a:lnTo>
                    <a:pt x="1105" y="667"/>
                  </a:lnTo>
                  <a:lnTo>
                    <a:pt x="1110" y="666"/>
                  </a:lnTo>
                  <a:lnTo>
                    <a:pt x="1113" y="664"/>
                  </a:lnTo>
                  <a:lnTo>
                    <a:pt x="1115" y="662"/>
                  </a:lnTo>
                  <a:lnTo>
                    <a:pt x="1117" y="658"/>
                  </a:lnTo>
                  <a:lnTo>
                    <a:pt x="1118" y="654"/>
                  </a:lnTo>
                  <a:lnTo>
                    <a:pt x="1118" y="80"/>
                  </a:lnTo>
                  <a:lnTo>
                    <a:pt x="1117" y="76"/>
                  </a:lnTo>
                  <a:lnTo>
                    <a:pt x="1115" y="72"/>
                  </a:lnTo>
                  <a:lnTo>
                    <a:pt x="1113" y="70"/>
                  </a:lnTo>
                  <a:lnTo>
                    <a:pt x="1110" y="68"/>
                  </a:lnTo>
                  <a:lnTo>
                    <a:pt x="1105" y="68"/>
                  </a:lnTo>
                  <a:lnTo>
                    <a:pt x="79" y="68"/>
                  </a:lnTo>
                  <a:close/>
                  <a:moveTo>
                    <a:pt x="79" y="0"/>
                  </a:moveTo>
                  <a:lnTo>
                    <a:pt x="1105" y="0"/>
                  </a:lnTo>
                  <a:lnTo>
                    <a:pt x="1126" y="4"/>
                  </a:lnTo>
                  <a:lnTo>
                    <a:pt x="1145" y="11"/>
                  </a:lnTo>
                  <a:lnTo>
                    <a:pt x="1162" y="24"/>
                  </a:lnTo>
                  <a:lnTo>
                    <a:pt x="1174" y="40"/>
                  </a:lnTo>
                  <a:lnTo>
                    <a:pt x="1182" y="59"/>
                  </a:lnTo>
                  <a:lnTo>
                    <a:pt x="1185" y="80"/>
                  </a:lnTo>
                  <a:lnTo>
                    <a:pt x="1185" y="654"/>
                  </a:lnTo>
                  <a:lnTo>
                    <a:pt x="1182" y="675"/>
                  </a:lnTo>
                  <a:lnTo>
                    <a:pt x="1174" y="694"/>
                  </a:lnTo>
                  <a:lnTo>
                    <a:pt x="1162" y="710"/>
                  </a:lnTo>
                  <a:lnTo>
                    <a:pt x="1145" y="723"/>
                  </a:lnTo>
                  <a:lnTo>
                    <a:pt x="1126" y="730"/>
                  </a:lnTo>
                  <a:lnTo>
                    <a:pt x="1105" y="734"/>
                  </a:lnTo>
                  <a:lnTo>
                    <a:pt x="1080" y="734"/>
                  </a:lnTo>
                  <a:lnTo>
                    <a:pt x="1143" y="884"/>
                  </a:lnTo>
                  <a:lnTo>
                    <a:pt x="964" y="734"/>
                  </a:lnTo>
                  <a:lnTo>
                    <a:pt x="79" y="734"/>
                  </a:lnTo>
                  <a:lnTo>
                    <a:pt x="58" y="730"/>
                  </a:lnTo>
                  <a:lnTo>
                    <a:pt x="40" y="723"/>
                  </a:lnTo>
                  <a:lnTo>
                    <a:pt x="23" y="710"/>
                  </a:lnTo>
                  <a:lnTo>
                    <a:pt x="11" y="694"/>
                  </a:lnTo>
                  <a:lnTo>
                    <a:pt x="3" y="675"/>
                  </a:lnTo>
                  <a:lnTo>
                    <a:pt x="0" y="654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8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56C9C"/>
            </a:solidFill>
            <a:ln w="0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grpSp>
        <p:nvGrpSpPr>
          <p:cNvPr id="70" name="Group 59">
            <a:extLst>
              <a:ext uri="{FF2B5EF4-FFF2-40B4-BE49-F238E27FC236}">
                <a16:creationId xmlns:a16="http://schemas.microsoft.com/office/drawing/2014/main" id="{F30D8F64-C873-4913-8F4F-1914BA3B5327}"/>
              </a:ext>
            </a:extLst>
          </p:cNvPr>
          <p:cNvGrpSpPr>
            <a:grpSpLocks noChangeAspect="1"/>
          </p:cNvGrpSpPr>
          <p:nvPr/>
        </p:nvGrpSpPr>
        <p:grpSpPr>
          <a:xfrm>
            <a:off x="1910077" y="2906159"/>
            <a:ext cx="468881" cy="443199"/>
            <a:chOff x="438090" y="4721309"/>
            <a:chExt cx="925060" cy="874393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298375B8-2188-42A3-BF09-A1A907A9BE4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9758" y="4721309"/>
              <a:ext cx="663392" cy="510386"/>
            </a:xfrm>
            <a:custGeom>
              <a:avLst/>
              <a:gdLst>
                <a:gd name="T0" fmla="*/ 2000 w 2080"/>
                <a:gd name="T1" fmla="*/ 540 h 1600"/>
                <a:gd name="T2" fmla="*/ 1600 w 2080"/>
                <a:gd name="T3" fmla="*/ 480 h 1600"/>
                <a:gd name="T4" fmla="*/ 1540 w 2080"/>
                <a:gd name="T5" fmla="*/ 80 h 1600"/>
                <a:gd name="T6" fmla="*/ 80 w 2080"/>
                <a:gd name="T7" fmla="*/ 1520 h 1600"/>
                <a:gd name="T8" fmla="*/ 1885 w 2080"/>
                <a:gd name="T9" fmla="*/ 400 h 1600"/>
                <a:gd name="T10" fmla="*/ 1680 w 2080"/>
                <a:gd name="T11" fmla="*/ 400 h 1600"/>
                <a:gd name="T12" fmla="*/ 2034 w 2080"/>
                <a:gd name="T13" fmla="*/ 436 h 1600"/>
                <a:gd name="T14" fmla="*/ 2080 w 2080"/>
                <a:gd name="T15" fmla="*/ 1600 h 1600"/>
                <a:gd name="T16" fmla="*/ 0 w 2080"/>
                <a:gd name="T17" fmla="*/ 0 h 1600"/>
                <a:gd name="T18" fmla="*/ 1639 w 2080"/>
                <a:gd name="T19" fmla="*/ 41 h 1600"/>
                <a:gd name="T20" fmla="*/ 356 w 2080"/>
                <a:gd name="T21" fmla="*/ 600 h 1600"/>
                <a:gd name="T22" fmla="*/ 493 w 2080"/>
                <a:gd name="T23" fmla="*/ 320 h 1600"/>
                <a:gd name="T24" fmla="*/ 356 w 2080"/>
                <a:gd name="T25" fmla="*/ 600 h 1600"/>
                <a:gd name="T26" fmla="*/ 1840 w 2080"/>
                <a:gd name="T27" fmla="*/ 720 h 1600"/>
                <a:gd name="T28" fmla="*/ 880 w 2080"/>
                <a:gd name="T29" fmla="*/ 800 h 1600"/>
                <a:gd name="T30" fmla="*/ 240 w 2080"/>
                <a:gd name="T31" fmla="*/ 1200 h 1600"/>
                <a:gd name="T32" fmla="*/ 1600 w 2080"/>
                <a:gd name="T33" fmla="*/ 1280 h 1600"/>
                <a:gd name="T34" fmla="*/ 240 w 2080"/>
                <a:gd name="T35" fmla="*/ 1200 h 1600"/>
                <a:gd name="T36" fmla="*/ 1840 w 2080"/>
                <a:gd name="T37" fmla="*/ 960 h 1600"/>
                <a:gd name="T38" fmla="*/ 240 w 2080"/>
                <a:gd name="T39" fmla="*/ 1040 h 1600"/>
                <a:gd name="T40" fmla="*/ 880 w 2080"/>
                <a:gd name="T41" fmla="*/ 480 h 1600"/>
                <a:gd name="T42" fmla="*/ 1520 w 2080"/>
                <a:gd name="T43" fmla="*/ 560 h 1600"/>
                <a:gd name="T44" fmla="*/ 880 w 2080"/>
                <a:gd name="T45" fmla="*/ 480 h 1600"/>
                <a:gd name="T46" fmla="*/ 328 w 2080"/>
                <a:gd name="T47" fmla="*/ 680 h 1600"/>
                <a:gd name="T48" fmla="*/ 320 w 2080"/>
                <a:gd name="T49" fmla="*/ 760 h 1600"/>
                <a:gd name="T50" fmla="*/ 240 w 2080"/>
                <a:gd name="T51" fmla="*/ 800 h 1600"/>
                <a:gd name="T52" fmla="*/ 246 w 2080"/>
                <a:gd name="T53" fmla="*/ 682 h 1600"/>
                <a:gd name="T54" fmla="*/ 403 w 2080"/>
                <a:gd name="T55" fmla="*/ 265 h 1600"/>
                <a:gd name="T56" fmla="*/ 520 w 2080"/>
                <a:gd name="T57" fmla="*/ 240 h 1600"/>
                <a:gd name="T58" fmla="*/ 692 w 2080"/>
                <a:gd name="T59" fmla="*/ 605 h 1600"/>
                <a:gd name="T60" fmla="*/ 720 w 2080"/>
                <a:gd name="T61" fmla="*/ 760 h 1600"/>
                <a:gd name="T62" fmla="*/ 640 w 2080"/>
                <a:gd name="T63" fmla="*/ 800 h 1600"/>
                <a:gd name="T64" fmla="*/ 635 w 2080"/>
                <a:gd name="T65" fmla="*/ 695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0" h="1600">
                  <a:moveTo>
                    <a:pt x="2000" y="1520"/>
                  </a:moveTo>
                  <a:cubicBezTo>
                    <a:pt x="2000" y="540"/>
                    <a:pt x="2000" y="540"/>
                    <a:pt x="2000" y="540"/>
                  </a:cubicBezTo>
                  <a:cubicBezTo>
                    <a:pt x="2000" y="507"/>
                    <a:pt x="1973" y="480"/>
                    <a:pt x="1940" y="480"/>
                  </a:cubicBezTo>
                  <a:cubicBezTo>
                    <a:pt x="1600" y="480"/>
                    <a:pt x="1600" y="480"/>
                    <a:pt x="1600" y="480"/>
                  </a:cubicBezTo>
                  <a:cubicBezTo>
                    <a:pt x="1600" y="140"/>
                    <a:pt x="1600" y="140"/>
                    <a:pt x="1600" y="140"/>
                  </a:cubicBezTo>
                  <a:cubicBezTo>
                    <a:pt x="1600" y="107"/>
                    <a:pt x="1573" y="80"/>
                    <a:pt x="154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1520"/>
                    <a:pt x="80" y="1520"/>
                    <a:pt x="80" y="1520"/>
                  </a:cubicBezTo>
                  <a:lnTo>
                    <a:pt x="2000" y="1520"/>
                  </a:lnTo>
                  <a:close/>
                  <a:moveTo>
                    <a:pt x="1885" y="400"/>
                  </a:moveTo>
                  <a:cubicBezTo>
                    <a:pt x="1680" y="195"/>
                    <a:pt x="1680" y="195"/>
                    <a:pt x="1680" y="195"/>
                  </a:cubicBezTo>
                  <a:cubicBezTo>
                    <a:pt x="1680" y="400"/>
                    <a:pt x="1680" y="400"/>
                    <a:pt x="1680" y="400"/>
                  </a:cubicBezTo>
                  <a:lnTo>
                    <a:pt x="1885" y="400"/>
                  </a:lnTo>
                  <a:close/>
                  <a:moveTo>
                    <a:pt x="2034" y="436"/>
                  </a:moveTo>
                  <a:cubicBezTo>
                    <a:pt x="2063" y="463"/>
                    <a:pt x="2080" y="500"/>
                    <a:pt x="2080" y="540"/>
                  </a:cubicBezTo>
                  <a:cubicBezTo>
                    <a:pt x="2080" y="1600"/>
                    <a:pt x="2080" y="1600"/>
                    <a:pt x="2080" y="1600"/>
                  </a:cubicBezTo>
                  <a:cubicBezTo>
                    <a:pt x="0" y="1600"/>
                    <a:pt x="0" y="1600"/>
                    <a:pt x="0" y="16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0" y="0"/>
                    <a:pt x="1540" y="0"/>
                    <a:pt x="1540" y="0"/>
                  </a:cubicBezTo>
                  <a:cubicBezTo>
                    <a:pt x="1578" y="0"/>
                    <a:pt x="1614" y="16"/>
                    <a:pt x="1639" y="41"/>
                  </a:cubicBezTo>
                  <a:lnTo>
                    <a:pt x="2034" y="436"/>
                  </a:lnTo>
                  <a:close/>
                  <a:moveTo>
                    <a:pt x="356" y="600"/>
                  </a:moveTo>
                  <a:cubicBezTo>
                    <a:pt x="604" y="600"/>
                    <a:pt x="604" y="600"/>
                    <a:pt x="604" y="600"/>
                  </a:cubicBezTo>
                  <a:cubicBezTo>
                    <a:pt x="493" y="320"/>
                    <a:pt x="493" y="320"/>
                    <a:pt x="493" y="320"/>
                  </a:cubicBezTo>
                  <a:cubicBezTo>
                    <a:pt x="467" y="320"/>
                    <a:pt x="467" y="320"/>
                    <a:pt x="467" y="320"/>
                  </a:cubicBezTo>
                  <a:lnTo>
                    <a:pt x="356" y="600"/>
                  </a:lnTo>
                  <a:close/>
                  <a:moveTo>
                    <a:pt x="880" y="720"/>
                  </a:moveTo>
                  <a:cubicBezTo>
                    <a:pt x="1840" y="720"/>
                    <a:pt x="1840" y="720"/>
                    <a:pt x="1840" y="720"/>
                  </a:cubicBezTo>
                  <a:cubicBezTo>
                    <a:pt x="1840" y="800"/>
                    <a:pt x="1840" y="800"/>
                    <a:pt x="1840" y="800"/>
                  </a:cubicBezTo>
                  <a:cubicBezTo>
                    <a:pt x="880" y="800"/>
                    <a:pt x="880" y="800"/>
                    <a:pt x="880" y="800"/>
                  </a:cubicBezTo>
                  <a:lnTo>
                    <a:pt x="880" y="720"/>
                  </a:lnTo>
                  <a:close/>
                  <a:moveTo>
                    <a:pt x="240" y="1200"/>
                  </a:moveTo>
                  <a:cubicBezTo>
                    <a:pt x="1600" y="1200"/>
                    <a:pt x="1600" y="1200"/>
                    <a:pt x="1600" y="1200"/>
                  </a:cubicBezTo>
                  <a:cubicBezTo>
                    <a:pt x="1600" y="1280"/>
                    <a:pt x="1600" y="1280"/>
                    <a:pt x="1600" y="1280"/>
                  </a:cubicBezTo>
                  <a:cubicBezTo>
                    <a:pt x="240" y="1280"/>
                    <a:pt x="240" y="1280"/>
                    <a:pt x="240" y="1280"/>
                  </a:cubicBezTo>
                  <a:lnTo>
                    <a:pt x="240" y="1200"/>
                  </a:lnTo>
                  <a:close/>
                  <a:moveTo>
                    <a:pt x="240" y="960"/>
                  </a:moveTo>
                  <a:cubicBezTo>
                    <a:pt x="1840" y="960"/>
                    <a:pt x="1840" y="960"/>
                    <a:pt x="1840" y="960"/>
                  </a:cubicBezTo>
                  <a:cubicBezTo>
                    <a:pt x="1840" y="1040"/>
                    <a:pt x="1840" y="1040"/>
                    <a:pt x="1840" y="1040"/>
                  </a:cubicBezTo>
                  <a:cubicBezTo>
                    <a:pt x="240" y="1040"/>
                    <a:pt x="240" y="1040"/>
                    <a:pt x="240" y="1040"/>
                  </a:cubicBezTo>
                  <a:lnTo>
                    <a:pt x="240" y="960"/>
                  </a:lnTo>
                  <a:close/>
                  <a:moveTo>
                    <a:pt x="880" y="480"/>
                  </a:moveTo>
                  <a:cubicBezTo>
                    <a:pt x="1520" y="480"/>
                    <a:pt x="1520" y="480"/>
                    <a:pt x="1520" y="480"/>
                  </a:cubicBezTo>
                  <a:cubicBezTo>
                    <a:pt x="1520" y="560"/>
                    <a:pt x="1520" y="560"/>
                    <a:pt x="1520" y="560"/>
                  </a:cubicBezTo>
                  <a:cubicBezTo>
                    <a:pt x="880" y="560"/>
                    <a:pt x="880" y="560"/>
                    <a:pt x="880" y="560"/>
                  </a:cubicBezTo>
                  <a:lnTo>
                    <a:pt x="880" y="480"/>
                  </a:lnTo>
                  <a:close/>
                  <a:moveTo>
                    <a:pt x="632" y="680"/>
                  </a:moveTo>
                  <a:cubicBezTo>
                    <a:pt x="328" y="680"/>
                    <a:pt x="328" y="680"/>
                    <a:pt x="328" y="680"/>
                  </a:cubicBezTo>
                  <a:cubicBezTo>
                    <a:pt x="327" y="685"/>
                    <a:pt x="326" y="690"/>
                    <a:pt x="325" y="695"/>
                  </a:cubicBezTo>
                  <a:cubicBezTo>
                    <a:pt x="322" y="716"/>
                    <a:pt x="320" y="737"/>
                    <a:pt x="320" y="760"/>
                  </a:cubicBezTo>
                  <a:cubicBezTo>
                    <a:pt x="320" y="800"/>
                    <a:pt x="320" y="800"/>
                    <a:pt x="320" y="800"/>
                  </a:cubicBezTo>
                  <a:cubicBezTo>
                    <a:pt x="240" y="800"/>
                    <a:pt x="240" y="800"/>
                    <a:pt x="240" y="800"/>
                  </a:cubicBezTo>
                  <a:cubicBezTo>
                    <a:pt x="240" y="760"/>
                    <a:pt x="240" y="760"/>
                    <a:pt x="240" y="760"/>
                  </a:cubicBezTo>
                  <a:cubicBezTo>
                    <a:pt x="240" y="733"/>
                    <a:pt x="242" y="707"/>
                    <a:pt x="246" y="682"/>
                  </a:cubicBezTo>
                  <a:cubicBezTo>
                    <a:pt x="251" y="656"/>
                    <a:pt x="258" y="631"/>
                    <a:pt x="268" y="605"/>
                  </a:cubicBezTo>
                  <a:cubicBezTo>
                    <a:pt x="403" y="265"/>
                    <a:pt x="403" y="265"/>
                    <a:pt x="403" y="265"/>
                  </a:cubicBezTo>
                  <a:cubicBezTo>
                    <a:pt x="409" y="250"/>
                    <a:pt x="424" y="240"/>
                    <a:pt x="440" y="240"/>
                  </a:cubicBezTo>
                  <a:cubicBezTo>
                    <a:pt x="520" y="240"/>
                    <a:pt x="520" y="240"/>
                    <a:pt x="520" y="240"/>
                  </a:cubicBezTo>
                  <a:cubicBezTo>
                    <a:pt x="538" y="240"/>
                    <a:pt x="552" y="251"/>
                    <a:pt x="558" y="267"/>
                  </a:cubicBezTo>
                  <a:cubicBezTo>
                    <a:pt x="692" y="605"/>
                    <a:pt x="692" y="605"/>
                    <a:pt x="692" y="605"/>
                  </a:cubicBezTo>
                  <a:cubicBezTo>
                    <a:pt x="701" y="629"/>
                    <a:pt x="709" y="656"/>
                    <a:pt x="714" y="682"/>
                  </a:cubicBezTo>
                  <a:cubicBezTo>
                    <a:pt x="718" y="707"/>
                    <a:pt x="720" y="733"/>
                    <a:pt x="720" y="760"/>
                  </a:cubicBezTo>
                  <a:cubicBezTo>
                    <a:pt x="720" y="800"/>
                    <a:pt x="720" y="800"/>
                    <a:pt x="720" y="800"/>
                  </a:cubicBezTo>
                  <a:cubicBezTo>
                    <a:pt x="640" y="800"/>
                    <a:pt x="640" y="800"/>
                    <a:pt x="640" y="800"/>
                  </a:cubicBezTo>
                  <a:cubicBezTo>
                    <a:pt x="640" y="760"/>
                    <a:pt x="640" y="760"/>
                    <a:pt x="640" y="760"/>
                  </a:cubicBezTo>
                  <a:cubicBezTo>
                    <a:pt x="640" y="737"/>
                    <a:pt x="638" y="716"/>
                    <a:pt x="635" y="695"/>
                  </a:cubicBezTo>
                  <a:cubicBezTo>
                    <a:pt x="634" y="690"/>
                    <a:pt x="633" y="685"/>
                    <a:pt x="632" y="680"/>
                  </a:cubicBezTo>
                  <a:close/>
                </a:path>
              </a:pathLst>
            </a:custGeom>
            <a:solidFill>
              <a:srgbClr val="156C9C"/>
            </a:solidFill>
            <a:ln>
              <a:solidFill>
                <a:srgbClr val="FFFFFF">
                  <a:lumMod val="75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sym typeface="+mn-lt"/>
              </a:endParaRPr>
            </a:p>
          </p:txBody>
        </p:sp>
        <p:grpSp>
          <p:nvGrpSpPr>
            <p:cNvPr id="72" name="Group 61">
              <a:extLst>
                <a:ext uri="{FF2B5EF4-FFF2-40B4-BE49-F238E27FC236}">
                  <a16:creationId xmlns:a16="http://schemas.microsoft.com/office/drawing/2014/main" id="{E524181E-AB9E-4541-9F26-841176DE10BF}"/>
                </a:ext>
              </a:extLst>
            </p:cNvPr>
            <p:cNvGrpSpPr/>
            <p:nvPr/>
          </p:nvGrpSpPr>
          <p:grpSpPr>
            <a:xfrm>
              <a:off x="568924" y="4873699"/>
              <a:ext cx="701884" cy="540000"/>
              <a:chOff x="5733782" y="4603288"/>
              <a:chExt cx="701884" cy="5400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43BAAFC-75A2-4A99-9A16-A772AD9C3F08}"/>
                  </a:ext>
                </a:extLst>
              </p:cNvPr>
              <p:cNvSpPr/>
              <p:nvPr/>
            </p:nvSpPr>
            <p:spPr>
              <a:xfrm>
                <a:off x="5733782" y="4603288"/>
                <a:ext cx="701884" cy="5400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lIns="72000" tIns="72000" rIns="72000" bIns="72000" rtlCol="0" anchor="t" anchorCtr="0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C2ECFE8E-D8A6-44E7-8A94-A8C7C3EFEA6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33782" y="4603288"/>
                <a:ext cx="701884" cy="540000"/>
              </a:xfrm>
              <a:custGeom>
                <a:avLst/>
                <a:gdLst>
                  <a:gd name="T0" fmla="*/ 2000 w 2080"/>
                  <a:gd name="T1" fmla="*/ 540 h 1600"/>
                  <a:gd name="T2" fmla="*/ 1600 w 2080"/>
                  <a:gd name="T3" fmla="*/ 480 h 1600"/>
                  <a:gd name="T4" fmla="*/ 1540 w 2080"/>
                  <a:gd name="T5" fmla="*/ 80 h 1600"/>
                  <a:gd name="T6" fmla="*/ 80 w 2080"/>
                  <a:gd name="T7" fmla="*/ 1520 h 1600"/>
                  <a:gd name="T8" fmla="*/ 1885 w 2080"/>
                  <a:gd name="T9" fmla="*/ 400 h 1600"/>
                  <a:gd name="T10" fmla="*/ 1680 w 2080"/>
                  <a:gd name="T11" fmla="*/ 400 h 1600"/>
                  <a:gd name="T12" fmla="*/ 2034 w 2080"/>
                  <a:gd name="T13" fmla="*/ 436 h 1600"/>
                  <a:gd name="T14" fmla="*/ 2080 w 2080"/>
                  <a:gd name="T15" fmla="*/ 1600 h 1600"/>
                  <a:gd name="T16" fmla="*/ 0 w 2080"/>
                  <a:gd name="T17" fmla="*/ 0 h 1600"/>
                  <a:gd name="T18" fmla="*/ 1639 w 2080"/>
                  <a:gd name="T19" fmla="*/ 41 h 1600"/>
                  <a:gd name="T20" fmla="*/ 356 w 2080"/>
                  <a:gd name="T21" fmla="*/ 600 h 1600"/>
                  <a:gd name="T22" fmla="*/ 493 w 2080"/>
                  <a:gd name="T23" fmla="*/ 320 h 1600"/>
                  <a:gd name="T24" fmla="*/ 356 w 2080"/>
                  <a:gd name="T25" fmla="*/ 600 h 1600"/>
                  <a:gd name="T26" fmla="*/ 1840 w 2080"/>
                  <a:gd name="T27" fmla="*/ 720 h 1600"/>
                  <a:gd name="T28" fmla="*/ 880 w 2080"/>
                  <a:gd name="T29" fmla="*/ 800 h 1600"/>
                  <a:gd name="T30" fmla="*/ 240 w 2080"/>
                  <a:gd name="T31" fmla="*/ 1200 h 1600"/>
                  <a:gd name="T32" fmla="*/ 1600 w 2080"/>
                  <a:gd name="T33" fmla="*/ 1280 h 1600"/>
                  <a:gd name="T34" fmla="*/ 240 w 2080"/>
                  <a:gd name="T35" fmla="*/ 1200 h 1600"/>
                  <a:gd name="T36" fmla="*/ 1840 w 2080"/>
                  <a:gd name="T37" fmla="*/ 960 h 1600"/>
                  <a:gd name="T38" fmla="*/ 240 w 2080"/>
                  <a:gd name="T39" fmla="*/ 1040 h 1600"/>
                  <a:gd name="T40" fmla="*/ 880 w 2080"/>
                  <a:gd name="T41" fmla="*/ 480 h 1600"/>
                  <a:gd name="T42" fmla="*/ 1520 w 2080"/>
                  <a:gd name="T43" fmla="*/ 560 h 1600"/>
                  <a:gd name="T44" fmla="*/ 880 w 2080"/>
                  <a:gd name="T45" fmla="*/ 480 h 1600"/>
                  <a:gd name="T46" fmla="*/ 328 w 2080"/>
                  <a:gd name="T47" fmla="*/ 680 h 1600"/>
                  <a:gd name="T48" fmla="*/ 320 w 2080"/>
                  <a:gd name="T49" fmla="*/ 760 h 1600"/>
                  <a:gd name="T50" fmla="*/ 240 w 2080"/>
                  <a:gd name="T51" fmla="*/ 800 h 1600"/>
                  <a:gd name="T52" fmla="*/ 246 w 2080"/>
                  <a:gd name="T53" fmla="*/ 682 h 1600"/>
                  <a:gd name="T54" fmla="*/ 403 w 2080"/>
                  <a:gd name="T55" fmla="*/ 265 h 1600"/>
                  <a:gd name="T56" fmla="*/ 520 w 2080"/>
                  <a:gd name="T57" fmla="*/ 240 h 1600"/>
                  <a:gd name="T58" fmla="*/ 692 w 2080"/>
                  <a:gd name="T59" fmla="*/ 605 h 1600"/>
                  <a:gd name="T60" fmla="*/ 720 w 2080"/>
                  <a:gd name="T61" fmla="*/ 760 h 1600"/>
                  <a:gd name="T62" fmla="*/ 640 w 2080"/>
                  <a:gd name="T63" fmla="*/ 800 h 1600"/>
                  <a:gd name="T64" fmla="*/ 635 w 2080"/>
                  <a:gd name="T65" fmla="*/ 695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80" h="1600">
                    <a:moveTo>
                      <a:pt x="2000" y="1520"/>
                    </a:moveTo>
                    <a:cubicBezTo>
                      <a:pt x="2000" y="540"/>
                      <a:pt x="2000" y="540"/>
                      <a:pt x="2000" y="540"/>
                    </a:cubicBezTo>
                    <a:cubicBezTo>
                      <a:pt x="2000" y="507"/>
                      <a:pt x="1973" y="480"/>
                      <a:pt x="1940" y="480"/>
                    </a:cubicBezTo>
                    <a:cubicBezTo>
                      <a:pt x="1600" y="480"/>
                      <a:pt x="1600" y="480"/>
                      <a:pt x="1600" y="480"/>
                    </a:cubicBezTo>
                    <a:cubicBezTo>
                      <a:pt x="1600" y="140"/>
                      <a:pt x="1600" y="140"/>
                      <a:pt x="1600" y="140"/>
                    </a:cubicBezTo>
                    <a:cubicBezTo>
                      <a:pt x="1600" y="107"/>
                      <a:pt x="1573" y="80"/>
                      <a:pt x="154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1520"/>
                      <a:pt x="80" y="1520"/>
                      <a:pt x="80" y="1520"/>
                    </a:cubicBezTo>
                    <a:lnTo>
                      <a:pt x="2000" y="1520"/>
                    </a:lnTo>
                    <a:close/>
                    <a:moveTo>
                      <a:pt x="1885" y="400"/>
                    </a:moveTo>
                    <a:cubicBezTo>
                      <a:pt x="1680" y="195"/>
                      <a:pt x="1680" y="195"/>
                      <a:pt x="1680" y="195"/>
                    </a:cubicBezTo>
                    <a:cubicBezTo>
                      <a:pt x="1680" y="400"/>
                      <a:pt x="1680" y="400"/>
                      <a:pt x="1680" y="400"/>
                    </a:cubicBezTo>
                    <a:lnTo>
                      <a:pt x="1885" y="400"/>
                    </a:lnTo>
                    <a:close/>
                    <a:moveTo>
                      <a:pt x="2034" y="436"/>
                    </a:moveTo>
                    <a:cubicBezTo>
                      <a:pt x="2063" y="463"/>
                      <a:pt x="2080" y="500"/>
                      <a:pt x="2080" y="540"/>
                    </a:cubicBezTo>
                    <a:cubicBezTo>
                      <a:pt x="2080" y="1600"/>
                      <a:pt x="2080" y="1600"/>
                      <a:pt x="2080" y="1600"/>
                    </a:cubicBezTo>
                    <a:cubicBezTo>
                      <a:pt x="0" y="1600"/>
                      <a:pt x="0" y="1600"/>
                      <a:pt x="0" y="1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40" y="0"/>
                      <a:pt x="1540" y="0"/>
                      <a:pt x="1540" y="0"/>
                    </a:cubicBezTo>
                    <a:cubicBezTo>
                      <a:pt x="1578" y="0"/>
                      <a:pt x="1614" y="16"/>
                      <a:pt x="1639" y="41"/>
                    </a:cubicBezTo>
                    <a:lnTo>
                      <a:pt x="2034" y="436"/>
                    </a:lnTo>
                    <a:close/>
                    <a:moveTo>
                      <a:pt x="356" y="600"/>
                    </a:moveTo>
                    <a:cubicBezTo>
                      <a:pt x="604" y="600"/>
                      <a:pt x="604" y="600"/>
                      <a:pt x="604" y="600"/>
                    </a:cubicBezTo>
                    <a:cubicBezTo>
                      <a:pt x="493" y="320"/>
                      <a:pt x="493" y="320"/>
                      <a:pt x="493" y="320"/>
                    </a:cubicBezTo>
                    <a:cubicBezTo>
                      <a:pt x="467" y="320"/>
                      <a:pt x="467" y="320"/>
                      <a:pt x="467" y="320"/>
                    </a:cubicBezTo>
                    <a:lnTo>
                      <a:pt x="356" y="600"/>
                    </a:lnTo>
                    <a:close/>
                    <a:moveTo>
                      <a:pt x="880" y="720"/>
                    </a:moveTo>
                    <a:cubicBezTo>
                      <a:pt x="1840" y="720"/>
                      <a:pt x="1840" y="720"/>
                      <a:pt x="1840" y="720"/>
                    </a:cubicBezTo>
                    <a:cubicBezTo>
                      <a:pt x="1840" y="800"/>
                      <a:pt x="1840" y="800"/>
                      <a:pt x="1840" y="800"/>
                    </a:cubicBezTo>
                    <a:cubicBezTo>
                      <a:pt x="880" y="800"/>
                      <a:pt x="880" y="800"/>
                      <a:pt x="880" y="800"/>
                    </a:cubicBezTo>
                    <a:lnTo>
                      <a:pt x="880" y="720"/>
                    </a:lnTo>
                    <a:close/>
                    <a:moveTo>
                      <a:pt x="240" y="1200"/>
                    </a:moveTo>
                    <a:cubicBezTo>
                      <a:pt x="1600" y="1200"/>
                      <a:pt x="1600" y="1200"/>
                      <a:pt x="1600" y="1200"/>
                    </a:cubicBezTo>
                    <a:cubicBezTo>
                      <a:pt x="1600" y="1280"/>
                      <a:pt x="1600" y="1280"/>
                      <a:pt x="1600" y="1280"/>
                    </a:cubicBezTo>
                    <a:cubicBezTo>
                      <a:pt x="240" y="1280"/>
                      <a:pt x="240" y="1280"/>
                      <a:pt x="240" y="1280"/>
                    </a:cubicBezTo>
                    <a:lnTo>
                      <a:pt x="240" y="1200"/>
                    </a:lnTo>
                    <a:close/>
                    <a:moveTo>
                      <a:pt x="240" y="960"/>
                    </a:moveTo>
                    <a:cubicBezTo>
                      <a:pt x="1840" y="960"/>
                      <a:pt x="1840" y="960"/>
                      <a:pt x="1840" y="960"/>
                    </a:cubicBezTo>
                    <a:cubicBezTo>
                      <a:pt x="1840" y="1040"/>
                      <a:pt x="1840" y="1040"/>
                      <a:pt x="1840" y="1040"/>
                    </a:cubicBezTo>
                    <a:cubicBezTo>
                      <a:pt x="240" y="1040"/>
                      <a:pt x="240" y="1040"/>
                      <a:pt x="240" y="1040"/>
                    </a:cubicBezTo>
                    <a:lnTo>
                      <a:pt x="240" y="960"/>
                    </a:lnTo>
                    <a:close/>
                    <a:moveTo>
                      <a:pt x="880" y="480"/>
                    </a:moveTo>
                    <a:cubicBezTo>
                      <a:pt x="1520" y="480"/>
                      <a:pt x="1520" y="480"/>
                      <a:pt x="1520" y="480"/>
                    </a:cubicBezTo>
                    <a:cubicBezTo>
                      <a:pt x="1520" y="560"/>
                      <a:pt x="1520" y="560"/>
                      <a:pt x="1520" y="560"/>
                    </a:cubicBezTo>
                    <a:cubicBezTo>
                      <a:pt x="880" y="560"/>
                      <a:pt x="880" y="560"/>
                      <a:pt x="880" y="560"/>
                    </a:cubicBezTo>
                    <a:lnTo>
                      <a:pt x="880" y="480"/>
                    </a:lnTo>
                    <a:close/>
                    <a:moveTo>
                      <a:pt x="632" y="680"/>
                    </a:moveTo>
                    <a:cubicBezTo>
                      <a:pt x="328" y="680"/>
                      <a:pt x="328" y="680"/>
                      <a:pt x="328" y="680"/>
                    </a:cubicBezTo>
                    <a:cubicBezTo>
                      <a:pt x="327" y="685"/>
                      <a:pt x="326" y="690"/>
                      <a:pt x="325" y="695"/>
                    </a:cubicBezTo>
                    <a:cubicBezTo>
                      <a:pt x="322" y="716"/>
                      <a:pt x="320" y="737"/>
                      <a:pt x="320" y="760"/>
                    </a:cubicBezTo>
                    <a:cubicBezTo>
                      <a:pt x="320" y="800"/>
                      <a:pt x="320" y="800"/>
                      <a:pt x="320" y="800"/>
                    </a:cubicBezTo>
                    <a:cubicBezTo>
                      <a:pt x="240" y="800"/>
                      <a:pt x="240" y="800"/>
                      <a:pt x="240" y="800"/>
                    </a:cubicBezTo>
                    <a:cubicBezTo>
                      <a:pt x="240" y="760"/>
                      <a:pt x="240" y="760"/>
                      <a:pt x="240" y="760"/>
                    </a:cubicBezTo>
                    <a:cubicBezTo>
                      <a:pt x="240" y="733"/>
                      <a:pt x="242" y="707"/>
                      <a:pt x="246" y="682"/>
                    </a:cubicBezTo>
                    <a:cubicBezTo>
                      <a:pt x="251" y="656"/>
                      <a:pt x="258" y="631"/>
                      <a:pt x="268" y="605"/>
                    </a:cubicBezTo>
                    <a:cubicBezTo>
                      <a:pt x="403" y="265"/>
                      <a:pt x="403" y="265"/>
                      <a:pt x="403" y="265"/>
                    </a:cubicBezTo>
                    <a:cubicBezTo>
                      <a:pt x="409" y="250"/>
                      <a:pt x="424" y="240"/>
                      <a:pt x="440" y="240"/>
                    </a:cubicBezTo>
                    <a:cubicBezTo>
                      <a:pt x="520" y="240"/>
                      <a:pt x="520" y="240"/>
                      <a:pt x="520" y="240"/>
                    </a:cubicBezTo>
                    <a:cubicBezTo>
                      <a:pt x="538" y="240"/>
                      <a:pt x="552" y="251"/>
                      <a:pt x="558" y="267"/>
                    </a:cubicBezTo>
                    <a:cubicBezTo>
                      <a:pt x="692" y="605"/>
                      <a:pt x="692" y="605"/>
                      <a:pt x="692" y="605"/>
                    </a:cubicBezTo>
                    <a:cubicBezTo>
                      <a:pt x="701" y="629"/>
                      <a:pt x="709" y="656"/>
                      <a:pt x="714" y="682"/>
                    </a:cubicBezTo>
                    <a:cubicBezTo>
                      <a:pt x="718" y="707"/>
                      <a:pt x="720" y="733"/>
                      <a:pt x="720" y="760"/>
                    </a:cubicBezTo>
                    <a:cubicBezTo>
                      <a:pt x="720" y="800"/>
                      <a:pt x="720" y="800"/>
                      <a:pt x="720" y="800"/>
                    </a:cubicBezTo>
                    <a:cubicBezTo>
                      <a:pt x="640" y="800"/>
                      <a:pt x="640" y="800"/>
                      <a:pt x="640" y="800"/>
                    </a:cubicBezTo>
                    <a:cubicBezTo>
                      <a:pt x="640" y="760"/>
                      <a:pt x="640" y="760"/>
                      <a:pt x="640" y="760"/>
                    </a:cubicBezTo>
                    <a:cubicBezTo>
                      <a:pt x="640" y="737"/>
                      <a:pt x="638" y="716"/>
                      <a:pt x="635" y="695"/>
                    </a:cubicBezTo>
                    <a:cubicBezTo>
                      <a:pt x="634" y="690"/>
                      <a:pt x="633" y="685"/>
                      <a:pt x="632" y="680"/>
                    </a:cubicBezTo>
                    <a:close/>
                  </a:path>
                </a:pathLst>
              </a:custGeom>
              <a:solidFill>
                <a:srgbClr val="156C9C"/>
              </a:solidFill>
              <a:ln>
                <a:solidFill>
                  <a:srgbClr val="FFFFFF">
                    <a:lumMod val="75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sym typeface="+mn-lt"/>
                </a:endParaRPr>
              </a:p>
            </p:txBody>
          </p:sp>
        </p:grpSp>
        <p:grpSp>
          <p:nvGrpSpPr>
            <p:cNvPr id="73" name="Group 62">
              <a:extLst>
                <a:ext uri="{FF2B5EF4-FFF2-40B4-BE49-F238E27FC236}">
                  <a16:creationId xmlns:a16="http://schemas.microsoft.com/office/drawing/2014/main" id="{67ADCF85-D0B2-4265-BCC4-2EFDF2C3F8DE}"/>
                </a:ext>
              </a:extLst>
            </p:cNvPr>
            <p:cNvGrpSpPr/>
            <p:nvPr/>
          </p:nvGrpSpPr>
          <p:grpSpPr>
            <a:xfrm>
              <a:off x="438090" y="5055702"/>
              <a:ext cx="701884" cy="540000"/>
              <a:chOff x="5733782" y="4603288"/>
              <a:chExt cx="701884" cy="54000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DF4E314-3D1E-4E84-A762-6062CF8FED7C}"/>
                  </a:ext>
                </a:extLst>
              </p:cNvPr>
              <p:cNvSpPr/>
              <p:nvPr/>
            </p:nvSpPr>
            <p:spPr>
              <a:xfrm>
                <a:off x="5733782" y="4603288"/>
                <a:ext cx="701884" cy="5400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lIns="72000" tIns="72000" rIns="72000" bIns="72000" rtlCol="0" anchor="t" anchorCtr="0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30F2D61E-7E62-4802-9533-4F9AC00E01D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33782" y="4603288"/>
                <a:ext cx="701884" cy="540000"/>
              </a:xfrm>
              <a:custGeom>
                <a:avLst/>
                <a:gdLst>
                  <a:gd name="T0" fmla="*/ 2000 w 2080"/>
                  <a:gd name="T1" fmla="*/ 540 h 1600"/>
                  <a:gd name="T2" fmla="*/ 1600 w 2080"/>
                  <a:gd name="T3" fmla="*/ 480 h 1600"/>
                  <a:gd name="T4" fmla="*/ 1540 w 2080"/>
                  <a:gd name="T5" fmla="*/ 80 h 1600"/>
                  <a:gd name="T6" fmla="*/ 80 w 2080"/>
                  <a:gd name="T7" fmla="*/ 1520 h 1600"/>
                  <a:gd name="T8" fmla="*/ 1885 w 2080"/>
                  <a:gd name="T9" fmla="*/ 400 h 1600"/>
                  <a:gd name="T10" fmla="*/ 1680 w 2080"/>
                  <a:gd name="T11" fmla="*/ 400 h 1600"/>
                  <a:gd name="T12" fmla="*/ 2034 w 2080"/>
                  <a:gd name="T13" fmla="*/ 436 h 1600"/>
                  <a:gd name="T14" fmla="*/ 2080 w 2080"/>
                  <a:gd name="T15" fmla="*/ 1600 h 1600"/>
                  <a:gd name="T16" fmla="*/ 0 w 2080"/>
                  <a:gd name="T17" fmla="*/ 0 h 1600"/>
                  <a:gd name="T18" fmla="*/ 1639 w 2080"/>
                  <a:gd name="T19" fmla="*/ 41 h 1600"/>
                  <a:gd name="T20" fmla="*/ 356 w 2080"/>
                  <a:gd name="T21" fmla="*/ 600 h 1600"/>
                  <a:gd name="T22" fmla="*/ 493 w 2080"/>
                  <a:gd name="T23" fmla="*/ 320 h 1600"/>
                  <a:gd name="T24" fmla="*/ 356 w 2080"/>
                  <a:gd name="T25" fmla="*/ 600 h 1600"/>
                  <a:gd name="T26" fmla="*/ 1840 w 2080"/>
                  <a:gd name="T27" fmla="*/ 720 h 1600"/>
                  <a:gd name="T28" fmla="*/ 880 w 2080"/>
                  <a:gd name="T29" fmla="*/ 800 h 1600"/>
                  <a:gd name="T30" fmla="*/ 240 w 2080"/>
                  <a:gd name="T31" fmla="*/ 1200 h 1600"/>
                  <a:gd name="T32" fmla="*/ 1600 w 2080"/>
                  <a:gd name="T33" fmla="*/ 1280 h 1600"/>
                  <a:gd name="T34" fmla="*/ 240 w 2080"/>
                  <a:gd name="T35" fmla="*/ 1200 h 1600"/>
                  <a:gd name="T36" fmla="*/ 1840 w 2080"/>
                  <a:gd name="T37" fmla="*/ 960 h 1600"/>
                  <a:gd name="T38" fmla="*/ 240 w 2080"/>
                  <a:gd name="T39" fmla="*/ 1040 h 1600"/>
                  <a:gd name="T40" fmla="*/ 880 w 2080"/>
                  <a:gd name="T41" fmla="*/ 480 h 1600"/>
                  <a:gd name="T42" fmla="*/ 1520 w 2080"/>
                  <a:gd name="T43" fmla="*/ 560 h 1600"/>
                  <a:gd name="T44" fmla="*/ 880 w 2080"/>
                  <a:gd name="T45" fmla="*/ 480 h 1600"/>
                  <a:gd name="T46" fmla="*/ 328 w 2080"/>
                  <a:gd name="T47" fmla="*/ 680 h 1600"/>
                  <a:gd name="T48" fmla="*/ 320 w 2080"/>
                  <a:gd name="T49" fmla="*/ 760 h 1600"/>
                  <a:gd name="T50" fmla="*/ 240 w 2080"/>
                  <a:gd name="T51" fmla="*/ 800 h 1600"/>
                  <a:gd name="T52" fmla="*/ 246 w 2080"/>
                  <a:gd name="T53" fmla="*/ 682 h 1600"/>
                  <a:gd name="T54" fmla="*/ 403 w 2080"/>
                  <a:gd name="T55" fmla="*/ 265 h 1600"/>
                  <a:gd name="T56" fmla="*/ 520 w 2080"/>
                  <a:gd name="T57" fmla="*/ 240 h 1600"/>
                  <a:gd name="T58" fmla="*/ 692 w 2080"/>
                  <a:gd name="T59" fmla="*/ 605 h 1600"/>
                  <a:gd name="T60" fmla="*/ 720 w 2080"/>
                  <a:gd name="T61" fmla="*/ 760 h 1600"/>
                  <a:gd name="T62" fmla="*/ 640 w 2080"/>
                  <a:gd name="T63" fmla="*/ 800 h 1600"/>
                  <a:gd name="T64" fmla="*/ 635 w 2080"/>
                  <a:gd name="T65" fmla="*/ 695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80" h="1600">
                    <a:moveTo>
                      <a:pt x="2000" y="1520"/>
                    </a:moveTo>
                    <a:cubicBezTo>
                      <a:pt x="2000" y="540"/>
                      <a:pt x="2000" y="540"/>
                      <a:pt x="2000" y="540"/>
                    </a:cubicBezTo>
                    <a:cubicBezTo>
                      <a:pt x="2000" y="507"/>
                      <a:pt x="1973" y="480"/>
                      <a:pt x="1940" y="480"/>
                    </a:cubicBezTo>
                    <a:cubicBezTo>
                      <a:pt x="1600" y="480"/>
                      <a:pt x="1600" y="480"/>
                      <a:pt x="1600" y="480"/>
                    </a:cubicBezTo>
                    <a:cubicBezTo>
                      <a:pt x="1600" y="140"/>
                      <a:pt x="1600" y="140"/>
                      <a:pt x="1600" y="140"/>
                    </a:cubicBezTo>
                    <a:cubicBezTo>
                      <a:pt x="1600" y="107"/>
                      <a:pt x="1573" y="80"/>
                      <a:pt x="154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1520"/>
                      <a:pt x="80" y="1520"/>
                      <a:pt x="80" y="1520"/>
                    </a:cubicBezTo>
                    <a:lnTo>
                      <a:pt x="2000" y="1520"/>
                    </a:lnTo>
                    <a:close/>
                    <a:moveTo>
                      <a:pt x="1885" y="400"/>
                    </a:moveTo>
                    <a:cubicBezTo>
                      <a:pt x="1680" y="195"/>
                      <a:pt x="1680" y="195"/>
                      <a:pt x="1680" y="195"/>
                    </a:cubicBezTo>
                    <a:cubicBezTo>
                      <a:pt x="1680" y="400"/>
                      <a:pt x="1680" y="400"/>
                      <a:pt x="1680" y="400"/>
                    </a:cubicBezTo>
                    <a:lnTo>
                      <a:pt x="1885" y="400"/>
                    </a:lnTo>
                    <a:close/>
                    <a:moveTo>
                      <a:pt x="2034" y="436"/>
                    </a:moveTo>
                    <a:cubicBezTo>
                      <a:pt x="2063" y="463"/>
                      <a:pt x="2080" y="500"/>
                      <a:pt x="2080" y="540"/>
                    </a:cubicBezTo>
                    <a:cubicBezTo>
                      <a:pt x="2080" y="1600"/>
                      <a:pt x="2080" y="1600"/>
                      <a:pt x="2080" y="1600"/>
                    </a:cubicBezTo>
                    <a:cubicBezTo>
                      <a:pt x="0" y="1600"/>
                      <a:pt x="0" y="1600"/>
                      <a:pt x="0" y="1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40" y="0"/>
                      <a:pt x="1540" y="0"/>
                      <a:pt x="1540" y="0"/>
                    </a:cubicBezTo>
                    <a:cubicBezTo>
                      <a:pt x="1578" y="0"/>
                      <a:pt x="1614" y="16"/>
                      <a:pt x="1639" y="41"/>
                    </a:cubicBezTo>
                    <a:lnTo>
                      <a:pt x="2034" y="436"/>
                    </a:lnTo>
                    <a:close/>
                    <a:moveTo>
                      <a:pt x="356" y="600"/>
                    </a:moveTo>
                    <a:cubicBezTo>
                      <a:pt x="604" y="600"/>
                      <a:pt x="604" y="600"/>
                      <a:pt x="604" y="600"/>
                    </a:cubicBezTo>
                    <a:cubicBezTo>
                      <a:pt x="493" y="320"/>
                      <a:pt x="493" y="320"/>
                      <a:pt x="493" y="320"/>
                    </a:cubicBezTo>
                    <a:cubicBezTo>
                      <a:pt x="467" y="320"/>
                      <a:pt x="467" y="320"/>
                      <a:pt x="467" y="320"/>
                    </a:cubicBezTo>
                    <a:lnTo>
                      <a:pt x="356" y="600"/>
                    </a:lnTo>
                    <a:close/>
                    <a:moveTo>
                      <a:pt x="880" y="720"/>
                    </a:moveTo>
                    <a:cubicBezTo>
                      <a:pt x="1840" y="720"/>
                      <a:pt x="1840" y="720"/>
                      <a:pt x="1840" y="720"/>
                    </a:cubicBezTo>
                    <a:cubicBezTo>
                      <a:pt x="1840" y="800"/>
                      <a:pt x="1840" y="800"/>
                      <a:pt x="1840" y="800"/>
                    </a:cubicBezTo>
                    <a:cubicBezTo>
                      <a:pt x="880" y="800"/>
                      <a:pt x="880" y="800"/>
                      <a:pt x="880" y="800"/>
                    </a:cubicBezTo>
                    <a:lnTo>
                      <a:pt x="880" y="720"/>
                    </a:lnTo>
                    <a:close/>
                    <a:moveTo>
                      <a:pt x="240" y="1200"/>
                    </a:moveTo>
                    <a:cubicBezTo>
                      <a:pt x="1600" y="1200"/>
                      <a:pt x="1600" y="1200"/>
                      <a:pt x="1600" y="1200"/>
                    </a:cubicBezTo>
                    <a:cubicBezTo>
                      <a:pt x="1600" y="1280"/>
                      <a:pt x="1600" y="1280"/>
                      <a:pt x="1600" y="1280"/>
                    </a:cubicBezTo>
                    <a:cubicBezTo>
                      <a:pt x="240" y="1280"/>
                      <a:pt x="240" y="1280"/>
                      <a:pt x="240" y="1280"/>
                    </a:cubicBezTo>
                    <a:lnTo>
                      <a:pt x="240" y="1200"/>
                    </a:lnTo>
                    <a:close/>
                    <a:moveTo>
                      <a:pt x="240" y="960"/>
                    </a:moveTo>
                    <a:cubicBezTo>
                      <a:pt x="1840" y="960"/>
                      <a:pt x="1840" y="960"/>
                      <a:pt x="1840" y="960"/>
                    </a:cubicBezTo>
                    <a:cubicBezTo>
                      <a:pt x="1840" y="1040"/>
                      <a:pt x="1840" y="1040"/>
                      <a:pt x="1840" y="1040"/>
                    </a:cubicBezTo>
                    <a:cubicBezTo>
                      <a:pt x="240" y="1040"/>
                      <a:pt x="240" y="1040"/>
                      <a:pt x="240" y="1040"/>
                    </a:cubicBezTo>
                    <a:lnTo>
                      <a:pt x="240" y="960"/>
                    </a:lnTo>
                    <a:close/>
                    <a:moveTo>
                      <a:pt x="880" y="480"/>
                    </a:moveTo>
                    <a:cubicBezTo>
                      <a:pt x="1520" y="480"/>
                      <a:pt x="1520" y="480"/>
                      <a:pt x="1520" y="480"/>
                    </a:cubicBezTo>
                    <a:cubicBezTo>
                      <a:pt x="1520" y="560"/>
                      <a:pt x="1520" y="560"/>
                      <a:pt x="1520" y="560"/>
                    </a:cubicBezTo>
                    <a:cubicBezTo>
                      <a:pt x="880" y="560"/>
                      <a:pt x="880" y="560"/>
                      <a:pt x="880" y="560"/>
                    </a:cubicBezTo>
                    <a:lnTo>
                      <a:pt x="880" y="480"/>
                    </a:lnTo>
                    <a:close/>
                    <a:moveTo>
                      <a:pt x="632" y="680"/>
                    </a:moveTo>
                    <a:cubicBezTo>
                      <a:pt x="328" y="680"/>
                      <a:pt x="328" y="680"/>
                      <a:pt x="328" y="680"/>
                    </a:cubicBezTo>
                    <a:cubicBezTo>
                      <a:pt x="327" y="685"/>
                      <a:pt x="326" y="690"/>
                      <a:pt x="325" y="695"/>
                    </a:cubicBezTo>
                    <a:cubicBezTo>
                      <a:pt x="322" y="716"/>
                      <a:pt x="320" y="737"/>
                      <a:pt x="320" y="760"/>
                    </a:cubicBezTo>
                    <a:cubicBezTo>
                      <a:pt x="320" y="800"/>
                      <a:pt x="320" y="800"/>
                      <a:pt x="320" y="800"/>
                    </a:cubicBezTo>
                    <a:cubicBezTo>
                      <a:pt x="240" y="800"/>
                      <a:pt x="240" y="800"/>
                      <a:pt x="240" y="800"/>
                    </a:cubicBezTo>
                    <a:cubicBezTo>
                      <a:pt x="240" y="760"/>
                      <a:pt x="240" y="760"/>
                      <a:pt x="240" y="760"/>
                    </a:cubicBezTo>
                    <a:cubicBezTo>
                      <a:pt x="240" y="733"/>
                      <a:pt x="242" y="707"/>
                      <a:pt x="246" y="682"/>
                    </a:cubicBezTo>
                    <a:cubicBezTo>
                      <a:pt x="251" y="656"/>
                      <a:pt x="258" y="631"/>
                      <a:pt x="268" y="605"/>
                    </a:cubicBezTo>
                    <a:cubicBezTo>
                      <a:pt x="403" y="265"/>
                      <a:pt x="403" y="265"/>
                      <a:pt x="403" y="265"/>
                    </a:cubicBezTo>
                    <a:cubicBezTo>
                      <a:pt x="409" y="250"/>
                      <a:pt x="424" y="240"/>
                      <a:pt x="440" y="240"/>
                    </a:cubicBezTo>
                    <a:cubicBezTo>
                      <a:pt x="520" y="240"/>
                      <a:pt x="520" y="240"/>
                      <a:pt x="520" y="240"/>
                    </a:cubicBezTo>
                    <a:cubicBezTo>
                      <a:pt x="538" y="240"/>
                      <a:pt x="552" y="251"/>
                      <a:pt x="558" y="267"/>
                    </a:cubicBezTo>
                    <a:cubicBezTo>
                      <a:pt x="692" y="605"/>
                      <a:pt x="692" y="605"/>
                      <a:pt x="692" y="605"/>
                    </a:cubicBezTo>
                    <a:cubicBezTo>
                      <a:pt x="701" y="629"/>
                      <a:pt x="709" y="656"/>
                      <a:pt x="714" y="682"/>
                    </a:cubicBezTo>
                    <a:cubicBezTo>
                      <a:pt x="718" y="707"/>
                      <a:pt x="720" y="733"/>
                      <a:pt x="720" y="760"/>
                    </a:cubicBezTo>
                    <a:cubicBezTo>
                      <a:pt x="720" y="800"/>
                      <a:pt x="720" y="800"/>
                      <a:pt x="720" y="800"/>
                    </a:cubicBezTo>
                    <a:cubicBezTo>
                      <a:pt x="640" y="800"/>
                      <a:pt x="640" y="800"/>
                      <a:pt x="640" y="800"/>
                    </a:cubicBezTo>
                    <a:cubicBezTo>
                      <a:pt x="640" y="760"/>
                      <a:pt x="640" y="760"/>
                      <a:pt x="640" y="760"/>
                    </a:cubicBezTo>
                    <a:cubicBezTo>
                      <a:pt x="640" y="737"/>
                      <a:pt x="638" y="716"/>
                      <a:pt x="635" y="695"/>
                    </a:cubicBezTo>
                    <a:cubicBezTo>
                      <a:pt x="634" y="690"/>
                      <a:pt x="633" y="685"/>
                      <a:pt x="632" y="680"/>
                    </a:cubicBezTo>
                    <a:close/>
                  </a:path>
                </a:pathLst>
              </a:custGeom>
              <a:solidFill>
                <a:srgbClr val="156C9C"/>
              </a:solidFill>
              <a:ln>
                <a:solidFill>
                  <a:srgbClr val="FFFFFF">
                    <a:lumMod val="75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sym typeface="+mn-lt"/>
                </a:endParaRPr>
              </a:p>
            </p:txBody>
          </p:sp>
        </p:grpSp>
      </p:grpSp>
      <p:grpSp>
        <p:nvGrpSpPr>
          <p:cNvPr id="78" name="Group 16">
            <a:extLst>
              <a:ext uri="{FF2B5EF4-FFF2-40B4-BE49-F238E27FC236}">
                <a16:creationId xmlns:a16="http://schemas.microsoft.com/office/drawing/2014/main" id="{68AA2E2D-A60C-43E3-BCC1-ED4702BDF0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0076" y="5432455"/>
            <a:ext cx="424882" cy="360099"/>
            <a:chOff x="353" y="1551"/>
            <a:chExt cx="2630" cy="2229"/>
          </a:xfrm>
          <a:solidFill>
            <a:srgbClr val="FFFFFF">
              <a:lumMod val="75000"/>
            </a:srgbClr>
          </a:solidFill>
        </p:grpSpPr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12735E8-B08F-494F-B37A-B21595F51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" y="1551"/>
              <a:ext cx="2097" cy="2224"/>
            </a:xfrm>
            <a:custGeom>
              <a:avLst/>
              <a:gdLst>
                <a:gd name="T0" fmla="*/ 3348 w 4195"/>
                <a:gd name="T1" fmla="*/ 2883 h 4446"/>
                <a:gd name="T2" fmla="*/ 3273 w 4195"/>
                <a:gd name="T3" fmla="*/ 2958 h 4446"/>
                <a:gd name="T4" fmla="*/ 3260 w 4195"/>
                <a:gd name="T5" fmla="*/ 3066 h 4446"/>
                <a:gd name="T6" fmla="*/ 3317 w 4195"/>
                <a:gd name="T7" fmla="*/ 3156 h 4446"/>
                <a:gd name="T8" fmla="*/ 3420 w 4195"/>
                <a:gd name="T9" fmla="*/ 3191 h 4446"/>
                <a:gd name="T10" fmla="*/ 3520 w 4195"/>
                <a:gd name="T11" fmla="*/ 3156 h 4446"/>
                <a:gd name="T12" fmla="*/ 3577 w 4195"/>
                <a:gd name="T13" fmla="*/ 3066 h 4446"/>
                <a:gd name="T14" fmla="*/ 3565 w 4195"/>
                <a:gd name="T15" fmla="*/ 2958 h 4446"/>
                <a:gd name="T16" fmla="*/ 3490 w 4195"/>
                <a:gd name="T17" fmla="*/ 2883 h 4446"/>
                <a:gd name="T18" fmla="*/ 510 w 4195"/>
                <a:gd name="T19" fmla="*/ 0 h 4446"/>
                <a:gd name="T20" fmla="*/ 3814 w 4195"/>
                <a:gd name="T21" fmla="*/ 17 h 4446"/>
                <a:gd name="T22" fmla="*/ 3992 w 4195"/>
                <a:gd name="T23" fmla="*/ 107 h 4446"/>
                <a:gd name="T24" fmla="*/ 4125 w 4195"/>
                <a:gd name="T25" fmla="*/ 257 h 4446"/>
                <a:gd name="T26" fmla="*/ 4190 w 4195"/>
                <a:gd name="T27" fmla="*/ 448 h 4446"/>
                <a:gd name="T28" fmla="*/ 4190 w 4195"/>
                <a:gd name="T29" fmla="*/ 2994 h 4446"/>
                <a:gd name="T30" fmla="*/ 4125 w 4195"/>
                <a:gd name="T31" fmla="*/ 3187 h 4446"/>
                <a:gd name="T32" fmla="*/ 3992 w 4195"/>
                <a:gd name="T33" fmla="*/ 3336 h 4446"/>
                <a:gd name="T34" fmla="*/ 3814 w 4195"/>
                <a:gd name="T35" fmla="*/ 3427 h 4446"/>
                <a:gd name="T36" fmla="*/ 2576 w 4195"/>
                <a:gd name="T37" fmla="*/ 3444 h 4446"/>
                <a:gd name="T38" fmla="*/ 3099 w 4195"/>
                <a:gd name="T39" fmla="*/ 3800 h 4446"/>
                <a:gd name="T40" fmla="*/ 3199 w 4195"/>
                <a:gd name="T41" fmla="*/ 3854 h 4446"/>
                <a:gd name="T42" fmla="*/ 3252 w 4195"/>
                <a:gd name="T43" fmla="*/ 3955 h 4446"/>
                <a:gd name="T44" fmla="*/ 3252 w 4195"/>
                <a:gd name="T45" fmla="*/ 4288 h 4446"/>
                <a:gd name="T46" fmla="*/ 3199 w 4195"/>
                <a:gd name="T47" fmla="*/ 4387 h 4446"/>
                <a:gd name="T48" fmla="*/ 3099 w 4195"/>
                <a:gd name="T49" fmla="*/ 4441 h 4446"/>
                <a:gd name="T50" fmla="*/ 2150 w 4195"/>
                <a:gd name="T51" fmla="*/ 4387 h 4446"/>
                <a:gd name="T52" fmla="*/ 2194 w 4195"/>
                <a:gd name="T53" fmla="*/ 4194 h 4446"/>
                <a:gd name="T54" fmla="*/ 2194 w 4195"/>
                <a:gd name="T55" fmla="*/ 4145 h 4446"/>
                <a:gd name="T56" fmla="*/ 2194 w 4195"/>
                <a:gd name="T57" fmla="*/ 4019 h 4446"/>
                <a:gd name="T58" fmla="*/ 2194 w 4195"/>
                <a:gd name="T59" fmla="*/ 3850 h 4446"/>
                <a:gd name="T60" fmla="*/ 2196 w 4195"/>
                <a:gd name="T61" fmla="*/ 3664 h 4446"/>
                <a:gd name="T62" fmla="*/ 2196 w 4195"/>
                <a:gd name="T63" fmla="*/ 3495 h 4446"/>
                <a:gd name="T64" fmla="*/ 2196 w 4195"/>
                <a:gd name="T65" fmla="*/ 3373 h 4446"/>
                <a:gd name="T66" fmla="*/ 2196 w 4195"/>
                <a:gd name="T67" fmla="*/ 3325 h 4446"/>
                <a:gd name="T68" fmla="*/ 3585 w 4195"/>
                <a:gd name="T69" fmla="*/ 2671 h 4446"/>
                <a:gd name="T70" fmla="*/ 3686 w 4195"/>
                <a:gd name="T71" fmla="*/ 2616 h 4446"/>
                <a:gd name="T72" fmla="*/ 3740 w 4195"/>
                <a:gd name="T73" fmla="*/ 2516 h 4446"/>
                <a:gd name="T74" fmla="*/ 3740 w 4195"/>
                <a:gd name="T75" fmla="*/ 574 h 4446"/>
                <a:gd name="T76" fmla="*/ 3686 w 4195"/>
                <a:gd name="T77" fmla="*/ 474 h 4446"/>
                <a:gd name="T78" fmla="*/ 3585 w 4195"/>
                <a:gd name="T79" fmla="*/ 419 h 4446"/>
                <a:gd name="T80" fmla="*/ 611 w 4195"/>
                <a:gd name="T81" fmla="*/ 419 h 4446"/>
                <a:gd name="T82" fmla="*/ 510 w 4195"/>
                <a:gd name="T83" fmla="*/ 474 h 4446"/>
                <a:gd name="T84" fmla="*/ 456 w 4195"/>
                <a:gd name="T85" fmla="*/ 574 h 4446"/>
                <a:gd name="T86" fmla="*/ 0 w 4195"/>
                <a:gd name="T87" fmla="*/ 1010 h 4446"/>
                <a:gd name="T88" fmla="*/ 19 w 4195"/>
                <a:gd name="T89" fmla="*/ 381 h 4446"/>
                <a:gd name="T90" fmla="*/ 108 w 4195"/>
                <a:gd name="T91" fmla="*/ 201 h 4446"/>
                <a:gd name="T92" fmla="*/ 258 w 4195"/>
                <a:gd name="T93" fmla="*/ 70 h 4446"/>
                <a:gd name="T94" fmla="*/ 449 w 4195"/>
                <a:gd name="T95" fmla="*/ 3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95" h="4446">
                  <a:moveTo>
                    <a:pt x="3420" y="2867"/>
                  </a:moveTo>
                  <a:lnTo>
                    <a:pt x="3381" y="2870"/>
                  </a:lnTo>
                  <a:lnTo>
                    <a:pt x="3348" y="2883"/>
                  </a:lnTo>
                  <a:lnTo>
                    <a:pt x="3317" y="2902"/>
                  </a:lnTo>
                  <a:lnTo>
                    <a:pt x="3292" y="2927"/>
                  </a:lnTo>
                  <a:lnTo>
                    <a:pt x="3273" y="2958"/>
                  </a:lnTo>
                  <a:lnTo>
                    <a:pt x="3260" y="2991"/>
                  </a:lnTo>
                  <a:lnTo>
                    <a:pt x="3257" y="3028"/>
                  </a:lnTo>
                  <a:lnTo>
                    <a:pt x="3260" y="3066"/>
                  </a:lnTo>
                  <a:lnTo>
                    <a:pt x="3273" y="3100"/>
                  </a:lnTo>
                  <a:lnTo>
                    <a:pt x="3292" y="3130"/>
                  </a:lnTo>
                  <a:lnTo>
                    <a:pt x="3317" y="3156"/>
                  </a:lnTo>
                  <a:lnTo>
                    <a:pt x="3348" y="3175"/>
                  </a:lnTo>
                  <a:lnTo>
                    <a:pt x="3381" y="3187"/>
                  </a:lnTo>
                  <a:lnTo>
                    <a:pt x="3420" y="3191"/>
                  </a:lnTo>
                  <a:lnTo>
                    <a:pt x="3456" y="3187"/>
                  </a:lnTo>
                  <a:lnTo>
                    <a:pt x="3490" y="3175"/>
                  </a:lnTo>
                  <a:lnTo>
                    <a:pt x="3520" y="3156"/>
                  </a:lnTo>
                  <a:lnTo>
                    <a:pt x="3546" y="3130"/>
                  </a:lnTo>
                  <a:lnTo>
                    <a:pt x="3565" y="3100"/>
                  </a:lnTo>
                  <a:lnTo>
                    <a:pt x="3577" y="3066"/>
                  </a:lnTo>
                  <a:lnTo>
                    <a:pt x="3581" y="3028"/>
                  </a:lnTo>
                  <a:lnTo>
                    <a:pt x="3577" y="2991"/>
                  </a:lnTo>
                  <a:lnTo>
                    <a:pt x="3565" y="2958"/>
                  </a:lnTo>
                  <a:lnTo>
                    <a:pt x="3546" y="2927"/>
                  </a:lnTo>
                  <a:lnTo>
                    <a:pt x="3520" y="2902"/>
                  </a:lnTo>
                  <a:lnTo>
                    <a:pt x="3490" y="2883"/>
                  </a:lnTo>
                  <a:lnTo>
                    <a:pt x="3456" y="2870"/>
                  </a:lnTo>
                  <a:lnTo>
                    <a:pt x="3420" y="2867"/>
                  </a:lnTo>
                  <a:close/>
                  <a:moveTo>
                    <a:pt x="510" y="0"/>
                  </a:moveTo>
                  <a:lnTo>
                    <a:pt x="3686" y="0"/>
                  </a:lnTo>
                  <a:lnTo>
                    <a:pt x="3745" y="3"/>
                  </a:lnTo>
                  <a:lnTo>
                    <a:pt x="3814" y="17"/>
                  </a:lnTo>
                  <a:lnTo>
                    <a:pt x="3877" y="40"/>
                  </a:lnTo>
                  <a:lnTo>
                    <a:pt x="3938" y="70"/>
                  </a:lnTo>
                  <a:lnTo>
                    <a:pt x="3992" y="107"/>
                  </a:lnTo>
                  <a:lnTo>
                    <a:pt x="4043" y="151"/>
                  </a:lnTo>
                  <a:lnTo>
                    <a:pt x="4086" y="201"/>
                  </a:lnTo>
                  <a:lnTo>
                    <a:pt x="4125" y="257"/>
                  </a:lnTo>
                  <a:lnTo>
                    <a:pt x="4155" y="316"/>
                  </a:lnTo>
                  <a:lnTo>
                    <a:pt x="4177" y="381"/>
                  </a:lnTo>
                  <a:lnTo>
                    <a:pt x="4190" y="448"/>
                  </a:lnTo>
                  <a:lnTo>
                    <a:pt x="4195" y="514"/>
                  </a:lnTo>
                  <a:lnTo>
                    <a:pt x="4195" y="2929"/>
                  </a:lnTo>
                  <a:lnTo>
                    <a:pt x="4190" y="2994"/>
                  </a:lnTo>
                  <a:lnTo>
                    <a:pt x="4177" y="3063"/>
                  </a:lnTo>
                  <a:lnTo>
                    <a:pt x="4155" y="3127"/>
                  </a:lnTo>
                  <a:lnTo>
                    <a:pt x="4125" y="3187"/>
                  </a:lnTo>
                  <a:lnTo>
                    <a:pt x="4086" y="3242"/>
                  </a:lnTo>
                  <a:lnTo>
                    <a:pt x="4043" y="3293"/>
                  </a:lnTo>
                  <a:lnTo>
                    <a:pt x="3992" y="3336"/>
                  </a:lnTo>
                  <a:lnTo>
                    <a:pt x="3938" y="3374"/>
                  </a:lnTo>
                  <a:lnTo>
                    <a:pt x="3877" y="3404"/>
                  </a:lnTo>
                  <a:lnTo>
                    <a:pt x="3814" y="3427"/>
                  </a:lnTo>
                  <a:lnTo>
                    <a:pt x="3745" y="3440"/>
                  </a:lnTo>
                  <a:lnTo>
                    <a:pt x="3675" y="3444"/>
                  </a:lnTo>
                  <a:lnTo>
                    <a:pt x="2576" y="3444"/>
                  </a:lnTo>
                  <a:lnTo>
                    <a:pt x="2576" y="3797"/>
                  </a:lnTo>
                  <a:lnTo>
                    <a:pt x="3059" y="3797"/>
                  </a:lnTo>
                  <a:lnTo>
                    <a:pt x="3099" y="3800"/>
                  </a:lnTo>
                  <a:lnTo>
                    <a:pt x="3136" y="3811"/>
                  </a:lnTo>
                  <a:lnTo>
                    <a:pt x="3169" y="3830"/>
                  </a:lnTo>
                  <a:lnTo>
                    <a:pt x="3199" y="3854"/>
                  </a:lnTo>
                  <a:lnTo>
                    <a:pt x="3223" y="3883"/>
                  </a:lnTo>
                  <a:lnTo>
                    <a:pt x="3241" y="3917"/>
                  </a:lnTo>
                  <a:lnTo>
                    <a:pt x="3252" y="3955"/>
                  </a:lnTo>
                  <a:lnTo>
                    <a:pt x="3257" y="3995"/>
                  </a:lnTo>
                  <a:lnTo>
                    <a:pt x="3257" y="4248"/>
                  </a:lnTo>
                  <a:lnTo>
                    <a:pt x="3252" y="4288"/>
                  </a:lnTo>
                  <a:lnTo>
                    <a:pt x="3241" y="4325"/>
                  </a:lnTo>
                  <a:lnTo>
                    <a:pt x="3223" y="4358"/>
                  </a:lnTo>
                  <a:lnTo>
                    <a:pt x="3199" y="4387"/>
                  </a:lnTo>
                  <a:lnTo>
                    <a:pt x="3169" y="4411"/>
                  </a:lnTo>
                  <a:lnTo>
                    <a:pt x="3136" y="4430"/>
                  </a:lnTo>
                  <a:lnTo>
                    <a:pt x="3099" y="4441"/>
                  </a:lnTo>
                  <a:lnTo>
                    <a:pt x="3059" y="4446"/>
                  </a:lnTo>
                  <a:lnTo>
                    <a:pt x="2121" y="4446"/>
                  </a:lnTo>
                  <a:lnTo>
                    <a:pt x="2150" y="4387"/>
                  </a:lnTo>
                  <a:lnTo>
                    <a:pt x="2172" y="4327"/>
                  </a:lnTo>
                  <a:lnTo>
                    <a:pt x="2187" y="4263"/>
                  </a:lnTo>
                  <a:lnTo>
                    <a:pt x="2194" y="4194"/>
                  </a:lnTo>
                  <a:lnTo>
                    <a:pt x="2194" y="4188"/>
                  </a:lnTo>
                  <a:lnTo>
                    <a:pt x="2194" y="4170"/>
                  </a:lnTo>
                  <a:lnTo>
                    <a:pt x="2194" y="4145"/>
                  </a:lnTo>
                  <a:lnTo>
                    <a:pt x="2194" y="4110"/>
                  </a:lnTo>
                  <a:lnTo>
                    <a:pt x="2194" y="4067"/>
                  </a:lnTo>
                  <a:lnTo>
                    <a:pt x="2194" y="4019"/>
                  </a:lnTo>
                  <a:lnTo>
                    <a:pt x="2194" y="3966"/>
                  </a:lnTo>
                  <a:lnTo>
                    <a:pt x="2194" y="3909"/>
                  </a:lnTo>
                  <a:lnTo>
                    <a:pt x="2194" y="3850"/>
                  </a:lnTo>
                  <a:lnTo>
                    <a:pt x="2196" y="3787"/>
                  </a:lnTo>
                  <a:lnTo>
                    <a:pt x="2196" y="3725"/>
                  </a:lnTo>
                  <a:lnTo>
                    <a:pt x="2196" y="3664"/>
                  </a:lnTo>
                  <a:lnTo>
                    <a:pt x="2196" y="3605"/>
                  </a:lnTo>
                  <a:lnTo>
                    <a:pt x="2196" y="3548"/>
                  </a:lnTo>
                  <a:lnTo>
                    <a:pt x="2196" y="3495"/>
                  </a:lnTo>
                  <a:lnTo>
                    <a:pt x="2196" y="3448"/>
                  </a:lnTo>
                  <a:lnTo>
                    <a:pt x="2196" y="3406"/>
                  </a:lnTo>
                  <a:lnTo>
                    <a:pt x="2196" y="3373"/>
                  </a:lnTo>
                  <a:lnTo>
                    <a:pt x="2196" y="3345"/>
                  </a:lnTo>
                  <a:lnTo>
                    <a:pt x="2196" y="3329"/>
                  </a:lnTo>
                  <a:lnTo>
                    <a:pt x="2196" y="3325"/>
                  </a:lnTo>
                  <a:lnTo>
                    <a:pt x="2196" y="2674"/>
                  </a:lnTo>
                  <a:lnTo>
                    <a:pt x="3546" y="2674"/>
                  </a:lnTo>
                  <a:lnTo>
                    <a:pt x="3585" y="2671"/>
                  </a:lnTo>
                  <a:lnTo>
                    <a:pt x="3622" y="2658"/>
                  </a:lnTo>
                  <a:lnTo>
                    <a:pt x="3656" y="2640"/>
                  </a:lnTo>
                  <a:lnTo>
                    <a:pt x="3686" y="2616"/>
                  </a:lnTo>
                  <a:lnTo>
                    <a:pt x="3710" y="2588"/>
                  </a:lnTo>
                  <a:lnTo>
                    <a:pt x="3727" y="2552"/>
                  </a:lnTo>
                  <a:lnTo>
                    <a:pt x="3740" y="2516"/>
                  </a:lnTo>
                  <a:lnTo>
                    <a:pt x="3743" y="2476"/>
                  </a:lnTo>
                  <a:lnTo>
                    <a:pt x="3743" y="614"/>
                  </a:lnTo>
                  <a:lnTo>
                    <a:pt x="3740" y="574"/>
                  </a:lnTo>
                  <a:lnTo>
                    <a:pt x="3727" y="536"/>
                  </a:lnTo>
                  <a:lnTo>
                    <a:pt x="3710" y="502"/>
                  </a:lnTo>
                  <a:lnTo>
                    <a:pt x="3686" y="474"/>
                  </a:lnTo>
                  <a:lnTo>
                    <a:pt x="3656" y="450"/>
                  </a:lnTo>
                  <a:lnTo>
                    <a:pt x="3622" y="431"/>
                  </a:lnTo>
                  <a:lnTo>
                    <a:pt x="3585" y="419"/>
                  </a:lnTo>
                  <a:lnTo>
                    <a:pt x="3546" y="415"/>
                  </a:lnTo>
                  <a:lnTo>
                    <a:pt x="650" y="415"/>
                  </a:lnTo>
                  <a:lnTo>
                    <a:pt x="611" y="419"/>
                  </a:lnTo>
                  <a:lnTo>
                    <a:pt x="572" y="431"/>
                  </a:lnTo>
                  <a:lnTo>
                    <a:pt x="539" y="450"/>
                  </a:lnTo>
                  <a:lnTo>
                    <a:pt x="510" y="474"/>
                  </a:lnTo>
                  <a:lnTo>
                    <a:pt x="486" y="502"/>
                  </a:lnTo>
                  <a:lnTo>
                    <a:pt x="467" y="536"/>
                  </a:lnTo>
                  <a:lnTo>
                    <a:pt x="456" y="574"/>
                  </a:lnTo>
                  <a:lnTo>
                    <a:pt x="453" y="614"/>
                  </a:lnTo>
                  <a:lnTo>
                    <a:pt x="453" y="1010"/>
                  </a:lnTo>
                  <a:lnTo>
                    <a:pt x="0" y="1010"/>
                  </a:lnTo>
                  <a:lnTo>
                    <a:pt x="0" y="520"/>
                  </a:lnTo>
                  <a:lnTo>
                    <a:pt x="4" y="448"/>
                  </a:lnTo>
                  <a:lnTo>
                    <a:pt x="19" y="381"/>
                  </a:lnTo>
                  <a:lnTo>
                    <a:pt x="41" y="316"/>
                  </a:lnTo>
                  <a:lnTo>
                    <a:pt x="71" y="257"/>
                  </a:lnTo>
                  <a:lnTo>
                    <a:pt x="108" y="201"/>
                  </a:lnTo>
                  <a:lnTo>
                    <a:pt x="153" y="151"/>
                  </a:lnTo>
                  <a:lnTo>
                    <a:pt x="202" y="107"/>
                  </a:lnTo>
                  <a:lnTo>
                    <a:pt x="258" y="70"/>
                  </a:lnTo>
                  <a:lnTo>
                    <a:pt x="319" y="40"/>
                  </a:lnTo>
                  <a:lnTo>
                    <a:pt x="382" y="17"/>
                  </a:lnTo>
                  <a:lnTo>
                    <a:pt x="449" y="3"/>
                  </a:lnTo>
                  <a:lnTo>
                    <a:pt x="5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C3328741-948B-4560-A272-371A70375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2189"/>
              <a:ext cx="1218" cy="1591"/>
            </a:xfrm>
            <a:custGeom>
              <a:avLst/>
              <a:gdLst>
                <a:gd name="T0" fmla="*/ 284 w 2436"/>
                <a:gd name="T1" fmla="*/ 0 h 3182"/>
                <a:gd name="T2" fmla="*/ 2151 w 2436"/>
                <a:gd name="T3" fmla="*/ 0 h 3182"/>
                <a:gd name="T4" fmla="*/ 2202 w 2436"/>
                <a:gd name="T5" fmla="*/ 4 h 3182"/>
                <a:gd name="T6" fmla="*/ 2250 w 2436"/>
                <a:gd name="T7" fmla="*/ 17 h 3182"/>
                <a:gd name="T8" fmla="*/ 2294 w 2436"/>
                <a:gd name="T9" fmla="*/ 39 h 3182"/>
                <a:gd name="T10" fmla="*/ 2334 w 2436"/>
                <a:gd name="T11" fmla="*/ 67 h 3182"/>
                <a:gd name="T12" fmla="*/ 2369 w 2436"/>
                <a:gd name="T13" fmla="*/ 102 h 3182"/>
                <a:gd name="T14" fmla="*/ 2396 w 2436"/>
                <a:gd name="T15" fmla="*/ 142 h 3182"/>
                <a:gd name="T16" fmla="*/ 2417 w 2436"/>
                <a:gd name="T17" fmla="*/ 185 h 3182"/>
                <a:gd name="T18" fmla="*/ 2432 w 2436"/>
                <a:gd name="T19" fmla="*/ 234 h 3182"/>
                <a:gd name="T20" fmla="*/ 2436 w 2436"/>
                <a:gd name="T21" fmla="*/ 285 h 3182"/>
                <a:gd name="T22" fmla="*/ 2436 w 2436"/>
                <a:gd name="T23" fmla="*/ 2898 h 3182"/>
                <a:gd name="T24" fmla="*/ 2432 w 2436"/>
                <a:gd name="T25" fmla="*/ 2949 h 3182"/>
                <a:gd name="T26" fmla="*/ 2417 w 2436"/>
                <a:gd name="T27" fmla="*/ 2997 h 3182"/>
                <a:gd name="T28" fmla="*/ 2396 w 2436"/>
                <a:gd name="T29" fmla="*/ 3042 h 3182"/>
                <a:gd name="T30" fmla="*/ 2369 w 2436"/>
                <a:gd name="T31" fmla="*/ 3080 h 3182"/>
                <a:gd name="T32" fmla="*/ 2334 w 2436"/>
                <a:gd name="T33" fmla="*/ 3115 h 3182"/>
                <a:gd name="T34" fmla="*/ 2294 w 2436"/>
                <a:gd name="T35" fmla="*/ 3144 h 3182"/>
                <a:gd name="T36" fmla="*/ 2250 w 2436"/>
                <a:gd name="T37" fmla="*/ 3165 h 3182"/>
                <a:gd name="T38" fmla="*/ 2202 w 2436"/>
                <a:gd name="T39" fmla="*/ 3178 h 3182"/>
                <a:gd name="T40" fmla="*/ 2151 w 2436"/>
                <a:gd name="T41" fmla="*/ 3182 h 3182"/>
                <a:gd name="T42" fmla="*/ 1096 w 2436"/>
                <a:gd name="T43" fmla="*/ 3182 h 3182"/>
                <a:gd name="T44" fmla="*/ 1112 w 2436"/>
                <a:gd name="T45" fmla="*/ 3133 h 3182"/>
                <a:gd name="T46" fmla="*/ 1123 w 2436"/>
                <a:gd name="T47" fmla="*/ 3080 h 3182"/>
                <a:gd name="T48" fmla="*/ 1127 w 2436"/>
                <a:gd name="T49" fmla="*/ 3026 h 3182"/>
                <a:gd name="T50" fmla="*/ 1127 w 2436"/>
                <a:gd name="T51" fmla="*/ 2980 h 3182"/>
                <a:gd name="T52" fmla="*/ 1154 w 2436"/>
                <a:gd name="T53" fmla="*/ 2996 h 3182"/>
                <a:gd name="T54" fmla="*/ 1184 w 2436"/>
                <a:gd name="T55" fmla="*/ 3007 h 3182"/>
                <a:gd name="T56" fmla="*/ 1218 w 2436"/>
                <a:gd name="T57" fmla="*/ 3012 h 3182"/>
                <a:gd name="T58" fmla="*/ 1256 w 2436"/>
                <a:gd name="T59" fmla="*/ 3007 h 3182"/>
                <a:gd name="T60" fmla="*/ 1289 w 2436"/>
                <a:gd name="T61" fmla="*/ 2996 h 3182"/>
                <a:gd name="T62" fmla="*/ 1320 w 2436"/>
                <a:gd name="T63" fmla="*/ 2977 h 3182"/>
                <a:gd name="T64" fmla="*/ 1345 w 2436"/>
                <a:gd name="T65" fmla="*/ 2951 h 3182"/>
                <a:gd name="T66" fmla="*/ 1364 w 2436"/>
                <a:gd name="T67" fmla="*/ 2921 h 3182"/>
                <a:gd name="T68" fmla="*/ 1376 w 2436"/>
                <a:gd name="T69" fmla="*/ 2886 h 3182"/>
                <a:gd name="T70" fmla="*/ 1380 w 2436"/>
                <a:gd name="T71" fmla="*/ 2849 h 3182"/>
                <a:gd name="T72" fmla="*/ 1376 w 2436"/>
                <a:gd name="T73" fmla="*/ 2812 h 3182"/>
                <a:gd name="T74" fmla="*/ 1364 w 2436"/>
                <a:gd name="T75" fmla="*/ 2777 h 3182"/>
                <a:gd name="T76" fmla="*/ 1345 w 2436"/>
                <a:gd name="T77" fmla="*/ 2747 h 3182"/>
                <a:gd name="T78" fmla="*/ 1320 w 2436"/>
                <a:gd name="T79" fmla="*/ 2723 h 3182"/>
                <a:gd name="T80" fmla="*/ 1289 w 2436"/>
                <a:gd name="T81" fmla="*/ 2704 h 3182"/>
                <a:gd name="T82" fmla="*/ 1256 w 2436"/>
                <a:gd name="T83" fmla="*/ 2691 h 3182"/>
                <a:gd name="T84" fmla="*/ 1218 w 2436"/>
                <a:gd name="T85" fmla="*/ 2686 h 3182"/>
                <a:gd name="T86" fmla="*/ 1184 w 2436"/>
                <a:gd name="T87" fmla="*/ 2691 h 3182"/>
                <a:gd name="T88" fmla="*/ 1154 w 2436"/>
                <a:gd name="T89" fmla="*/ 2702 h 3182"/>
                <a:gd name="T90" fmla="*/ 1127 w 2436"/>
                <a:gd name="T91" fmla="*/ 2718 h 3182"/>
                <a:gd name="T92" fmla="*/ 1127 w 2436"/>
                <a:gd name="T93" fmla="*/ 2402 h 3182"/>
                <a:gd name="T94" fmla="*/ 2045 w 2436"/>
                <a:gd name="T95" fmla="*/ 2402 h 3182"/>
                <a:gd name="T96" fmla="*/ 2045 w 2436"/>
                <a:gd name="T97" fmla="*/ 446 h 3182"/>
                <a:gd name="T98" fmla="*/ 391 w 2436"/>
                <a:gd name="T99" fmla="*/ 446 h 3182"/>
                <a:gd name="T100" fmla="*/ 391 w 2436"/>
                <a:gd name="T101" fmla="*/ 682 h 3182"/>
                <a:gd name="T102" fmla="*/ 0 w 2436"/>
                <a:gd name="T103" fmla="*/ 682 h 3182"/>
                <a:gd name="T104" fmla="*/ 0 w 2436"/>
                <a:gd name="T105" fmla="*/ 285 h 3182"/>
                <a:gd name="T106" fmla="*/ 5 w 2436"/>
                <a:gd name="T107" fmla="*/ 234 h 3182"/>
                <a:gd name="T108" fmla="*/ 18 w 2436"/>
                <a:gd name="T109" fmla="*/ 185 h 3182"/>
                <a:gd name="T110" fmla="*/ 39 w 2436"/>
                <a:gd name="T111" fmla="*/ 142 h 3182"/>
                <a:gd name="T112" fmla="*/ 67 w 2436"/>
                <a:gd name="T113" fmla="*/ 102 h 3182"/>
                <a:gd name="T114" fmla="*/ 101 w 2436"/>
                <a:gd name="T115" fmla="*/ 67 h 3182"/>
                <a:gd name="T116" fmla="*/ 141 w 2436"/>
                <a:gd name="T117" fmla="*/ 39 h 3182"/>
                <a:gd name="T118" fmla="*/ 186 w 2436"/>
                <a:gd name="T119" fmla="*/ 17 h 3182"/>
                <a:gd name="T120" fmla="*/ 233 w 2436"/>
                <a:gd name="T121" fmla="*/ 4 h 3182"/>
                <a:gd name="T122" fmla="*/ 284 w 2436"/>
                <a:gd name="T123" fmla="*/ 0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36" h="3182">
                  <a:moveTo>
                    <a:pt x="284" y="0"/>
                  </a:moveTo>
                  <a:lnTo>
                    <a:pt x="2151" y="0"/>
                  </a:lnTo>
                  <a:lnTo>
                    <a:pt x="2202" y="4"/>
                  </a:lnTo>
                  <a:lnTo>
                    <a:pt x="2250" y="17"/>
                  </a:lnTo>
                  <a:lnTo>
                    <a:pt x="2294" y="39"/>
                  </a:lnTo>
                  <a:lnTo>
                    <a:pt x="2334" y="67"/>
                  </a:lnTo>
                  <a:lnTo>
                    <a:pt x="2369" y="102"/>
                  </a:lnTo>
                  <a:lnTo>
                    <a:pt x="2396" y="142"/>
                  </a:lnTo>
                  <a:lnTo>
                    <a:pt x="2417" y="185"/>
                  </a:lnTo>
                  <a:lnTo>
                    <a:pt x="2432" y="234"/>
                  </a:lnTo>
                  <a:lnTo>
                    <a:pt x="2436" y="285"/>
                  </a:lnTo>
                  <a:lnTo>
                    <a:pt x="2436" y="2898"/>
                  </a:lnTo>
                  <a:lnTo>
                    <a:pt x="2432" y="2949"/>
                  </a:lnTo>
                  <a:lnTo>
                    <a:pt x="2417" y="2997"/>
                  </a:lnTo>
                  <a:lnTo>
                    <a:pt x="2396" y="3042"/>
                  </a:lnTo>
                  <a:lnTo>
                    <a:pt x="2369" y="3080"/>
                  </a:lnTo>
                  <a:lnTo>
                    <a:pt x="2334" y="3115"/>
                  </a:lnTo>
                  <a:lnTo>
                    <a:pt x="2294" y="3144"/>
                  </a:lnTo>
                  <a:lnTo>
                    <a:pt x="2250" y="3165"/>
                  </a:lnTo>
                  <a:lnTo>
                    <a:pt x="2202" y="3178"/>
                  </a:lnTo>
                  <a:lnTo>
                    <a:pt x="2151" y="3182"/>
                  </a:lnTo>
                  <a:lnTo>
                    <a:pt x="1096" y="3182"/>
                  </a:lnTo>
                  <a:lnTo>
                    <a:pt x="1112" y="3133"/>
                  </a:lnTo>
                  <a:lnTo>
                    <a:pt x="1123" y="3080"/>
                  </a:lnTo>
                  <a:lnTo>
                    <a:pt x="1127" y="3026"/>
                  </a:lnTo>
                  <a:lnTo>
                    <a:pt x="1127" y="2980"/>
                  </a:lnTo>
                  <a:lnTo>
                    <a:pt x="1154" y="2996"/>
                  </a:lnTo>
                  <a:lnTo>
                    <a:pt x="1184" y="3007"/>
                  </a:lnTo>
                  <a:lnTo>
                    <a:pt x="1218" y="3012"/>
                  </a:lnTo>
                  <a:lnTo>
                    <a:pt x="1256" y="3007"/>
                  </a:lnTo>
                  <a:lnTo>
                    <a:pt x="1289" y="2996"/>
                  </a:lnTo>
                  <a:lnTo>
                    <a:pt x="1320" y="2977"/>
                  </a:lnTo>
                  <a:lnTo>
                    <a:pt x="1345" y="2951"/>
                  </a:lnTo>
                  <a:lnTo>
                    <a:pt x="1364" y="2921"/>
                  </a:lnTo>
                  <a:lnTo>
                    <a:pt x="1376" y="2886"/>
                  </a:lnTo>
                  <a:lnTo>
                    <a:pt x="1380" y="2849"/>
                  </a:lnTo>
                  <a:lnTo>
                    <a:pt x="1376" y="2812"/>
                  </a:lnTo>
                  <a:lnTo>
                    <a:pt x="1364" y="2777"/>
                  </a:lnTo>
                  <a:lnTo>
                    <a:pt x="1345" y="2747"/>
                  </a:lnTo>
                  <a:lnTo>
                    <a:pt x="1320" y="2723"/>
                  </a:lnTo>
                  <a:lnTo>
                    <a:pt x="1289" y="2704"/>
                  </a:lnTo>
                  <a:lnTo>
                    <a:pt x="1256" y="2691"/>
                  </a:lnTo>
                  <a:lnTo>
                    <a:pt x="1218" y="2686"/>
                  </a:lnTo>
                  <a:lnTo>
                    <a:pt x="1184" y="2691"/>
                  </a:lnTo>
                  <a:lnTo>
                    <a:pt x="1154" y="2702"/>
                  </a:lnTo>
                  <a:lnTo>
                    <a:pt x="1127" y="2718"/>
                  </a:lnTo>
                  <a:lnTo>
                    <a:pt x="1127" y="2402"/>
                  </a:lnTo>
                  <a:lnTo>
                    <a:pt x="2045" y="2402"/>
                  </a:lnTo>
                  <a:lnTo>
                    <a:pt x="2045" y="446"/>
                  </a:lnTo>
                  <a:lnTo>
                    <a:pt x="391" y="446"/>
                  </a:lnTo>
                  <a:lnTo>
                    <a:pt x="391" y="682"/>
                  </a:lnTo>
                  <a:lnTo>
                    <a:pt x="0" y="682"/>
                  </a:lnTo>
                  <a:lnTo>
                    <a:pt x="0" y="285"/>
                  </a:lnTo>
                  <a:lnTo>
                    <a:pt x="5" y="234"/>
                  </a:lnTo>
                  <a:lnTo>
                    <a:pt x="18" y="185"/>
                  </a:lnTo>
                  <a:lnTo>
                    <a:pt x="39" y="142"/>
                  </a:lnTo>
                  <a:lnTo>
                    <a:pt x="67" y="102"/>
                  </a:lnTo>
                  <a:lnTo>
                    <a:pt x="101" y="67"/>
                  </a:lnTo>
                  <a:lnTo>
                    <a:pt x="141" y="39"/>
                  </a:lnTo>
                  <a:lnTo>
                    <a:pt x="186" y="17"/>
                  </a:lnTo>
                  <a:lnTo>
                    <a:pt x="233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97E1F950-1731-4EA6-B2FE-1EA925417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" y="2650"/>
              <a:ext cx="711" cy="1127"/>
            </a:xfrm>
            <a:custGeom>
              <a:avLst/>
              <a:gdLst>
                <a:gd name="T0" fmla="*/ 711 w 1421"/>
                <a:gd name="T1" fmla="*/ 1881 h 2254"/>
                <a:gd name="T2" fmla="*/ 675 w 1421"/>
                <a:gd name="T3" fmla="*/ 1885 h 2254"/>
                <a:gd name="T4" fmla="*/ 641 w 1421"/>
                <a:gd name="T5" fmla="*/ 1898 h 2254"/>
                <a:gd name="T6" fmla="*/ 614 w 1421"/>
                <a:gd name="T7" fmla="*/ 1921 h 2254"/>
                <a:gd name="T8" fmla="*/ 593 w 1421"/>
                <a:gd name="T9" fmla="*/ 1948 h 2254"/>
                <a:gd name="T10" fmla="*/ 579 w 1421"/>
                <a:gd name="T11" fmla="*/ 1980 h 2254"/>
                <a:gd name="T12" fmla="*/ 574 w 1421"/>
                <a:gd name="T13" fmla="*/ 2016 h 2254"/>
                <a:gd name="T14" fmla="*/ 579 w 1421"/>
                <a:gd name="T15" fmla="*/ 2053 h 2254"/>
                <a:gd name="T16" fmla="*/ 593 w 1421"/>
                <a:gd name="T17" fmla="*/ 2085 h 2254"/>
                <a:gd name="T18" fmla="*/ 614 w 1421"/>
                <a:gd name="T19" fmla="*/ 2114 h 2254"/>
                <a:gd name="T20" fmla="*/ 641 w 1421"/>
                <a:gd name="T21" fmla="*/ 2134 h 2254"/>
                <a:gd name="T22" fmla="*/ 675 w 1421"/>
                <a:gd name="T23" fmla="*/ 2149 h 2254"/>
                <a:gd name="T24" fmla="*/ 711 w 1421"/>
                <a:gd name="T25" fmla="*/ 2154 h 2254"/>
                <a:gd name="T26" fmla="*/ 747 w 1421"/>
                <a:gd name="T27" fmla="*/ 2149 h 2254"/>
                <a:gd name="T28" fmla="*/ 780 w 1421"/>
                <a:gd name="T29" fmla="*/ 2134 h 2254"/>
                <a:gd name="T30" fmla="*/ 807 w 1421"/>
                <a:gd name="T31" fmla="*/ 2114 h 2254"/>
                <a:gd name="T32" fmla="*/ 829 w 1421"/>
                <a:gd name="T33" fmla="*/ 2085 h 2254"/>
                <a:gd name="T34" fmla="*/ 842 w 1421"/>
                <a:gd name="T35" fmla="*/ 2053 h 2254"/>
                <a:gd name="T36" fmla="*/ 847 w 1421"/>
                <a:gd name="T37" fmla="*/ 2016 h 2254"/>
                <a:gd name="T38" fmla="*/ 842 w 1421"/>
                <a:gd name="T39" fmla="*/ 1980 h 2254"/>
                <a:gd name="T40" fmla="*/ 829 w 1421"/>
                <a:gd name="T41" fmla="*/ 1948 h 2254"/>
                <a:gd name="T42" fmla="*/ 807 w 1421"/>
                <a:gd name="T43" fmla="*/ 1921 h 2254"/>
                <a:gd name="T44" fmla="*/ 780 w 1421"/>
                <a:gd name="T45" fmla="*/ 1898 h 2254"/>
                <a:gd name="T46" fmla="*/ 747 w 1421"/>
                <a:gd name="T47" fmla="*/ 1885 h 2254"/>
                <a:gd name="T48" fmla="*/ 711 w 1421"/>
                <a:gd name="T49" fmla="*/ 1881 h 2254"/>
                <a:gd name="T50" fmla="*/ 289 w 1421"/>
                <a:gd name="T51" fmla="*/ 352 h 2254"/>
                <a:gd name="T52" fmla="*/ 289 w 1421"/>
                <a:gd name="T53" fmla="*/ 1600 h 2254"/>
                <a:gd name="T54" fmla="*/ 1134 w 1421"/>
                <a:gd name="T55" fmla="*/ 1600 h 2254"/>
                <a:gd name="T56" fmla="*/ 1134 w 1421"/>
                <a:gd name="T57" fmla="*/ 352 h 2254"/>
                <a:gd name="T58" fmla="*/ 289 w 1421"/>
                <a:gd name="T59" fmla="*/ 352 h 2254"/>
                <a:gd name="T60" fmla="*/ 177 w 1421"/>
                <a:gd name="T61" fmla="*/ 0 h 2254"/>
                <a:gd name="T62" fmla="*/ 1244 w 1421"/>
                <a:gd name="T63" fmla="*/ 0 h 2254"/>
                <a:gd name="T64" fmla="*/ 1286 w 1421"/>
                <a:gd name="T65" fmla="*/ 4 h 2254"/>
                <a:gd name="T66" fmla="*/ 1322 w 1421"/>
                <a:gd name="T67" fmla="*/ 17 h 2254"/>
                <a:gd name="T68" fmla="*/ 1356 w 1421"/>
                <a:gd name="T69" fmla="*/ 38 h 2254"/>
                <a:gd name="T70" fmla="*/ 1383 w 1421"/>
                <a:gd name="T71" fmla="*/ 67 h 2254"/>
                <a:gd name="T72" fmla="*/ 1404 w 1421"/>
                <a:gd name="T73" fmla="*/ 99 h 2254"/>
                <a:gd name="T74" fmla="*/ 1416 w 1421"/>
                <a:gd name="T75" fmla="*/ 137 h 2254"/>
                <a:gd name="T76" fmla="*/ 1421 w 1421"/>
                <a:gd name="T77" fmla="*/ 177 h 2254"/>
                <a:gd name="T78" fmla="*/ 1421 w 1421"/>
                <a:gd name="T79" fmla="*/ 2077 h 2254"/>
                <a:gd name="T80" fmla="*/ 1416 w 1421"/>
                <a:gd name="T81" fmla="*/ 2118 h 2254"/>
                <a:gd name="T82" fmla="*/ 1404 w 1421"/>
                <a:gd name="T83" fmla="*/ 2155 h 2254"/>
                <a:gd name="T84" fmla="*/ 1383 w 1421"/>
                <a:gd name="T85" fmla="*/ 2189 h 2254"/>
                <a:gd name="T86" fmla="*/ 1356 w 1421"/>
                <a:gd name="T87" fmla="*/ 2216 h 2254"/>
                <a:gd name="T88" fmla="*/ 1322 w 1421"/>
                <a:gd name="T89" fmla="*/ 2236 h 2254"/>
                <a:gd name="T90" fmla="*/ 1286 w 1421"/>
                <a:gd name="T91" fmla="*/ 2249 h 2254"/>
                <a:gd name="T92" fmla="*/ 1244 w 1421"/>
                <a:gd name="T93" fmla="*/ 2254 h 2254"/>
                <a:gd name="T94" fmla="*/ 177 w 1421"/>
                <a:gd name="T95" fmla="*/ 2254 h 2254"/>
                <a:gd name="T96" fmla="*/ 137 w 1421"/>
                <a:gd name="T97" fmla="*/ 2249 h 2254"/>
                <a:gd name="T98" fmla="*/ 99 w 1421"/>
                <a:gd name="T99" fmla="*/ 2236 h 2254"/>
                <a:gd name="T100" fmla="*/ 67 w 1421"/>
                <a:gd name="T101" fmla="*/ 2216 h 2254"/>
                <a:gd name="T102" fmla="*/ 38 w 1421"/>
                <a:gd name="T103" fmla="*/ 2189 h 2254"/>
                <a:gd name="T104" fmla="*/ 18 w 1421"/>
                <a:gd name="T105" fmla="*/ 2155 h 2254"/>
                <a:gd name="T106" fmla="*/ 5 w 1421"/>
                <a:gd name="T107" fmla="*/ 2118 h 2254"/>
                <a:gd name="T108" fmla="*/ 0 w 1421"/>
                <a:gd name="T109" fmla="*/ 2077 h 2254"/>
                <a:gd name="T110" fmla="*/ 0 w 1421"/>
                <a:gd name="T111" fmla="*/ 177 h 2254"/>
                <a:gd name="T112" fmla="*/ 5 w 1421"/>
                <a:gd name="T113" fmla="*/ 137 h 2254"/>
                <a:gd name="T114" fmla="*/ 18 w 1421"/>
                <a:gd name="T115" fmla="*/ 99 h 2254"/>
                <a:gd name="T116" fmla="*/ 38 w 1421"/>
                <a:gd name="T117" fmla="*/ 67 h 2254"/>
                <a:gd name="T118" fmla="*/ 67 w 1421"/>
                <a:gd name="T119" fmla="*/ 38 h 2254"/>
                <a:gd name="T120" fmla="*/ 99 w 1421"/>
                <a:gd name="T121" fmla="*/ 17 h 2254"/>
                <a:gd name="T122" fmla="*/ 137 w 1421"/>
                <a:gd name="T123" fmla="*/ 4 h 2254"/>
                <a:gd name="T124" fmla="*/ 177 w 1421"/>
                <a:gd name="T125" fmla="*/ 0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1" h="2254">
                  <a:moveTo>
                    <a:pt x="711" y="1881"/>
                  </a:moveTo>
                  <a:lnTo>
                    <a:pt x="675" y="1885"/>
                  </a:lnTo>
                  <a:lnTo>
                    <a:pt x="641" y="1898"/>
                  </a:lnTo>
                  <a:lnTo>
                    <a:pt x="614" y="1921"/>
                  </a:lnTo>
                  <a:lnTo>
                    <a:pt x="593" y="1948"/>
                  </a:lnTo>
                  <a:lnTo>
                    <a:pt x="579" y="1980"/>
                  </a:lnTo>
                  <a:lnTo>
                    <a:pt x="574" y="2016"/>
                  </a:lnTo>
                  <a:lnTo>
                    <a:pt x="579" y="2053"/>
                  </a:lnTo>
                  <a:lnTo>
                    <a:pt x="593" y="2085"/>
                  </a:lnTo>
                  <a:lnTo>
                    <a:pt x="614" y="2114"/>
                  </a:lnTo>
                  <a:lnTo>
                    <a:pt x="641" y="2134"/>
                  </a:lnTo>
                  <a:lnTo>
                    <a:pt x="675" y="2149"/>
                  </a:lnTo>
                  <a:lnTo>
                    <a:pt x="711" y="2154"/>
                  </a:lnTo>
                  <a:lnTo>
                    <a:pt x="747" y="2149"/>
                  </a:lnTo>
                  <a:lnTo>
                    <a:pt x="780" y="2134"/>
                  </a:lnTo>
                  <a:lnTo>
                    <a:pt x="807" y="2114"/>
                  </a:lnTo>
                  <a:lnTo>
                    <a:pt x="829" y="2085"/>
                  </a:lnTo>
                  <a:lnTo>
                    <a:pt x="842" y="2053"/>
                  </a:lnTo>
                  <a:lnTo>
                    <a:pt x="847" y="2016"/>
                  </a:lnTo>
                  <a:lnTo>
                    <a:pt x="842" y="1980"/>
                  </a:lnTo>
                  <a:lnTo>
                    <a:pt x="829" y="1948"/>
                  </a:lnTo>
                  <a:lnTo>
                    <a:pt x="807" y="1921"/>
                  </a:lnTo>
                  <a:lnTo>
                    <a:pt x="780" y="1898"/>
                  </a:lnTo>
                  <a:lnTo>
                    <a:pt x="747" y="1885"/>
                  </a:lnTo>
                  <a:lnTo>
                    <a:pt x="711" y="1881"/>
                  </a:lnTo>
                  <a:close/>
                  <a:moveTo>
                    <a:pt x="289" y="352"/>
                  </a:moveTo>
                  <a:lnTo>
                    <a:pt x="289" y="1600"/>
                  </a:lnTo>
                  <a:lnTo>
                    <a:pt x="1134" y="1600"/>
                  </a:lnTo>
                  <a:lnTo>
                    <a:pt x="1134" y="352"/>
                  </a:lnTo>
                  <a:lnTo>
                    <a:pt x="289" y="352"/>
                  </a:lnTo>
                  <a:close/>
                  <a:moveTo>
                    <a:pt x="177" y="0"/>
                  </a:moveTo>
                  <a:lnTo>
                    <a:pt x="1244" y="0"/>
                  </a:lnTo>
                  <a:lnTo>
                    <a:pt x="1286" y="4"/>
                  </a:lnTo>
                  <a:lnTo>
                    <a:pt x="1322" y="17"/>
                  </a:lnTo>
                  <a:lnTo>
                    <a:pt x="1356" y="38"/>
                  </a:lnTo>
                  <a:lnTo>
                    <a:pt x="1383" y="67"/>
                  </a:lnTo>
                  <a:lnTo>
                    <a:pt x="1404" y="99"/>
                  </a:lnTo>
                  <a:lnTo>
                    <a:pt x="1416" y="137"/>
                  </a:lnTo>
                  <a:lnTo>
                    <a:pt x="1421" y="177"/>
                  </a:lnTo>
                  <a:lnTo>
                    <a:pt x="1421" y="2077"/>
                  </a:lnTo>
                  <a:lnTo>
                    <a:pt x="1416" y="2118"/>
                  </a:lnTo>
                  <a:lnTo>
                    <a:pt x="1404" y="2155"/>
                  </a:lnTo>
                  <a:lnTo>
                    <a:pt x="1383" y="2189"/>
                  </a:lnTo>
                  <a:lnTo>
                    <a:pt x="1356" y="2216"/>
                  </a:lnTo>
                  <a:lnTo>
                    <a:pt x="1322" y="2236"/>
                  </a:lnTo>
                  <a:lnTo>
                    <a:pt x="1286" y="2249"/>
                  </a:lnTo>
                  <a:lnTo>
                    <a:pt x="1244" y="2254"/>
                  </a:lnTo>
                  <a:lnTo>
                    <a:pt x="177" y="2254"/>
                  </a:lnTo>
                  <a:lnTo>
                    <a:pt x="137" y="2249"/>
                  </a:lnTo>
                  <a:lnTo>
                    <a:pt x="99" y="2236"/>
                  </a:lnTo>
                  <a:lnTo>
                    <a:pt x="67" y="2216"/>
                  </a:lnTo>
                  <a:lnTo>
                    <a:pt x="38" y="2189"/>
                  </a:lnTo>
                  <a:lnTo>
                    <a:pt x="18" y="2155"/>
                  </a:lnTo>
                  <a:lnTo>
                    <a:pt x="5" y="2118"/>
                  </a:lnTo>
                  <a:lnTo>
                    <a:pt x="0" y="2077"/>
                  </a:lnTo>
                  <a:lnTo>
                    <a:pt x="0" y="177"/>
                  </a:lnTo>
                  <a:lnTo>
                    <a:pt x="5" y="137"/>
                  </a:lnTo>
                  <a:lnTo>
                    <a:pt x="18" y="99"/>
                  </a:lnTo>
                  <a:lnTo>
                    <a:pt x="38" y="67"/>
                  </a:lnTo>
                  <a:lnTo>
                    <a:pt x="67" y="38"/>
                  </a:lnTo>
                  <a:lnTo>
                    <a:pt x="99" y="17"/>
                  </a:lnTo>
                  <a:lnTo>
                    <a:pt x="137" y="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grpSp>
        <p:nvGrpSpPr>
          <p:cNvPr id="82" name="RightFollow293">
            <a:extLst>
              <a:ext uri="{FF2B5EF4-FFF2-40B4-BE49-F238E27FC236}">
                <a16:creationId xmlns:a16="http://schemas.microsoft.com/office/drawing/2014/main" id="{95934D5B-475E-4BE2-8B4D-EFFE8F033B2B}"/>
              </a:ext>
            </a:extLst>
          </p:cNvPr>
          <p:cNvGrpSpPr/>
          <p:nvPr/>
        </p:nvGrpSpPr>
        <p:grpSpPr>
          <a:xfrm>
            <a:off x="3959917" y="2599412"/>
            <a:ext cx="155575" cy="3755255"/>
            <a:chOff x="698500" y="-498132"/>
            <a:chExt cx="155575" cy="3755255"/>
          </a:xfrm>
        </p:grpSpPr>
        <p:cxnSp>
          <p:nvCxnSpPr>
            <p:cNvPr id="83" name="VLine91">
              <a:extLst>
                <a:ext uri="{FF2B5EF4-FFF2-40B4-BE49-F238E27FC236}">
                  <a16:creationId xmlns:a16="http://schemas.microsoft.com/office/drawing/2014/main" id="{4C51B5BC-F9F9-41E8-8712-B64925226054}"/>
                </a:ext>
              </a:extLst>
            </p:cNvPr>
            <p:cNvCxnSpPr>
              <a:cxnSpLocks/>
            </p:cNvCxnSpPr>
            <p:nvPr/>
          </p:nvCxnSpPr>
          <p:spPr>
            <a:xfrm>
              <a:off x="756180" y="-498132"/>
              <a:ext cx="0" cy="3755255"/>
            </a:xfrm>
            <a:prstGeom prst="line">
              <a:avLst/>
            </a:prstGeom>
            <a:noFill/>
            <a:ln w="22225" cap="flat" cmpd="sng" algn="ctr">
              <a:solidFill>
                <a:srgbClr val="8D9399"/>
              </a:solidFill>
              <a:prstDash val="solid"/>
            </a:ln>
            <a:effectLst/>
          </p:spPr>
        </p:cxnSp>
        <p:sp>
          <p:nvSpPr>
            <p:cNvPr id="84" name="IsoscelesTriangle92">
              <a:extLst>
                <a:ext uri="{FF2B5EF4-FFF2-40B4-BE49-F238E27FC236}">
                  <a16:creationId xmlns:a16="http://schemas.microsoft.com/office/drawing/2014/main" id="{12C0D726-AC8C-4E99-AE8A-836F32407F50}"/>
                </a:ext>
              </a:extLst>
            </p:cNvPr>
            <p:cNvSpPr/>
            <p:nvPr/>
          </p:nvSpPr>
          <p:spPr>
            <a:xfrm rot="5400000">
              <a:off x="595313" y="1301708"/>
              <a:ext cx="361950" cy="155575"/>
            </a:xfrm>
            <a:prstGeom prst="triangle">
              <a:avLst/>
            </a:prstGeom>
            <a:solidFill>
              <a:srgbClr val="8D9399"/>
            </a:solidFill>
            <a:ln w="222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85" name="Oval 74">
            <a:extLst>
              <a:ext uri="{FF2B5EF4-FFF2-40B4-BE49-F238E27FC236}">
                <a16:creationId xmlns:a16="http://schemas.microsoft.com/office/drawing/2014/main" id="{EA7B62DF-3412-4471-8BA2-43CCF3645037}"/>
              </a:ext>
            </a:extLst>
          </p:cNvPr>
          <p:cNvSpPr/>
          <p:nvPr/>
        </p:nvSpPr>
        <p:spPr>
          <a:xfrm>
            <a:off x="9156988" y="5094666"/>
            <a:ext cx="1260000" cy="12600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AAC9"/>
            </a:solidFill>
            <a:prstDash val="solid"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Propositions</a:t>
            </a:r>
          </a:p>
        </p:txBody>
      </p:sp>
      <p:grpSp>
        <p:nvGrpSpPr>
          <p:cNvPr id="86" name="RightFollow293">
            <a:extLst>
              <a:ext uri="{FF2B5EF4-FFF2-40B4-BE49-F238E27FC236}">
                <a16:creationId xmlns:a16="http://schemas.microsoft.com/office/drawing/2014/main" id="{782A4677-1947-4AF1-A25D-99827AA5FF08}"/>
              </a:ext>
            </a:extLst>
          </p:cNvPr>
          <p:cNvGrpSpPr/>
          <p:nvPr/>
        </p:nvGrpSpPr>
        <p:grpSpPr>
          <a:xfrm>
            <a:off x="6508014" y="2599412"/>
            <a:ext cx="155575" cy="3755255"/>
            <a:chOff x="698500" y="-498132"/>
            <a:chExt cx="155575" cy="3755255"/>
          </a:xfrm>
        </p:grpSpPr>
        <p:cxnSp>
          <p:nvCxnSpPr>
            <p:cNvPr id="87" name="VLine91">
              <a:extLst>
                <a:ext uri="{FF2B5EF4-FFF2-40B4-BE49-F238E27FC236}">
                  <a16:creationId xmlns:a16="http://schemas.microsoft.com/office/drawing/2014/main" id="{4FB85897-811B-44EF-884C-E94BA70E7370}"/>
                </a:ext>
              </a:extLst>
            </p:cNvPr>
            <p:cNvCxnSpPr>
              <a:cxnSpLocks/>
            </p:cNvCxnSpPr>
            <p:nvPr/>
          </p:nvCxnSpPr>
          <p:spPr>
            <a:xfrm>
              <a:off x="756180" y="-498132"/>
              <a:ext cx="0" cy="3755255"/>
            </a:xfrm>
            <a:prstGeom prst="line">
              <a:avLst/>
            </a:prstGeom>
            <a:noFill/>
            <a:ln w="22225" cap="flat" cmpd="sng" algn="ctr">
              <a:solidFill>
                <a:srgbClr val="8D9399"/>
              </a:solidFill>
              <a:prstDash val="solid"/>
            </a:ln>
            <a:effectLst/>
          </p:spPr>
        </p:cxnSp>
        <p:sp>
          <p:nvSpPr>
            <p:cNvPr id="88" name="IsoscelesTriangle92">
              <a:extLst>
                <a:ext uri="{FF2B5EF4-FFF2-40B4-BE49-F238E27FC236}">
                  <a16:creationId xmlns:a16="http://schemas.microsoft.com/office/drawing/2014/main" id="{A38D8AE4-667E-4B69-9BA3-43DD2C931F4D}"/>
                </a:ext>
              </a:extLst>
            </p:cNvPr>
            <p:cNvSpPr/>
            <p:nvPr/>
          </p:nvSpPr>
          <p:spPr>
            <a:xfrm rot="5400000">
              <a:off x="595313" y="1301708"/>
              <a:ext cx="361950" cy="155575"/>
            </a:xfrm>
            <a:prstGeom prst="triangle">
              <a:avLst/>
            </a:prstGeom>
            <a:solidFill>
              <a:srgbClr val="8D9399"/>
            </a:solidFill>
            <a:ln w="222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D4BBEB3E-81E4-41E4-9A8D-6B05FB3F7BB6}"/>
              </a:ext>
            </a:extLst>
          </p:cNvPr>
          <p:cNvSpPr/>
          <p:nvPr/>
        </p:nvSpPr>
        <p:spPr>
          <a:xfrm>
            <a:off x="2484861" y="2774575"/>
            <a:ext cx="1387475" cy="7063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00" b="1" i="0" u="none" strike="noStrike" kern="0" cap="none" spc="0" normalizeH="0" baseline="0" noProof="0" dirty="0">
                <a:ln>
                  <a:noFill/>
                </a:ln>
                <a:solidFill>
                  <a:srgbClr val="8D939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773</a:t>
            </a:r>
            <a:br>
              <a:rPr kumimoji="0" lang="fr-FR" sz="1500" b="1" i="0" u="none" strike="noStrike" kern="0" cap="none" spc="0" normalizeH="0" baseline="0" noProof="0" dirty="0">
                <a:ln>
                  <a:noFill/>
                </a:ln>
                <a:solidFill>
                  <a:srgbClr val="8D939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8D939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mails et pièces jointes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A092B8F-E355-4441-A6C3-E0A8135EECD4}"/>
              </a:ext>
            </a:extLst>
          </p:cNvPr>
          <p:cNvSpPr/>
          <p:nvPr/>
        </p:nvSpPr>
        <p:spPr>
          <a:xfrm>
            <a:off x="2484861" y="3875828"/>
            <a:ext cx="1387475" cy="7063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00" b="1" i="0" u="none" strike="noStrike" kern="0" cap="none" spc="0" normalizeH="0" baseline="0" noProof="0" dirty="0">
                <a:ln>
                  <a:noFill/>
                </a:ln>
                <a:solidFill>
                  <a:srgbClr val="8D939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795</a:t>
            </a:r>
            <a:br>
              <a:rPr kumimoji="0" lang="fr-FR" sz="1500" b="1" i="0" u="none" strike="noStrike" kern="0" cap="none" spc="0" normalizeH="0" baseline="0" noProof="0" dirty="0">
                <a:ln>
                  <a:noFill/>
                </a:ln>
                <a:solidFill>
                  <a:srgbClr val="8D939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8D939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comptes-rendus de réunions d'initiative locale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62A0142-4452-4ADD-A974-23DA36A1A794}"/>
              </a:ext>
            </a:extLst>
          </p:cNvPr>
          <p:cNvSpPr/>
          <p:nvPr/>
        </p:nvSpPr>
        <p:spPr>
          <a:xfrm>
            <a:off x="2484861" y="5259321"/>
            <a:ext cx="1387475" cy="7063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00" b="1" i="0" u="none" strike="noStrike" kern="0" cap="none" spc="0" normalizeH="0" baseline="0" noProof="0" dirty="0">
                <a:ln>
                  <a:noFill/>
                </a:ln>
                <a:solidFill>
                  <a:srgbClr val="8D939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~500k </a:t>
            </a:r>
            <a:r>
              <a:rPr lang="fr-FR" sz="1500" kern="0" dirty="0">
                <a:solidFill>
                  <a:srgbClr val="8D9399"/>
                </a:solidFill>
                <a:latin typeface="Arial Narrow"/>
              </a:rPr>
              <a:t>réponses</a:t>
            </a: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8D939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sur 13 questions ouvertes</a:t>
            </a:r>
            <a:b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8D939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8D939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 la plateforme, couvrant tous les thèmes</a:t>
            </a:r>
          </a:p>
        </p:txBody>
      </p:sp>
      <p:sp>
        <p:nvSpPr>
          <p:cNvPr id="92" name="RBContent12">
            <a:extLst>
              <a:ext uri="{FF2B5EF4-FFF2-40B4-BE49-F238E27FC236}">
                <a16:creationId xmlns:a16="http://schemas.microsoft.com/office/drawing/2014/main" id="{DD2F38BB-FE78-40D0-984E-478EEEAA7F0C}"/>
              </a:ext>
            </a:extLst>
          </p:cNvPr>
          <p:cNvSpPr txBox="1">
            <a:spLocks/>
          </p:cNvSpPr>
          <p:nvPr/>
        </p:nvSpPr>
        <p:spPr>
          <a:xfrm>
            <a:off x="4232209" y="2601553"/>
            <a:ext cx="2160000" cy="324704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42628" lvl="1" indent="-142628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900" b="1" dirty="0">
                <a:solidFill>
                  <a:srgbClr val="00AAC9"/>
                </a:solidFill>
                <a:latin typeface="Arial Narrow"/>
                <a:sym typeface="+mn-lt"/>
              </a:rPr>
              <a:t>Cartographie lexicale des contributions </a:t>
            </a:r>
          </a:p>
          <a:p>
            <a:pPr marL="142628" lvl="1" indent="-142628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900" b="1" dirty="0">
                <a:solidFill>
                  <a:srgbClr val="00AAC9"/>
                </a:solidFill>
                <a:latin typeface="Arial Narrow"/>
                <a:sym typeface="+mn-lt"/>
              </a:rPr>
              <a:t>Regroupement de propositions</a:t>
            </a:r>
            <a:r>
              <a:rPr lang="fr-FR" sz="1900" b="1" dirty="0">
                <a:solidFill>
                  <a:srgbClr val="000000"/>
                </a:solidFill>
                <a:latin typeface="Arial Narrow"/>
                <a:sym typeface="+mn-lt"/>
              </a:rPr>
              <a:t> </a:t>
            </a:r>
            <a:r>
              <a:rPr lang="fr-FR" sz="1900" b="1" dirty="0">
                <a:solidFill>
                  <a:srgbClr val="00AAC9"/>
                </a:solidFill>
                <a:latin typeface="Arial Narrow"/>
                <a:sym typeface="+mn-lt"/>
              </a:rPr>
              <a:t>en enjeux, </a:t>
            </a:r>
            <a:r>
              <a:rPr lang="fr-FR" sz="1900" dirty="0">
                <a:solidFill>
                  <a:srgbClr val="000000"/>
                </a:solidFill>
                <a:latin typeface="Arial Narrow"/>
                <a:sym typeface="+mn-lt"/>
              </a:rPr>
              <a:t>puis en sous-thèmes et thèmes</a:t>
            </a:r>
          </a:p>
          <a:p>
            <a:pPr marL="142628" lvl="1" indent="-142628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900" b="1" dirty="0">
                <a:solidFill>
                  <a:srgbClr val="00AAC9"/>
                </a:solidFill>
                <a:latin typeface="Arial Narrow"/>
                <a:sym typeface="+mn-lt"/>
              </a:rPr>
              <a:t>Revue et validation du référentiel </a:t>
            </a:r>
            <a:r>
              <a:rPr lang="fr-FR" sz="1900" dirty="0">
                <a:solidFill>
                  <a:srgbClr val="000000"/>
                </a:solidFill>
                <a:latin typeface="Arial Narrow"/>
                <a:sym typeface="+mn-lt"/>
              </a:rPr>
              <a:t>par un collège d'experts pluridisciplinaires</a:t>
            </a:r>
          </a:p>
        </p:txBody>
      </p:sp>
      <p:cxnSp>
        <p:nvCxnSpPr>
          <p:cNvPr id="93" name="Straight Connector 71">
            <a:extLst>
              <a:ext uri="{FF2B5EF4-FFF2-40B4-BE49-F238E27FC236}">
                <a16:creationId xmlns:a16="http://schemas.microsoft.com/office/drawing/2014/main" id="{D98B03C5-00BC-4DC3-8487-E137625B4FFF}"/>
              </a:ext>
            </a:extLst>
          </p:cNvPr>
          <p:cNvCxnSpPr>
            <a:cxnSpLocks/>
          </p:cNvCxnSpPr>
          <p:nvPr/>
        </p:nvCxnSpPr>
        <p:spPr>
          <a:xfrm>
            <a:off x="1881001" y="2505203"/>
            <a:ext cx="1991335" cy="0"/>
          </a:xfrm>
          <a:prstGeom prst="line">
            <a:avLst/>
          </a:prstGeom>
          <a:noFill/>
          <a:ln w="22225" cap="flat" cmpd="sng" algn="ctr">
            <a:solidFill>
              <a:srgbClr val="8D9399"/>
            </a:solidFill>
            <a:prstDash val="solid"/>
          </a:ln>
          <a:effectLst/>
        </p:spPr>
      </p:cxn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BCA1A38F-488F-4039-BDCD-2B9A479F13E0}"/>
              </a:ext>
            </a:extLst>
          </p:cNvPr>
          <p:cNvSpPr txBox="1">
            <a:spLocks/>
          </p:cNvSpPr>
          <p:nvPr/>
        </p:nvSpPr>
        <p:spPr>
          <a:xfrm>
            <a:off x="1881000" y="2137782"/>
            <a:ext cx="1991335" cy="35754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66725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8097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334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00113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166813" indent="-1762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fr-FR" sz="1900" dirty="0">
                <a:solidFill>
                  <a:srgbClr val="000000"/>
                </a:solidFill>
                <a:latin typeface="Arial Narrow"/>
              </a:rPr>
              <a:t>Echantillon de contributions au 18/2</a:t>
            </a:r>
          </a:p>
        </p:txBody>
      </p:sp>
      <p:cxnSp>
        <p:nvCxnSpPr>
          <p:cNvPr id="95" name="Straight Connector 78">
            <a:extLst>
              <a:ext uri="{FF2B5EF4-FFF2-40B4-BE49-F238E27FC236}">
                <a16:creationId xmlns:a16="http://schemas.microsoft.com/office/drawing/2014/main" id="{621BE9DF-349D-4492-8733-94EC68818DCC}"/>
              </a:ext>
            </a:extLst>
          </p:cNvPr>
          <p:cNvCxnSpPr>
            <a:cxnSpLocks/>
          </p:cNvCxnSpPr>
          <p:nvPr/>
        </p:nvCxnSpPr>
        <p:spPr>
          <a:xfrm>
            <a:off x="6804074" y="2505203"/>
            <a:ext cx="3612914" cy="0"/>
          </a:xfrm>
          <a:prstGeom prst="line">
            <a:avLst/>
          </a:prstGeom>
          <a:noFill/>
          <a:ln w="22225" cap="flat" cmpd="sng" algn="ctr">
            <a:solidFill>
              <a:srgbClr val="8D9399"/>
            </a:solidFill>
            <a:prstDash val="solid"/>
          </a:ln>
          <a:effectLst/>
        </p:spPr>
      </p:cxn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87288240-441D-4283-979A-C6A9CCB7C6E9}"/>
              </a:ext>
            </a:extLst>
          </p:cNvPr>
          <p:cNvSpPr txBox="1">
            <a:spLocks/>
          </p:cNvSpPr>
          <p:nvPr/>
        </p:nvSpPr>
        <p:spPr>
          <a:xfrm>
            <a:off x="6804074" y="2137782"/>
            <a:ext cx="3612914" cy="35754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66725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8097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334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00113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166813" indent="-1762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fr-FR" sz="1900" dirty="0">
                <a:solidFill>
                  <a:srgbClr val="000000"/>
                </a:solidFill>
                <a:latin typeface="Arial Narrow"/>
              </a:rPr>
              <a:t>Version préliminaire du référentiel</a:t>
            </a:r>
          </a:p>
        </p:txBody>
      </p:sp>
      <p:cxnSp>
        <p:nvCxnSpPr>
          <p:cNvPr id="97" name="Straight Connector 81">
            <a:extLst>
              <a:ext uri="{FF2B5EF4-FFF2-40B4-BE49-F238E27FC236}">
                <a16:creationId xmlns:a16="http://schemas.microsoft.com/office/drawing/2014/main" id="{E8A1FA39-9588-4AC4-A1DC-8E685687A62B}"/>
              </a:ext>
            </a:extLst>
          </p:cNvPr>
          <p:cNvCxnSpPr>
            <a:cxnSpLocks/>
          </p:cNvCxnSpPr>
          <p:nvPr/>
        </p:nvCxnSpPr>
        <p:spPr>
          <a:xfrm>
            <a:off x="4232209" y="2505203"/>
            <a:ext cx="2160000" cy="0"/>
          </a:xfrm>
          <a:prstGeom prst="line">
            <a:avLst/>
          </a:prstGeom>
          <a:noFill/>
          <a:ln w="22225" cap="flat" cmpd="sng" algn="ctr">
            <a:solidFill>
              <a:srgbClr val="8D9399"/>
            </a:solidFill>
            <a:prstDash val="solid"/>
          </a:ln>
          <a:effectLst/>
        </p:spPr>
      </p:cxn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3C443ADB-4DC9-4889-B177-5C96E670A6D7}"/>
              </a:ext>
            </a:extLst>
          </p:cNvPr>
          <p:cNvSpPr txBox="1">
            <a:spLocks/>
          </p:cNvSpPr>
          <p:nvPr/>
        </p:nvSpPr>
        <p:spPr>
          <a:xfrm>
            <a:off x="4232209" y="2137782"/>
            <a:ext cx="2160000" cy="35754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66725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8097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334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00113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166813" indent="-1762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fr-FR" sz="1900" dirty="0">
                <a:solidFill>
                  <a:srgbClr val="000000"/>
                </a:solidFill>
                <a:latin typeface="Arial Narrow"/>
              </a:rPr>
              <a:t>Structuration du référentiel</a:t>
            </a:r>
          </a:p>
        </p:txBody>
      </p:sp>
      <p:sp>
        <p:nvSpPr>
          <p:cNvPr id="47" name="Google Shape;12;p1">
            <a:extLst>
              <a:ext uri="{FF2B5EF4-FFF2-40B4-BE49-F238E27FC236}">
                <a16:creationId xmlns:a16="http://schemas.microsoft.com/office/drawing/2014/main" id="{45D8101A-FFA2-4560-A335-3B161B34E81F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11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17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C2122FF-8670-465F-93D8-6AC24C40B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15" y="1126872"/>
            <a:ext cx="2066677" cy="655729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E3C67C6-DC72-4241-96E4-75763F76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4" y="1105599"/>
            <a:ext cx="8989789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Vos contributions regroupées en groupes de propositions</a:t>
            </a:r>
          </a:p>
        </p:txBody>
      </p:sp>
      <p:sp>
        <p:nvSpPr>
          <p:cNvPr id="5" name="Google Shape;12;p1">
            <a:extLst>
              <a:ext uri="{FF2B5EF4-FFF2-40B4-BE49-F238E27FC236}">
                <a16:creationId xmlns:a16="http://schemas.microsoft.com/office/drawing/2014/main" id="{2E7FD5BC-DF64-4715-9487-478A03F98C0B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12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0BAA1-83B9-498C-8D8F-7BD7D60C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07" y="1775266"/>
            <a:ext cx="7760261" cy="45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1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7D89E1A1-E8A2-4D4B-BD37-26710919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0450"/>
            <a:ext cx="10515600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La synthèse et l'analyse des contributions au Grand Débat National associent plusieurs parties prenantes</a:t>
            </a:r>
          </a:p>
        </p:txBody>
      </p:sp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A7D88FC3-2D95-4967-BABC-C0A8A45526E3}"/>
              </a:ext>
            </a:extLst>
          </p:cNvPr>
          <p:cNvGrpSpPr/>
          <p:nvPr/>
        </p:nvGrpSpPr>
        <p:grpSpPr>
          <a:xfrm>
            <a:off x="1872869" y="2326754"/>
            <a:ext cx="8543730" cy="4362123"/>
            <a:chOff x="1872869" y="1911114"/>
            <a:chExt cx="8543730" cy="4362123"/>
          </a:xfrm>
        </p:grpSpPr>
        <p:grpSp>
          <p:nvGrpSpPr>
            <p:cNvPr id="173" name="Group 13">
              <a:extLst>
                <a:ext uri="{FF2B5EF4-FFF2-40B4-BE49-F238E27FC236}">
                  <a16:creationId xmlns:a16="http://schemas.microsoft.com/office/drawing/2014/main" id="{306870AA-846A-497A-B695-D561A0971CE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61254" y="3773653"/>
              <a:ext cx="514996" cy="468000"/>
              <a:chOff x="2538" y="156"/>
              <a:chExt cx="2630" cy="2390"/>
            </a:xfrm>
            <a:solidFill>
              <a:srgbClr val="156C9C"/>
            </a:solidFill>
          </p:grpSpPr>
          <p:sp>
            <p:nvSpPr>
              <p:cNvPr id="240" name="Freeform 15">
                <a:extLst>
                  <a:ext uri="{FF2B5EF4-FFF2-40B4-BE49-F238E27FC236}">
                    <a16:creationId xmlns:a16="http://schemas.microsoft.com/office/drawing/2014/main" id="{09B308AD-8994-4B2F-8DB3-587AB8BAE7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8" y="156"/>
                <a:ext cx="2630" cy="2390"/>
              </a:xfrm>
              <a:custGeom>
                <a:avLst/>
                <a:gdLst>
                  <a:gd name="T0" fmla="*/ 4881 w 5261"/>
                  <a:gd name="T1" fmla="*/ 4401 h 4781"/>
                  <a:gd name="T2" fmla="*/ 4651 w 5261"/>
                  <a:gd name="T3" fmla="*/ 415 h 4781"/>
                  <a:gd name="T4" fmla="*/ 4569 w 5261"/>
                  <a:gd name="T5" fmla="*/ 448 h 4781"/>
                  <a:gd name="T6" fmla="*/ 4535 w 5261"/>
                  <a:gd name="T7" fmla="*/ 531 h 4781"/>
                  <a:gd name="T8" fmla="*/ 4551 w 5261"/>
                  <a:gd name="T9" fmla="*/ 723 h 4781"/>
                  <a:gd name="T10" fmla="*/ 4620 w 5261"/>
                  <a:gd name="T11" fmla="*/ 777 h 4781"/>
                  <a:gd name="T12" fmla="*/ 4800 w 5261"/>
                  <a:gd name="T13" fmla="*/ 777 h 4781"/>
                  <a:gd name="T14" fmla="*/ 4868 w 5261"/>
                  <a:gd name="T15" fmla="*/ 723 h 4781"/>
                  <a:gd name="T16" fmla="*/ 4884 w 5261"/>
                  <a:gd name="T17" fmla="*/ 531 h 4781"/>
                  <a:gd name="T18" fmla="*/ 4851 w 5261"/>
                  <a:gd name="T19" fmla="*/ 448 h 4781"/>
                  <a:gd name="T20" fmla="*/ 4768 w 5261"/>
                  <a:gd name="T21" fmla="*/ 415 h 4781"/>
                  <a:gd name="T22" fmla="*/ 4077 w 5261"/>
                  <a:gd name="T23" fmla="*/ 420 h 4781"/>
                  <a:gd name="T24" fmla="*/ 4007 w 5261"/>
                  <a:gd name="T25" fmla="*/ 472 h 4781"/>
                  <a:gd name="T26" fmla="*/ 3991 w 5261"/>
                  <a:gd name="T27" fmla="*/ 664 h 4781"/>
                  <a:gd name="T28" fmla="*/ 4026 w 5261"/>
                  <a:gd name="T29" fmla="*/ 747 h 4781"/>
                  <a:gd name="T30" fmla="*/ 4109 w 5261"/>
                  <a:gd name="T31" fmla="*/ 780 h 4781"/>
                  <a:gd name="T32" fmla="*/ 4285 w 5261"/>
                  <a:gd name="T33" fmla="*/ 764 h 4781"/>
                  <a:gd name="T34" fmla="*/ 4337 w 5261"/>
                  <a:gd name="T35" fmla="*/ 696 h 4781"/>
                  <a:gd name="T36" fmla="*/ 4337 w 5261"/>
                  <a:gd name="T37" fmla="*/ 501 h 4781"/>
                  <a:gd name="T38" fmla="*/ 4285 w 5261"/>
                  <a:gd name="T39" fmla="*/ 431 h 4781"/>
                  <a:gd name="T40" fmla="*/ 4109 w 5261"/>
                  <a:gd name="T41" fmla="*/ 415 h 4781"/>
                  <a:gd name="T42" fmla="*/ 3506 w 5261"/>
                  <a:gd name="T43" fmla="*/ 431 h 4781"/>
                  <a:gd name="T44" fmla="*/ 3454 w 5261"/>
                  <a:gd name="T45" fmla="*/ 501 h 4781"/>
                  <a:gd name="T46" fmla="*/ 3454 w 5261"/>
                  <a:gd name="T47" fmla="*/ 696 h 4781"/>
                  <a:gd name="T48" fmla="*/ 3506 w 5261"/>
                  <a:gd name="T49" fmla="*/ 764 h 4781"/>
                  <a:gd name="T50" fmla="*/ 3682 w 5261"/>
                  <a:gd name="T51" fmla="*/ 780 h 4781"/>
                  <a:gd name="T52" fmla="*/ 3765 w 5261"/>
                  <a:gd name="T53" fmla="*/ 747 h 4781"/>
                  <a:gd name="T54" fmla="*/ 3800 w 5261"/>
                  <a:gd name="T55" fmla="*/ 664 h 4781"/>
                  <a:gd name="T56" fmla="*/ 3784 w 5261"/>
                  <a:gd name="T57" fmla="*/ 472 h 4781"/>
                  <a:gd name="T58" fmla="*/ 3714 w 5261"/>
                  <a:gd name="T59" fmla="*/ 420 h 4781"/>
                  <a:gd name="T60" fmla="*/ 316 w 5261"/>
                  <a:gd name="T61" fmla="*/ 0 h 4781"/>
                  <a:gd name="T62" fmla="*/ 5045 w 5261"/>
                  <a:gd name="T63" fmla="*/ 16 h 4781"/>
                  <a:gd name="T64" fmla="*/ 5168 w 5261"/>
                  <a:gd name="T65" fmla="*/ 93 h 4781"/>
                  <a:gd name="T66" fmla="*/ 5245 w 5261"/>
                  <a:gd name="T67" fmla="*/ 217 h 4781"/>
                  <a:gd name="T68" fmla="*/ 5261 w 5261"/>
                  <a:gd name="T69" fmla="*/ 4464 h 4781"/>
                  <a:gd name="T70" fmla="*/ 5226 w 5261"/>
                  <a:gd name="T71" fmla="*/ 4609 h 4781"/>
                  <a:gd name="T72" fmla="*/ 5132 w 5261"/>
                  <a:gd name="T73" fmla="*/ 4719 h 4781"/>
                  <a:gd name="T74" fmla="*/ 4996 w 5261"/>
                  <a:gd name="T75" fmla="*/ 4776 h 4781"/>
                  <a:gd name="T76" fmla="*/ 265 w 5261"/>
                  <a:gd name="T77" fmla="*/ 4776 h 4781"/>
                  <a:gd name="T78" fmla="*/ 129 w 5261"/>
                  <a:gd name="T79" fmla="*/ 4719 h 4781"/>
                  <a:gd name="T80" fmla="*/ 35 w 5261"/>
                  <a:gd name="T81" fmla="*/ 4609 h 4781"/>
                  <a:gd name="T82" fmla="*/ 0 w 5261"/>
                  <a:gd name="T83" fmla="*/ 4464 h 4781"/>
                  <a:gd name="T84" fmla="*/ 16 w 5261"/>
                  <a:gd name="T85" fmla="*/ 217 h 4781"/>
                  <a:gd name="T86" fmla="*/ 93 w 5261"/>
                  <a:gd name="T87" fmla="*/ 93 h 4781"/>
                  <a:gd name="T88" fmla="*/ 217 w 5261"/>
                  <a:gd name="T89" fmla="*/ 16 h 4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61" h="4781">
                    <a:moveTo>
                      <a:pt x="380" y="1131"/>
                    </a:moveTo>
                    <a:lnTo>
                      <a:pt x="380" y="4401"/>
                    </a:lnTo>
                    <a:lnTo>
                      <a:pt x="4881" y="4401"/>
                    </a:lnTo>
                    <a:lnTo>
                      <a:pt x="4881" y="1131"/>
                    </a:lnTo>
                    <a:lnTo>
                      <a:pt x="380" y="1131"/>
                    </a:lnTo>
                    <a:close/>
                    <a:moveTo>
                      <a:pt x="4651" y="415"/>
                    </a:moveTo>
                    <a:lnTo>
                      <a:pt x="4620" y="420"/>
                    </a:lnTo>
                    <a:lnTo>
                      <a:pt x="4592" y="431"/>
                    </a:lnTo>
                    <a:lnTo>
                      <a:pt x="4569" y="448"/>
                    </a:lnTo>
                    <a:lnTo>
                      <a:pt x="4551" y="472"/>
                    </a:lnTo>
                    <a:lnTo>
                      <a:pt x="4538" y="501"/>
                    </a:lnTo>
                    <a:lnTo>
                      <a:pt x="4535" y="531"/>
                    </a:lnTo>
                    <a:lnTo>
                      <a:pt x="4535" y="664"/>
                    </a:lnTo>
                    <a:lnTo>
                      <a:pt x="4538" y="696"/>
                    </a:lnTo>
                    <a:lnTo>
                      <a:pt x="4551" y="723"/>
                    </a:lnTo>
                    <a:lnTo>
                      <a:pt x="4569" y="747"/>
                    </a:lnTo>
                    <a:lnTo>
                      <a:pt x="4592" y="764"/>
                    </a:lnTo>
                    <a:lnTo>
                      <a:pt x="4620" y="777"/>
                    </a:lnTo>
                    <a:lnTo>
                      <a:pt x="4651" y="780"/>
                    </a:lnTo>
                    <a:lnTo>
                      <a:pt x="4768" y="780"/>
                    </a:lnTo>
                    <a:lnTo>
                      <a:pt x="4800" y="777"/>
                    </a:lnTo>
                    <a:lnTo>
                      <a:pt x="4827" y="764"/>
                    </a:lnTo>
                    <a:lnTo>
                      <a:pt x="4851" y="747"/>
                    </a:lnTo>
                    <a:lnTo>
                      <a:pt x="4868" y="723"/>
                    </a:lnTo>
                    <a:lnTo>
                      <a:pt x="4881" y="696"/>
                    </a:lnTo>
                    <a:lnTo>
                      <a:pt x="4884" y="664"/>
                    </a:lnTo>
                    <a:lnTo>
                      <a:pt x="4884" y="531"/>
                    </a:lnTo>
                    <a:lnTo>
                      <a:pt x="4881" y="501"/>
                    </a:lnTo>
                    <a:lnTo>
                      <a:pt x="4868" y="472"/>
                    </a:lnTo>
                    <a:lnTo>
                      <a:pt x="4851" y="448"/>
                    </a:lnTo>
                    <a:lnTo>
                      <a:pt x="4827" y="431"/>
                    </a:lnTo>
                    <a:lnTo>
                      <a:pt x="4800" y="420"/>
                    </a:lnTo>
                    <a:lnTo>
                      <a:pt x="4768" y="415"/>
                    </a:lnTo>
                    <a:lnTo>
                      <a:pt x="4651" y="415"/>
                    </a:lnTo>
                    <a:close/>
                    <a:moveTo>
                      <a:pt x="4109" y="415"/>
                    </a:moveTo>
                    <a:lnTo>
                      <a:pt x="4077" y="420"/>
                    </a:lnTo>
                    <a:lnTo>
                      <a:pt x="4050" y="431"/>
                    </a:lnTo>
                    <a:lnTo>
                      <a:pt x="4026" y="448"/>
                    </a:lnTo>
                    <a:lnTo>
                      <a:pt x="4007" y="472"/>
                    </a:lnTo>
                    <a:lnTo>
                      <a:pt x="3996" y="501"/>
                    </a:lnTo>
                    <a:lnTo>
                      <a:pt x="3991" y="531"/>
                    </a:lnTo>
                    <a:lnTo>
                      <a:pt x="3991" y="664"/>
                    </a:lnTo>
                    <a:lnTo>
                      <a:pt x="3996" y="696"/>
                    </a:lnTo>
                    <a:lnTo>
                      <a:pt x="4007" y="723"/>
                    </a:lnTo>
                    <a:lnTo>
                      <a:pt x="4026" y="747"/>
                    </a:lnTo>
                    <a:lnTo>
                      <a:pt x="4050" y="764"/>
                    </a:lnTo>
                    <a:lnTo>
                      <a:pt x="4077" y="777"/>
                    </a:lnTo>
                    <a:lnTo>
                      <a:pt x="4109" y="780"/>
                    </a:lnTo>
                    <a:lnTo>
                      <a:pt x="4226" y="780"/>
                    </a:lnTo>
                    <a:lnTo>
                      <a:pt x="4256" y="777"/>
                    </a:lnTo>
                    <a:lnTo>
                      <a:pt x="4285" y="764"/>
                    </a:lnTo>
                    <a:lnTo>
                      <a:pt x="4309" y="747"/>
                    </a:lnTo>
                    <a:lnTo>
                      <a:pt x="4326" y="723"/>
                    </a:lnTo>
                    <a:lnTo>
                      <a:pt x="4337" y="696"/>
                    </a:lnTo>
                    <a:lnTo>
                      <a:pt x="4342" y="664"/>
                    </a:lnTo>
                    <a:lnTo>
                      <a:pt x="4342" y="531"/>
                    </a:lnTo>
                    <a:lnTo>
                      <a:pt x="4337" y="501"/>
                    </a:lnTo>
                    <a:lnTo>
                      <a:pt x="4326" y="472"/>
                    </a:lnTo>
                    <a:lnTo>
                      <a:pt x="4309" y="448"/>
                    </a:lnTo>
                    <a:lnTo>
                      <a:pt x="4285" y="431"/>
                    </a:lnTo>
                    <a:lnTo>
                      <a:pt x="4256" y="420"/>
                    </a:lnTo>
                    <a:lnTo>
                      <a:pt x="4226" y="415"/>
                    </a:lnTo>
                    <a:lnTo>
                      <a:pt x="4109" y="415"/>
                    </a:lnTo>
                    <a:close/>
                    <a:moveTo>
                      <a:pt x="3565" y="415"/>
                    </a:moveTo>
                    <a:lnTo>
                      <a:pt x="3535" y="420"/>
                    </a:lnTo>
                    <a:lnTo>
                      <a:pt x="3506" y="431"/>
                    </a:lnTo>
                    <a:lnTo>
                      <a:pt x="3484" y="448"/>
                    </a:lnTo>
                    <a:lnTo>
                      <a:pt x="3465" y="472"/>
                    </a:lnTo>
                    <a:lnTo>
                      <a:pt x="3454" y="501"/>
                    </a:lnTo>
                    <a:lnTo>
                      <a:pt x="3449" y="531"/>
                    </a:lnTo>
                    <a:lnTo>
                      <a:pt x="3449" y="664"/>
                    </a:lnTo>
                    <a:lnTo>
                      <a:pt x="3454" y="696"/>
                    </a:lnTo>
                    <a:lnTo>
                      <a:pt x="3465" y="723"/>
                    </a:lnTo>
                    <a:lnTo>
                      <a:pt x="3484" y="747"/>
                    </a:lnTo>
                    <a:lnTo>
                      <a:pt x="3506" y="764"/>
                    </a:lnTo>
                    <a:lnTo>
                      <a:pt x="3535" y="777"/>
                    </a:lnTo>
                    <a:lnTo>
                      <a:pt x="3565" y="780"/>
                    </a:lnTo>
                    <a:lnTo>
                      <a:pt x="3682" y="780"/>
                    </a:lnTo>
                    <a:lnTo>
                      <a:pt x="3714" y="777"/>
                    </a:lnTo>
                    <a:lnTo>
                      <a:pt x="3741" y="764"/>
                    </a:lnTo>
                    <a:lnTo>
                      <a:pt x="3765" y="747"/>
                    </a:lnTo>
                    <a:lnTo>
                      <a:pt x="3784" y="723"/>
                    </a:lnTo>
                    <a:lnTo>
                      <a:pt x="3795" y="696"/>
                    </a:lnTo>
                    <a:lnTo>
                      <a:pt x="3800" y="664"/>
                    </a:lnTo>
                    <a:lnTo>
                      <a:pt x="3800" y="531"/>
                    </a:lnTo>
                    <a:lnTo>
                      <a:pt x="3795" y="501"/>
                    </a:lnTo>
                    <a:lnTo>
                      <a:pt x="3784" y="472"/>
                    </a:lnTo>
                    <a:lnTo>
                      <a:pt x="3765" y="448"/>
                    </a:lnTo>
                    <a:lnTo>
                      <a:pt x="3741" y="431"/>
                    </a:lnTo>
                    <a:lnTo>
                      <a:pt x="3714" y="420"/>
                    </a:lnTo>
                    <a:lnTo>
                      <a:pt x="3682" y="415"/>
                    </a:lnTo>
                    <a:lnTo>
                      <a:pt x="3565" y="415"/>
                    </a:lnTo>
                    <a:close/>
                    <a:moveTo>
                      <a:pt x="316" y="0"/>
                    </a:moveTo>
                    <a:lnTo>
                      <a:pt x="4945" y="0"/>
                    </a:lnTo>
                    <a:lnTo>
                      <a:pt x="4996" y="5"/>
                    </a:lnTo>
                    <a:lnTo>
                      <a:pt x="5045" y="16"/>
                    </a:lnTo>
                    <a:lnTo>
                      <a:pt x="5090" y="35"/>
                    </a:lnTo>
                    <a:lnTo>
                      <a:pt x="5132" y="62"/>
                    </a:lnTo>
                    <a:lnTo>
                      <a:pt x="5168" y="93"/>
                    </a:lnTo>
                    <a:lnTo>
                      <a:pt x="5200" y="131"/>
                    </a:lnTo>
                    <a:lnTo>
                      <a:pt x="5226" y="172"/>
                    </a:lnTo>
                    <a:lnTo>
                      <a:pt x="5245" y="217"/>
                    </a:lnTo>
                    <a:lnTo>
                      <a:pt x="5258" y="265"/>
                    </a:lnTo>
                    <a:lnTo>
                      <a:pt x="5261" y="318"/>
                    </a:lnTo>
                    <a:lnTo>
                      <a:pt x="5261" y="4464"/>
                    </a:lnTo>
                    <a:lnTo>
                      <a:pt x="5258" y="4515"/>
                    </a:lnTo>
                    <a:lnTo>
                      <a:pt x="5245" y="4564"/>
                    </a:lnTo>
                    <a:lnTo>
                      <a:pt x="5226" y="4609"/>
                    </a:lnTo>
                    <a:lnTo>
                      <a:pt x="5200" y="4650"/>
                    </a:lnTo>
                    <a:lnTo>
                      <a:pt x="5168" y="4687"/>
                    </a:lnTo>
                    <a:lnTo>
                      <a:pt x="5132" y="4719"/>
                    </a:lnTo>
                    <a:lnTo>
                      <a:pt x="5090" y="4744"/>
                    </a:lnTo>
                    <a:lnTo>
                      <a:pt x="5045" y="4763"/>
                    </a:lnTo>
                    <a:lnTo>
                      <a:pt x="4996" y="4776"/>
                    </a:lnTo>
                    <a:lnTo>
                      <a:pt x="4945" y="4781"/>
                    </a:lnTo>
                    <a:lnTo>
                      <a:pt x="316" y="4781"/>
                    </a:lnTo>
                    <a:lnTo>
                      <a:pt x="265" y="4776"/>
                    </a:lnTo>
                    <a:lnTo>
                      <a:pt x="217" y="4763"/>
                    </a:lnTo>
                    <a:lnTo>
                      <a:pt x="171" y="4744"/>
                    </a:lnTo>
                    <a:lnTo>
                      <a:pt x="129" y="4719"/>
                    </a:lnTo>
                    <a:lnTo>
                      <a:pt x="93" y="4687"/>
                    </a:lnTo>
                    <a:lnTo>
                      <a:pt x="61" y="4650"/>
                    </a:lnTo>
                    <a:lnTo>
                      <a:pt x="35" y="4609"/>
                    </a:lnTo>
                    <a:lnTo>
                      <a:pt x="16" y="4564"/>
                    </a:lnTo>
                    <a:lnTo>
                      <a:pt x="5" y="4515"/>
                    </a:lnTo>
                    <a:lnTo>
                      <a:pt x="0" y="4464"/>
                    </a:lnTo>
                    <a:lnTo>
                      <a:pt x="0" y="318"/>
                    </a:lnTo>
                    <a:lnTo>
                      <a:pt x="5" y="265"/>
                    </a:lnTo>
                    <a:lnTo>
                      <a:pt x="16" y="217"/>
                    </a:lnTo>
                    <a:lnTo>
                      <a:pt x="35" y="171"/>
                    </a:lnTo>
                    <a:lnTo>
                      <a:pt x="61" y="131"/>
                    </a:lnTo>
                    <a:lnTo>
                      <a:pt x="93" y="93"/>
                    </a:lnTo>
                    <a:lnTo>
                      <a:pt x="129" y="62"/>
                    </a:lnTo>
                    <a:lnTo>
                      <a:pt x="171" y="35"/>
                    </a:lnTo>
                    <a:lnTo>
                      <a:pt x="217" y="16"/>
                    </a:lnTo>
                    <a:lnTo>
                      <a:pt x="265" y="5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41" name="Freeform 16">
                <a:extLst>
                  <a:ext uri="{FF2B5EF4-FFF2-40B4-BE49-F238E27FC236}">
                    <a16:creationId xmlns:a16="http://schemas.microsoft.com/office/drawing/2014/main" id="{5446C645-DB90-452E-955C-A6DA30A96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241"/>
                <a:ext cx="588" cy="563"/>
              </a:xfrm>
              <a:custGeom>
                <a:avLst/>
                <a:gdLst>
                  <a:gd name="T0" fmla="*/ 1011 w 1175"/>
                  <a:gd name="T1" fmla="*/ 0 h 1126"/>
                  <a:gd name="T2" fmla="*/ 1041 w 1175"/>
                  <a:gd name="T3" fmla="*/ 2 h 1126"/>
                  <a:gd name="T4" fmla="*/ 1072 w 1175"/>
                  <a:gd name="T5" fmla="*/ 11 h 1126"/>
                  <a:gd name="T6" fmla="*/ 1099 w 1175"/>
                  <a:gd name="T7" fmla="*/ 26 h 1126"/>
                  <a:gd name="T8" fmla="*/ 1126 w 1175"/>
                  <a:gd name="T9" fmla="*/ 47 h 1126"/>
                  <a:gd name="T10" fmla="*/ 1147 w 1175"/>
                  <a:gd name="T11" fmla="*/ 70 h 1126"/>
                  <a:gd name="T12" fmla="*/ 1163 w 1175"/>
                  <a:gd name="T13" fmla="*/ 99 h 1126"/>
                  <a:gd name="T14" fmla="*/ 1172 w 1175"/>
                  <a:gd name="T15" fmla="*/ 131 h 1126"/>
                  <a:gd name="T16" fmla="*/ 1175 w 1175"/>
                  <a:gd name="T17" fmla="*/ 165 h 1126"/>
                  <a:gd name="T18" fmla="*/ 1175 w 1175"/>
                  <a:gd name="T19" fmla="*/ 168 h 1126"/>
                  <a:gd name="T20" fmla="*/ 1170 w 1175"/>
                  <a:gd name="T21" fmla="*/ 206 h 1126"/>
                  <a:gd name="T22" fmla="*/ 1158 w 1175"/>
                  <a:gd name="T23" fmla="*/ 241 h 1126"/>
                  <a:gd name="T24" fmla="*/ 1139 w 1175"/>
                  <a:gd name="T25" fmla="*/ 271 h 1126"/>
                  <a:gd name="T26" fmla="*/ 1111 w 1175"/>
                  <a:gd name="T27" fmla="*/ 297 h 1126"/>
                  <a:gd name="T28" fmla="*/ 1080 w 1175"/>
                  <a:gd name="T29" fmla="*/ 318 h 1126"/>
                  <a:gd name="T30" fmla="*/ 552 w 1175"/>
                  <a:gd name="T31" fmla="*/ 563 h 1126"/>
                  <a:gd name="T32" fmla="*/ 1080 w 1175"/>
                  <a:gd name="T33" fmla="*/ 809 h 1126"/>
                  <a:gd name="T34" fmla="*/ 1111 w 1175"/>
                  <a:gd name="T35" fmla="*/ 830 h 1126"/>
                  <a:gd name="T36" fmla="*/ 1139 w 1175"/>
                  <a:gd name="T37" fmla="*/ 855 h 1126"/>
                  <a:gd name="T38" fmla="*/ 1158 w 1175"/>
                  <a:gd name="T39" fmla="*/ 886 h 1126"/>
                  <a:gd name="T40" fmla="*/ 1170 w 1175"/>
                  <a:gd name="T41" fmla="*/ 921 h 1126"/>
                  <a:gd name="T42" fmla="*/ 1175 w 1175"/>
                  <a:gd name="T43" fmla="*/ 959 h 1126"/>
                  <a:gd name="T44" fmla="*/ 1175 w 1175"/>
                  <a:gd name="T45" fmla="*/ 962 h 1126"/>
                  <a:gd name="T46" fmla="*/ 1172 w 1175"/>
                  <a:gd name="T47" fmla="*/ 996 h 1126"/>
                  <a:gd name="T48" fmla="*/ 1163 w 1175"/>
                  <a:gd name="T49" fmla="*/ 1028 h 1126"/>
                  <a:gd name="T50" fmla="*/ 1147 w 1175"/>
                  <a:gd name="T51" fmla="*/ 1056 h 1126"/>
                  <a:gd name="T52" fmla="*/ 1126 w 1175"/>
                  <a:gd name="T53" fmla="*/ 1080 h 1126"/>
                  <a:gd name="T54" fmla="*/ 1099 w 1175"/>
                  <a:gd name="T55" fmla="*/ 1101 h 1126"/>
                  <a:gd name="T56" fmla="*/ 1072 w 1175"/>
                  <a:gd name="T57" fmla="*/ 1115 h 1126"/>
                  <a:gd name="T58" fmla="*/ 1041 w 1175"/>
                  <a:gd name="T59" fmla="*/ 1125 h 1126"/>
                  <a:gd name="T60" fmla="*/ 1011 w 1175"/>
                  <a:gd name="T61" fmla="*/ 1126 h 1126"/>
                  <a:gd name="T62" fmla="*/ 976 w 1175"/>
                  <a:gd name="T63" fmla="*/ 1123 h 1126"/>
                  <a:gd name="T64" fmla="*/ 942 w 1175"/>
                  <a:gd name="T65" fmla="*/ 1112 h 1126"/>
                  <a:gd name="T66" fmla="*/ 95 w 1175"/>
                  <a:gd name="T67" fmla="*/ 718 h 1126"/>
                  <a:gd name="T68" fmla="*/ 63 w 1175"/>
                  <a:gd name="T69" fmla="*/ 699 h 1126"/>
                  <a:gd name="T70" fmla="*/ 36 w 1175"/>
                  <a:gd name="T71" fmla="*/ 672 h 1126"/>
                  <a:gd name="T72" fmla="*/ 17 w 1175"/>
                  <a:gd name="T73" fmla="*/ 642 h 1126"/>
                  <a:gd name="T74" fmla="*/ 4 w 1175"/>
                  <a:gd name="T75" fmla="*/ 606 h 1126"/>
                  <a:gd name="T76" fmla="*/ 0 w 1175"/>
                  <a:gd name="T77" fmla="*/ 570 h 1126"/>
                  <a:gd name="T78" fmla="*/ 0 w 1175"/>
                  <a:gd name="T79" fmla="*/ 557 h 1126"/>
                  <a:gd name="T80" fmla="*/ 4 w 1175"/>
                  <a:gd name="T81" fmla="*/ 520 h 1126"/>
                  <a:gd name="T82" fmla="*/ 17 w 1175"/>
                  <a:gd name="T83" fmla="*/ 485 h 1126"/>
                  <a:gd name="T84" fmla="*/ 36 w 1175"/>
                  <a:gd name="T85" fmla="*/ 455 h 1126"/>
                  <a:gd name="T86" fmla="*/ 63 w 1175"/>
                  <a:gd name="T87" fmla="*/ 428 h 1126"/>
                  <a:gd name="T88" fmla="*/ 95 w 1175"/>
                  <a:gd name="T89" fmla="*/ 409 h 1126"/>
                  <a:gd name="T90" fmla="*/ 941 w 1175"/>
                  <a:gd name="T91" fmla="*/ 15 h 1126"/>
                  <a:gd name="T92" fmla="*/ 976 w 1175"/>
                  <a:gd name="T93" fmla="*/ 3 h 1126"/>
                  <a:gd name="T94" fmla="*/ 1011 w 1175"/>
                  <a:gd name="T95" fmla="*/ 0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75" h="1126">
                    <a:moveTo>
                      <a:pt x="1011" y="0"/>
                    </a:moveTo>
                    <a:lnTo>
                      <a:pt x="1041" y="2"/>
                    </a:lnTo>
                    <a:lnTo>
                      <a:pt x="1072" y="11"/>
                    </a:lnTo>
                    <a:lnTo>
                      <a:pt x="1099" y="26"/>
                    </a:lnTo>
                    <a:lnTo>
                      <a:pt x="1126" y="47"/>
                    </a:lnTo>
                    <a:lnTo>
                      <a:pt x="1147" y="70"/>
                    </a:lnTo>
                    <a:lnTo>
                      <a:pt x="1163" y="99"/>
                    </a:lnTo>
                    <a:lnTo>
                      <a:pt x="1172" y="131"/>
                    </a:lnTo>
                    <a:lnTo>
                      <a:pt x="1175" y="165"/>
                    </a:lnTo>
                    <a:lnTo>
                      <a:pt x="1175" y="168"/>
                    </a:lnTo>
                    <a:lnTo>
                      <a:pt x="1170" y="206"/>
                    </a:lnTo>
                    <a:lnTo>
                      <a:pt x="1158" y="241"/>
                    </a:lnTo>
                    <a:lnTo>
                      <a:pt x="1139" y="271"/>
                    </a:lnTo>
                    <a:lnTo>
                      <a:pt x="1111" y="297"/>
                    </a:lnTo>
                    <a:lnTo>
                      <a:pt x="1080" y="318"/>
                    </a:lnTo>
                    <a:lnTo>
                      <a:pt x="552" y="563"/>
                    </a:lnTo>
                    <a:lnTo>
                      <a:pt x="1080" y="809"/>
                    </a:lnTo>
                    <a:lnTo>
                      <a:pt x="1111" y="830"/>
                    </a:lnTo>
                    <a:lnTo>
                      <a:pt x="1139" y="855"/>
                    </a:lnTo>
                    <a:lnTo>
                      <a:pt x="1158" y="886"/>
                    </a:lnTo>
                    <a:lnTo>
                      <a:pt x="1170" y="921"/>
                    </a:lnTo>
                    <a:lnTo>
                      <a:pt x="1175" y="959"/>
                    </a:lnTo>
                    <a:lnTo>
                      <a:pt x="1175" y="962"/>
                    </a:lnTo>
                    <a:lnTo>
                      <a:pt x="1172" y="996"/>
                    </a:lnTo>
                    <a:lnTo>
                      <a:pt x="1163" y="1028"/>
                    </a:lnTo>
                    <a:lnTo>
                      <a:pt x="1147" y="1056"/>
                    </a:lnTo>
                    <a:lnTo>
                      <a:pt x="1126" y="1080"/>
                    </a:lnTo>
                    <a:lnTo>
                      <a:pt x="1099" y="1101"/>
                    </a:lnTo>
                    <a:lnTo>
                      <a:pt x="1072" y="1115"/>
                    </a:lnTo>
                    <a:lnTo>
                      <a:pt x="1041" y="1125"/>
                    </a:lnTo>
                    <a:lnTo>
                      <a:pt x="1011" y="1126"/>
                    </a:lnTo>
                    <a:lnTo>
                      <a:pt x="976" y="1123"/>
                    </a:lnTo>
                    <a:lnTo>
                      <a:pt x="942" y="1112"/>
                    </a:lnTo>
                    <a:lnTo>
                      <a:pt x="95" y="718"/>
                    </a:lnTo>
                    <a:lnTo>
                      <a:pt x="63" y="699"/>
                    </a:lnTo>
                    <a:lnTo>
                      <a:pt x="36" y="672"/>
                    </a:lnTo>
                    <a:lnTo>
                      <a:pt x="17" y="642"/>
                    </a:lnTo>
                    <a:lnTo>
                      <a:pt x="4" y="606"/>
                    </a:lnTo>
                    <a:lnTo>
                      <a:pt x="0" y="570"/>
                    </a:lnTo>
                    <a:lnTo>
                      <a:pt x="0" y="557"/>
                    </a:lnTo>
                    <a:lnTo>
                      <a:pt x="4" y="520"/>
                    </a:lnTo>
                    <a:lnTo>
                      <a:pt x="17" y="485"/>
                    </a:lnTo>
                    <a:lnTo>
                      <a:pt x="36" y="455"/>
                    </a:lnTo>
                    <a:lnTo>
                      <a:pt x="63" y="428"/>
                    </a:lnTo>
                    <a:lnTo>
                      <a:pt x="95" y="409"/>
                    </a:lnTo>
                    <a:lnTo>
                      <a:pt x="941" y="15"/>
                    </a:lnTo>
                    <a:lnTo>
                      <a:pt x="976" y="3"/>
                    </a:lnTo>
                    <a:lnTo>
                      <a:pt x="10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42" name="Freeform 17">
                <a:extLst>
                  <a:ext uri="{FF2B5EF4-FFF2-40B4-BE49-F238E27FC236}">
                    <a16:creationId xmlns:a16="http://schemas.microsoft.com/office/drawing/2014/main" id="{17B0C419-79A7-422C-9D78-F36E36F4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007"/>
                <a:ext cx="445" cy="1028"/>
              </a:xfrm>
              <a:custGeom>
                <a:avLst/>
                <a:gdLst>
                  <a:gd name="T0" fmla="*/ 723 w 890"/>
                  <a:gd name="T1" fmla="*/ 0 h 2056"/>
                  <a:gd name="T2" fmla="*/ 726 w 890"/>
                  <a:gd name="T3" fmla="*/ 0 h 2056"/>
                  <a:gd name="T4" fmla="*/ 758 w 890"/>
                  <a:gd name="T5" fmla="*/ 3 h 2056"/>
                  <a:gd name="T6" fmla="*/ 787 w 890"/>
                  <a:gd name="T7" fmla="*/ 11 h 2056"/>
                  <a:gd name="T8" fmla="*/ 814 w 890"/>
                  <a:gd name="T9" fmla="*/ 26 h 2056"/>
                  <a:gd name="T10" fmla="*/ 838 w 890"/>
                  <a:gd name="T11" fmla="*/ 45 h 2056"/>
                  <a:gd name="T12" fmla="*/ 859 w 890"/>
                  <a:gd name="T13" fmla="*/ 67 h 2056"/>
                  <a:gd name="T14" fmla="*/ 875 w 890"/>
                  <a:gd name="T15" fmla="*/ 94 h 2056"/>
                  <a:gd name="T16" fmla="*/ 886 w 890"/>
                  <a:gd name="T17" fmla="*/ 123 h 2056"/>
                  <a:gd name="T18" fmla="*/ 890 w 890"/>
                  <a:gd name="T19" fmla="*/ 153 h 2056"/>
                  <a:gd name="T20" fmla="*/ 889 w 890"/>
                  <a:gd name="T21" fmla="*/ 184 h 2056"/>
                  <a:gd name="T22" fmla="*/ 882 w 890"/>
                  <a:gd name="T23" fmla="*/ 216 h 2056"/>
                  <a:gd name="T24" fmla="*/ 326 w 890"/>
                  <a:gd name="T25" fmla="*/ 1942 h 2056"/>
                  <a:gd name="T26" fmla="*/ 311 w 890"/>
                  <a:gd name="T27" fmla="*/ 1975 h 2056"/>
                  <a:gd name="T28" fmla="*/ 291 w 890"/>
                  <a:gd name="T29" fmla="*/ 2002 h 2056"/>
                  <a:gd name="T30" fmla="*/ 265 w 890"/>
                  <a:gd name="T31" fmla="*/ 2025 h 2056"/>
                  <a:gd name="T32" fmla="*/ 236 w 890"/>
                  <a:gd name="T33" fmla="*/ 2042 h 2056"/>
                  <a:gd name="T34" fmla="*/ 205 w 890"/>
                  <a:gd name="T35" fmla="*/ 2053 h 2056"/>
                  <a:gd name="T36" fmla="*/ 169 w 890"/>
                  <a:gd name="T37" fmla="*/ 2056 h 2056"/>
                  <a:gd name="T38" fmla="*/ 165 w 890"/>
                  <a:gd name="T39" fmla="*/ 2056 h 2056"/>
                  <a:gd name="T40" fmla="*/ 134 w 890"/>
                  <a:gd name="T41" fmla="*/ 2053 h 2056"/>
                  <a:gd name="T42" fmla="*/ 104 w 890"/>
                  <a:gd name="T43" fmla="*/ 2045 h 2056"/>
                  <a:gd name="T44" fmla="*/ 77 w 890"/>
                  <a:gd name="T45" fmla="*/ 2031 h 2056"/>
                  <a:gd name="T46" fmla="*/ 53 w 890"/>
                  <a:gd name="T47" fmla="*/ 2012 h 2056"/>
                  <a:gd name="T48" fmla="*/ 32 w 890"/>
                  <a:gd name="T49" fmla="*/ 1989 h 2056"/>
                  <a:gd name="T50" fmla="*/ 16 w 890"/>
                  <a:gd name="T51" fmla="*/ 1962 h 2056"/>
                  <a:gd name="T52" fmla="*/ 5 w 890"/>
                  <a:gd name="T53" fmla="*/ 1934 h 2056"/>
                  <a:gd name="T54" fmla="*/ 0 w 890"/>
                  <a:gd name="T55" fmla="*/ 1903 h 2056"/>
                  <a:gd name="T56" fmla="*/ 2 w 890"/>
                  <a:gd name="T57" fmla="*/ 1873 h 2056"/>
                  <a:gd name="T58" fmla="*/ 8 w 890"/>
                  <a:gd name="T59" fmla="*/ 1841 h 2056"/>
                  <a:gd name="T60" fmla="*/ 565 w 890"/>
                  <a:gd name="T61" fmla="*/ 115 h 2056"/>
                  <a:gd name="T62" fmla="*/ 579 w 890"/>
                  <a:gd name="T63" fmla="*/ 82 h 2056"/>
                  <a:gd name="T64" fmla="*/ 600 w 890"/>
                  <a:gd name="T65" fmla="*/ 55 h 2056"/>
                  <a:gd name="T66" fmla="*/ 626 w 890"/>
                  <a:gd name="T67" fmla="*/ 32 h 2056"/>
                  <a:gd name="T68" fmla="*/ 654 w 890"/>
                  <a:gd name="T69" fmla="*/ 15 h 2056"/>
                  <a:gd name="T70" fmla="*/ 688 w 890"/>
                  <a:gd name="T71" fmla="*/ 3 h 2056"/>
                  <a:gd name="T72" fmla="*/ 723 w 890"/>
                  <a:gd name="T73" fmla="*/ 0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0" h="2056">
                    <a:moveTo>
                      <a:pt x="723" y="0"/>
                    </a:moveTo>
                    <a:lnTo>
                      <a:pt x="726" y="0"/>
                    </a:lnTo>
                    <a:lnTo>
                      <a:pt x="758" y="3"/>
                    </a:lnTo>
                    <a:lnTo>
                      <a:pt x="787" y="11"/>
                    </a:lnTo>
                    <a:lnTo>
                      <a:pt x="814" y="26"/>
                    </a:lnTo>
                    <a:lnTo>
                      <a:pt x="838" y="45"/>
                    </a:lnTo>
                    <a:lnTo>
                      <a:pt x="859" y="67"/>
                    </a:lnTo>
                    <a:lnTo>
                      <a:pt x="875" y="94"/>
                    </a:lnTo>
                    <a:lnTo>
                      <a:pt x="886" y="123"/>
                    </a:lnTo>
                    <a:lnTo>
                      <a:pt x="890" y="153"/>
                    </a:lnTo>
                    <a:lnTo>
                      <a:pt x="889" y="184"/>
                    </a:lnTo>
                    <a:lnTo>
                      <a:pt x="882" y="216"/>
                    </a:lnTo>
                    <a:lnTo>
                      <a:pt x="326" y="1942"/>
                    </a:lnTo>
                    <a:lnTo>
                      <a:pt x="311" y="1975"/>
                    </a:lnTo>
                    <a:lnTo>
                      <a:pt x="291" y="2002"/>
                    </a:lnTo>
                    <a:lnTo>
                      <a:pt x="265" y="2025"/>
                    </a:lnTo>
                    <a:lnTo>
                      <a:pt x="236" y="2042"/>
                    </a:lnTo>
                    <a:lnTo>
                      <a:pt x="205" y="2053"/>
                    </a:lnTo>
                    <a:lnTo>
                      <a:pt x="169" y="2056"/>
                    </a:lnTo>
                    <a:lnTo>
                      <a:pt x="165" y="2056"/>
                    </a:lnTo>
                    <a:lnTo>
                      <a:pt x="134" y="2053"/>
                    </a:lnTo>
                    <a:lnTo>
                      <a:pt x="104" y="2045"/>
                    </a:lnTo>
                    <a:lnTo>
                      <a:pt x="77" y="2031"/>
                    </a:lnTo>
                    <a:lnTo>
                      <a:pt x="53" y="2012"/>
                    </a:lnTo>
                    <a:lnTo>
                      <a:pt x="32" y="1989"/>
                    </a:lnTo>
                    <a:lnTo>
                      <a:pt x="16" y="1962"/>
                    </a:lnTo>
                    <a:lnTo>
                      <a:pt x="5" y="1934"/>
                    </a:lnTo>
                    <a:lnTo>
                      <a:pt x="0" y="1903"/>
                    </a:lnTo>
                    <a:lnTo>
                      <a:pt x="2" y="1873"/>
                    </a:lnTo>
                    <a:lnTo>
                      <a:pt x="8" y="1841"/>
                    </a:lnTo>
                    <a:lnTo>
                      <a:pt x="565" y="115"/>
                    </a:lnTo>
                    <a:lnTo>
                      <a:pt x="579" y="82"/>
                    </a:lnTo>
                    <a:lnTo>
                      <a:pt x="600" y="55"/>
                    </a:lnTo>
                    <a:lnTo>
                      <a:pt x="626" y="32"/>
                    </a:lnTo>
                    <a:lnTo>
                      <a:pt x="654" y="15"/>
                    </a:lnTo>
                    <a:lnTo>
                      <a:pt x="688" y="3"/>
                    </a:lnTo>
                    <a:lnTo>
                      <a:pt x="7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43" name="Freeform 18">
                <a:extLst>
                  <a:ext uri="{FF2B5EF4-FFF2-40B4-BE49-F238E27FC236}">
                    <a16:creationId xmlns:a16="http://schemas.microsoft.com/office/drawing/2014/main" id="{06869E7D-E329-40B0-BFD6-D515621E3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1241"/>
                <a:ext cx="588" cy="563"/>
              </a:xfrm>
              <a:custGeom>
                <a:avLst/>
                <a:gdLst>
                  <a:gd name="T0" fmla="*/ 164 w 1175"/>
                  <a:gd name="T1" fmla="*/ 0 h 1126"/>
                  <a:gd name="T2" fmla="*/ 201 w 1175"/>
                  <a:gd name="T3" fmla="*/ 3 h 1126"/>
                  <a:gd name="T4" fmla="*/ 234 w 1175"/>
                  <a:gd name="T5" fmla="*/ 15 h 1126"/>
                  <a:gd name="T6" fmla="*/ 1079 w 1175"/>
                  <a:gd name="T7" fmla="*/ 409 h 1126"/>
                  <a:gd name="T8" fmla="*/ 1111 w 1175"/>
                  <a:gd name="T9" fmla="*/ 428 h 1126"/>
                  <a:gd name="T10" fmla="*/ 1138 w 1175"/>
                  <a:gd name="T11" fmla="*/ 455 h 1126"/>
                  <a:gd name="T12" fmla="*/ 1158 w 1175"/>
                  <a:gd name="T13" fmla="*/ 485 h 1126"/>
                  <a:gd name="T14" fmla="*/ 1170 w 1175"/>
                  <a:gd name="T15" fmla="*/ 520 h 1126"/>
                  <a:gd name="T16" fmla="*/ 1175 w 1175"/>
                  <a:gd name="T17" fmla="*/ 557 h 1126"/>
                  <a:gd name="T18" fmla="*/ 1175 w 1175"/>
                  <a:gd name="T19" fmla="*/ 570 h 1126"/>
                  <a:gd name="T20" fmla="*/ 1170 w 1175"/>
                  <a:gd name="T21" fmla="*/ 606 h 1126"/>
                  <a:gd name="T22" fmla="*/ 1158 w 1175"/>
                  <a:gd name="T23" fmla="*/ 642 h 1126"/>
                  <a:gd name="T24" fmla="*/ 1138 w 1175"/>
                  <a:gd name="T25" fmla="*/ 672 h 1126"/>
                  <a:gd name="T26" fmla="*/ 1111 w 1175"/>
                  <a:gd name="T27" fmla="*/ 699 h 1126"/>
                  <a:gd name="T28" fmla="*/ 1079 w 1175"/>
                  <a:gd name="T29" fmla="*/ 718 h 1126"/>
                  <a:gd name="T30" fmla="*/ 234 w 1175"/>
                  <a:gd name="T31" fmla="*/ 1112 h 1126"/>
                  <a:gd name="T32" fmla="*/ 199 w 1175"/>
                  <a:gd name="T33" fmla="*/ 1123 h 1126"/>
                  <a:gd name="T34" fmla="*/ 164 w 1175"/>
                  <a:gd name="T35" fmla="*/ 1126 h 1126"/>
                  <a:gd name="T36" fmla="*/ 134 w 1175"/>
                  <a:gd name="T37" fmla="*/ 1125 h 1126"/>
                  <a:gd name="T38" fmla="*/ 103 w 1175"/>
                  <a:gd name="T39" fmla="*/ 1115 h 1126"/>
                  <a:gd name="T40" fmla="*/ 76 w 1175"/>
                  <a:gd name="T41" fmla="*/ 1101 h 1126"/>
                  <a:gd name="T42" fmla="*/ 49 w 1175"/>
                  <a:gd name="T43" fmla="*/ 1080 h 1126"/>
                  <a:gd name="T44" fmla="*/ 28 w 1175"/>
                  <a:gd name="T45" fmla="*/ 1056 h 1126"/>
                  <a:gd name="T46" fmla="*/ 12 w 1175"/>
                  <a:gd name="T47" fmla="*/ 1028 h 1126"/>
                  <a:gd name="T48" fmla="*/ 3 w 1175"/>
                  <a:gd name="T49" fmla="*/ 996 h 1126"/>
                  <a:gd name="T50" fmla="*/ 0 w 1175"/>
                  <a:gd name="T51" fmla="*/ 962 h 1126"/>
                  <a:gd name="T52" fmla="*/ 0 w 1175"/>
                  <a:gd name="T53" fmla="*/ 959 h 1126"/>
                  <a:gd name="T54" fmla="*/ 4 w 1175"/>
                  <a:gd name="T55" fmla="*/ 921 h 1126"/>
                  <a:gd name="T56" fmla="*/ 17 w 1175"/>
                  <a:gd name="T57" fmla="*/ 886 h 1126"/>
                  <a:gd name="T58" fmla="*/ 36 w 1175"/>
                  <a:gd name="T59" fmla="*/ 855 h 1126"/>
                  <a:gd name="T60" fmla="*/ 63 w 1175"/>
                  <a:gd name="T61" fmla="*/ 830 h 1126"/>
                  <a:gd name="T62" fmla="*/ 95 w 1175"/>
                  <a:gd name="T63" fmla="*/ 809 h 1126"/>
                  <a:gd name="T64" fmla="*/ 625 w 1175"/>
                  <a:gd name="T65" fmla="*/ 563 h 1126"/>
                  <a:gd name="T66" fmla="*/ 95 w 1175"/>
                  <a:gd name="T67" fmla="*/ 318 h 1126"/>
                  <a:gd name="T68" fmla="*/ 63 w 1175"/>
                  <a:gd name="T69" fmla="*/ 297 h 1126"/>
                  <a:gd name="T70" fmla="*/ 36 w 1175"/>
                  <a:gd name="T71" fmla="*/ 271 h 1126"/>
                  <a:gd name="T72" fmla="*/ 17 w 1175"/>
                  <a:gd name="T73" fmla="*/ 241 h 1126"/>
                  <a:gd name="T74" fmla="*/ 4 w 1175"/>
                  <a:gd name="T75" fmla="*/ 206 h 1126"/>
                  <a:gd name="T76" fmla="*/ 0 w 1175"/>
                  <a:gd name="T77" fmla="*/ 168 h 1126"/>
                  <a:gd name="T78" fmla="*/ 0 w 1175"/>
                  <a:gd name="T79" fmla="*/ 165 h 1126"/>
                  <a:gd name="T80" fmla="*/ 3 w 1175"/>
                  <a:gd name="T81" fmla="*/ 131 h 1126"/>
                  <a:gd name="T82" fmla="*/ 12 w 1175"/>
                  <a:gd name="T83" fmla="*/ 99 h 1126"/>
                  <a:gd name="T84" fmla="*/ 28 w 1175"/>
                  <a:gd name="T85" fmla="*/ 70 h 1126"/>
                  <a:gd name="T86" fmla="*/ 49 w 1175"/>
                  <a:gd name="T87" fmla="*/ 47 h 1126"/>
                  <a:gd name="T88" fmla="*/ 76 w 1175"/>
                  <a:gd name="T89" fmla="*/ 26 h 1126"/>
                  <a:gd name="T90" fmla="*/ 103 w 1175"/>
                  <a:gd name="T91" fmla="*/ 11 h 1126"/>
                  <a:gd name="T92" fmla="*/ 134 w 1175"/>
                  <a:gd name="T93" fmla="*/ 2 h 1126"/>
                  <a:gd name="T94" fmla="*/ 164 w 1175"/>
                  <a:gd name="T95" fmla="*/ 0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75" h="1126">
                    <a:moveTo>
                      <a:pt x="164" y="0"/>
                    </a:moveTo>
                    <a:lnTo>
                      <a:pt x="201" y="3"/>
                    </a:lnTo>
                    <a:lnTo>
                      <a:pt x="234" y="15"/>
                    </a:lnTo>
                    <a:lnTo>
                      <a:pt x="1079" y="409"/>
                    </a:lnTo>
                    <a:lnTo>
                      <a:pt x="1111" y="428"/>
                    </a:lnTo>
                    <a:lnTo>
                      <a:pt x="1138" y="455"/>
                    </a:lnTo>
                    <a:lnTo>
                      <a:pt x="1158" y="485"/>
                    </a:lnTo>
                    <a:lnTo>
                      <a:pt x="1170" y="520"/>
                    </a:lnTo>
                    <a:lnTo>
                      <a:pt x="1175" y="557"/>
                    </a:lnTo>
                    <a:lnTo>
                      <a:pt x="1175" y="570"/>
                    </a:lnTo>
                    <a:lnTo>
                      <a:pt x="1170" y="606"/>
                    </a:lnTo>
                    <a:lnTo>
                      <a:pt x="1158" y="642"/>
                    </a:lnTo>
                    <a:lnTo>
                      <a:pt x="1138" y="672"/>
                    </a:lnTo>
                    <a:lnTo>
                      <a:pt x="1111" y="699"/>
                    </a:lnTo>
                    <a:lnTo>
                      <a:pt x="1079" y="718"/>
                    </a:lnTo>
                    <a:lnTo>
                      <a:pt x="234" y="1112"/>
                    </a:lnTo>
                    <a:lnTo>
                      <a:pt x="199" y="1123"/>
                    </a:lnTo>
                    <a:lnTo>
                      <a:pt x="164" y="1126"/>
                    </a:lnTo>
                    <a:lnTo>
                      <a:pt x="134" y="1125"/>
                    </a:lnTo>
                    <a:lnTo>
                      <a:pt x="103" y="1115"/>
                    </a:lnTo>
                    <a:lnTo>
                      <a:pt x="76" y="1101"/>
                    </a:lnTo>
                    <a:lnTo>
                      <a:pt x="49" y="1080"/>
                    </a:lnTo>
                    <a:lnTo>
                      <a:pt x="28" y="1056"/>
                    </a:lnTo>
                    <a:lnTo>
                      <a:pt x="12" y="1028"/>
                    </a:lnTo>
                    <a:lnTo>
                      <a:pt x="3" y="996"/>
                    </a:lnTo>
                    <a:lnTo>
                      <a:pt x="0" y="962"/>
                    </a:lnTo>
                    <a:lnTo>
                      <a:pt x="0" y="959"/>
                    </a:lnTo>
                    <a:lnTo>
                      <a:pt x="4" y="921"/>
                    </a:lnTo>
                    <a:lnTo>
                      <a:pt x="17" y="886"/>
                    </a:lnTo>
                    <a:lnTo>
                      <a:pt x="36" y="855"/>
                    </a:lnTo>
                    <a:lnTo>
                      <a:pt x="63" y="830"/>
                    </a:lnTo>
                    <a:lnTo>
                      <a:pt x="95" y="809"/>
                    </a:lnTo>
                    <a:lnTo>
                      <a:pt x="625" y="563"/>
                    </a:lnTo>
                    <a:lnTo>
                      <a:pt x="95" y="318"/>
                    </a:lnTo>
                    <a:lnTo>
                      <a:pt x="63" y="297"/>
                    </a:lnTo>
                    <a:lnTo>
                      <a:pt x="36" y="271"/>
                    </a:lnTo>
                    <a:lnTo>
                      <a:pt x="17" y="241"/>
                    </a:lnTo>
                    <a:lnTo>
                      <a:pt x="4" y="206"/>
                    </a:lnTo>
                    <a:lnTo>
                      <a:pt x="0" y="168"/>
                    </a:lnTo>
                    <a:lnTo>
                      <a:pt x="0" y="165"/>
                    </a:lnTo>
                    <a:lnTo>
                      <a:pt x="3" y="131"/>
                    </a:lnTo>
                    <a:lnTo>
                      <a:pt x="12" y="99"/>
                    </a:lnTo>
                    <a:lnTo>
                      <a:pt x="28" y="70"/>
                    </a:lnTo>
                    <a:lnTo>
                      <a:pt x="49" y="47"/>
                    </a:lnTo>
                    <a:lnTo>
                      <a:pt x="76" y="26"/>
                    </a:lnTo>
                    <a:lnTo>
                      <a:pt x="103" y="11"/>
                    </a:lnTo>
                    <a:lnTo>
                      <a:pt x="134" y="2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74" name="Group 229">
              <a:extLst>
                <a:ext uri="{FF2B5EF4-FFF2-40B4-BE49-F238E27FC236}">
                  <a16:creationId xmlns:a16="http://schemas.microsoft.com/office/drawing/2014/main" id="{0DA7899F-253C-4FA0-BA28-E1737C92AF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88465" y="2835472"/>
              <a:ext cx="436936" cy="360099"/>
              <a:chOff x="5025" y="3531"/>
              <a:chExt cx="381" cy="314"/>
            </a:xfrm>
            <a:solidFill>
              <a:srgbClr val="92D050"/>
            </a:solidFill>
          </p:grpSpPr>
          <p:sp>
            <p:nvSpPr>
              <p:cNvPr id="237" name="Freeform 231">
                <a:extLst>
                  <a:ext uri="{FF2B5EF4-FFF2-40B4-BE49-F238E27FC236}">
                    <a16:creationId xmlns:a16="http://schemas.microsoft.com/office/drawing/2014/main" id="{5EB8B688-5770-4B26-9B22-74025258AD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7" y="3531"/>
                <a:ext cx="117" cy="258"/>
              </a:xfrm>
              <a:custGeom>
                <a:avLst/>
                <a:gdLst>
                  <a:gd name="T0" fmla="*/ 64 w 1056"/>
                  <a:gd name="T1" fmla="*/ 78 h 2323"/>
                  <a:gd name="T2" fmla="*/ 64 w 1056"/>
                  <a:gd name="T3" fmla="*/ 2088 h 2323"/>
                  <a:gd name="T4" fmla="*/ 172 w 1056"/>
                  <a:gd name="T5" fmla="*/ 2092 h 2323"/>
                  <a:gd name="T6" fmla="*/ 276 w 1056"/>
                  <a:gd name="T7" fmla="*/ 2100 h 2323"/>
                  <a:gd name="T8" fmla="*/ 379 w 1056"/>
                  <a:gd name="T9" fmla="*/ 2109 h 2323"/>
                  <a:gd name="T10" fmla="*/ 478 w 1056"/>
                  <a:gd name="T11" fmla="*/ 2120 h 2323"/>
                  <a:gd name="T12" fmla="*/ 572 w 1056"/>
                  <a:gd name="T13" fmla="*/ 2135 h 2323"/>
                  <a:gd name="T14" fmla="*/ 664 w 1056"/>
                  <a:gd name="T15" fmla="*/ 2153 h 2323"/>
                  <a:gd name="T16" fmla="*/ 753 w 1056"/>
                  <a:gd name="T17" fmla="*/ 2172 h 2323"/>
                  <a:gd name="T18" fmla="*/ 836 w 1056"/>
                  <a:gd name="T19" fmla="*/ 2194 h 2323"/>
                  <a:gd name="T20" fmla="*/ 916 w 1056"/>
                  <a:gd name="T21" fmla="*/ 2219 h 2323"/>
                  <a:gd name="T22" fmla="*/ 991 w 1056"/>
                  <a:gd name="T23" fmla="*/ 2245 h 2323"/>
                  <a:gd name="T24" fmla="*/ 992 w 1056"/>
                  <a:gd name="T25" fmla="*/ 448 h 2323"/>
                  <a:gd name="T26" fmla="*/ 64 w 1056"/>
                  <a:gd name="T27" fmla="*/ 78 h 2323"/>
                  <a:gd name="T28" fmla="*/ 35 w 1056"/>
                  <a:gd name="T29" fmla="*/ 0 h 2323"/>
                  <a:gd name="T30" fmla="*/ 41 w 1056"/>
                  <a:gd name="T31" fmla="*/ 1 h 2323"/>
                  <a:gd name="T32" fmla="*/ 48 w 1056"/>
                  <a:gd name="T33" fmla="*/ 3 h 2323"/>
                  <a:gd name="T34" fmla="*/ 1034 w 1056"/>
                  <a:gd name="T35" fmla="*/ 396 h 2323"/>
                  <a:gd name="T36" fmla="*/ 1045 w 1056"/>
                  <a:gd name="T37" fmla="*/ 404 h 2323"/>
                  <a:gd name="T38" fmla="*/ 1053 w 1056"/>
                  <a:gd name="T39" fmla="*/ 414 h 2323"/>
                  <a:gd name="T40" fmla="*/ 1056 w 1056"/>
                  <a:gd name="T41" fmla="*/ 428 h 2323"/>
                  <a:gd name="T42" fmla="*/ 1056 w 1056"/>
                  <a:gd name="T43" fmla="*/ 2288 h 2323"/>
                  <a:gd name="T44" fmla="*/ 1054 w 1056"/>
                  <a:gd name="T45" fmla="*/ 2299 h 2323"/>
                  <a:gd name="T46" fmla="*/ 1048 w 1056"/>
                  <a:gd name="T47" fmla="*/ 2309 h 2323"/>
                  <a:gd name="T48" fmla="*/ 1040 w 1056"/>
                  <a:gd name="T49" fmla="*/ 2317 h 2323"/>
                  <a:gd name="T50" fmla="*/ 1031 w 1056"/>
                  <a:gd name="T51" fmla="*/ 2321 h 2323"/>
                  <a:gd name="T52" fmla="*/ 1021 w 1056"/>
                  <a:gd name="T53" fmla="*/ 2323 h 2323"/>
                  <a:gd name="T54" fmla="*/ 1014 w 1056"/>
                  <a:gd name="T55" fmla="*/ 2322 h 2323"/>
                  <a:gd name="T56" fmla="*/ 1008 w 1056"/>
                  <a:gd name="T57" fmla="*/ 2320 h 2323"/>
                  <a:gd name="T58" fmla="*/ 931 w 1056"/>
                  <a:gd name="T59" fmla="*/ 2291 h 2323"/>
                  <a:gd name="T60" fmla="*/ 848 w 1056"/>
                  <a:gd name="T61" fmla="*/ 2263 h 2323"/>
                  <a:gd name="T62" fmla="*/ 761 w 1056"/>
                  <a:gd name="T63" fmla="*/ 2239 h 2323"/>
                  <a:gd name="T64" fmla="*/ 669 w 1056"/>
                  <a:gd name="T65" fmla="*/ 2219 h 2323"/>
                  <a:gd name="T66" fmla="*/ 573 w 1056"/>
                  <a:gd name="T67" fmla="*/ 2201 h 2323"/>
                  <a:gd name="T68" fmla="*/ 473 w 1056"/>
                  <a:gd name="T69" fmla="*/ 2185 h 2323"/>
                  <a:gd name="T70" fmla="*/ 369 w 1056"/>
                  <a:gd name="T71" fmla="*/ 2172 h 2323"/>
                  <a:gd name="T72" fmla="*/ 261 w 1056"/>
                  <a:gd name="T73" fmla="*/ 2162 h 2323"/>
                  <a:gd name="T74" fmla="*/ 149 w 1056"/>
                  <a:gd name="T75" fmla="*/ 2156 h 2323"/>
                  <a:gd name="T76" fmla="*/ 35 w 1056"/>
                  <a:gd name="T77" fmla="*/ 2152 h 2323"/>
                  <a:gd name="T78" fmla="*/ 21 w 1056"/>
                  <a:gd name="T79" fmla="*/ 2149 h 2323"/>
                  <a:gd name="T80" fmla="*/ 11 w 1056"/>
                  <a:gd name="T81" fmla="*/ 2141 h 2323"/>
                  <a:gd name="T82" fmla="*/ 3 w 1056"/>
                  <a:gd name="T83" fmla="*/ 2131 h 2323"/>
                  <a:gd name="T84" fmla="*/ 0 w 1056"/>
                  <a:gd name="T85" fmla="*/ 2117 h 2323"/>
                  <a:gd name="T86" fmla="*/ 0 w 1056"/>
                  <a:gd name="T87" fmla="*/ 36 h 2323"/>
                  <a:gd name="T88" fmla="*/ 2 w 1056"/>
                  <a:gd name="T89" fmla="*/ 24 h 2323"/>
                  <a:gd name="T90" fmla="*/ 8 w 1056"/>
                  <a:gd name="T91" fmla="*/ 15 h 2323"/>
                  <a:gd name="T92" fmla="*/ 16 w 1056"/>
                  <a:gd name="T93" fmla="*/ 6 h 2323"/>
                  <a:gd name="T94" fmla="*/ 25 w 1056"/>
                  <a:gd name="T95" fmla="*/ 2 h 2323"/>
                  <a:gd name="T96" fmla="*/ 35 w 1056"/>
                  <a:gd name="T97" fmla="*/ 0 h 2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6" h="2323">
                    <a:moveTo>
                      <a:pt x="64" y="78"/>
                    </a:moveTo>
                    <a:lnTo>
                      <a:pt x="64" y="2088"/>
                    </a:lnTo>
                    <a:lnTo>
                      <a:pt x="172" y="2092"/>
                    </a:lnTo>
                    <a:lnTo>
                      <a:pt x="276" y="2100"/>
                    </a:lnTo>
                    <a:lnTo>
                      <a:pt x="379" y="2109"/>
                    </a:lnTo>
                    <a:lnTo>
                      <a:pt x="478" y="2120"/>
                    </a:lnTo>
                    <a:lnTo>
                      <a:pt x="572" y="2135"/>
                    </a:lnTo>
                    <a:lnTo>
                      <a:pt x="664" y="2153"/>
                    </a:lnTo>
                    <a:lnTo>
                      <a:pt x="753" y="2172"/>
                    </a:lnTo>
                    <a:lnTo>
                      <a:pt x="836" y="2194"/>
                    </a:lnTo>
                    <a:lnTo>
                      <a:pt x="916" y="2219"/>
                    </a:lnTo>
                    <a:lnTo>
                      <a:pt x="991" y="2245"/>
                    </a:lnTo>
                    <a:lnTo>
                      <a:pt x="992" y="448"/>
                    </a:lnTo>
                    <a:lnTo>
                      <a:pt x="64" y="78"/>
                    </a:lnTo>
                    <a:close/>
                    <a:moveTo>
                      <a:pt x="35" y="0"/>
                    </a:moveTo>
                    <a:lnTo>
                      <a:pt x="41" y="1"/>
                    </a:lnTo>
                    <a:lnTo>
                      <a:pt x="48" y="3"/>
                    </a:lnTo>
                    <a:lnTo>
                      <a:pt x="1034" y="396"/>
                    </a:lnTo>
                    <a:lnTo>
                      <a:pt x="1045" y="404"/>
                    </a:lnTo>
                    <a:lnTo>
                      <a:pt x="1053" y="414"/>
                    </a:lnTo>
                    <a:lnTo>
                      <a:pt x="1056" y="428"/>
                    </a:lnTo>
                    <a:lnTo>
                      <a:pt x="1056" y="2288"/>
                    </a:lnTo>
                    <a:lnTo>
                      <a:pt x="1054" y="2299"/>
                    </a:lnTo>
                    <a:lnTo>
                      <a:pt x="1048" y="2309"/>
                    </a:lnTo>
                    <a:lnTo>
                      <a:pt x="1040" y="2317"/>
                    </a:lnTo>
                    <a:lnTo>
                      <a:pt x="1031" y="2321"/>
                    </a:lnTo>
                    <a:lnTo>
                      <a:pt x="1021" y="2323"/>
                    </a:lnTo>
                    <a:lnTo>
                      <a:pt x="1014" y="2322"/>
                    </a:lnTo>
                    <a:lnTo>
                      <a:pt x="1008" y="2320"/>
                    </a:lnTo>
                    <a:lnTo>
                      <a:pt x="931" y="2291"/>
                    </a:lnTo>
                    <a:lnTo>
                      <a:pt x="848" y="2263"/>
                    </a:lnTo>
                    <a:lnTo>
                      <a:pt x="761" y="2239"/>
                    </a:lnTo>
                    <a:lnTo>
                      <a:pt x="669" y="2219"/>
                    </a:lnTo>
                    <a:lnTo>
                      <a:pt x="573" y="2201"/>
                    </a:lnTo>
                    <a:lnTo>
                      <a:pt x="473" y="2185"/>
                    </a:lnTo>
                    <a:lnTo>
                      <a:pt x="369" y="2172"/>
                    </a:lnTo>
                    <a:lnTo>
                      <a:pt x="261" y="2162"/>
                    </a:lnTo>
                    <a:lnTo>
                      <a:pt x="149" y="2156"/>
                    </a:lnTo>
                    <a:lnTo>
                      <a:pt x="35" y="2152"/>
                    </a:lnTo>
                    <a:lnTo>
                      <a:pt x="21" y="2149"/>
                    </a:lnTo>
                    <a:lnTo>
                      <a:pt x="11" y="2141"/>
                    </a:lnTo>
                    <a:lnTo>
                      <a:pt x="3" y="2131"/>
                    </a:lnTo>
                    <a:lnTo>
                      <a:pt x="0" y="2117"/>
                    </a:lnTo>
                    <a:lnTo>
                      <a:pt x="0" y="36"/>
                    </a:lnTo>
                    <a:lnTo>
                      <a:pt x="2" y="24"/>
                    </a:lnTo>
                    <a:lnTo>
                      <a:pt x="8" y="15"/>
                    </a:lnTo>
                    <a:lnTo>
                      <a:pt x="16" y="6"/>
                    </a:lnTo>
                    <a:lnTo>
                      <a:pt x="25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38" name="Freeform 232">
                <a:extLst>
                  <a:ext uri="{FF2B5EF4-FFF2-40B4-BE49-F238E27FC236}">
                    <a16:creationId xmlns:a16="http://schemas.microsoft.com/office/drawing/2014/main" id="{2578BC3C-B8C6-4896-91F5-2E157C433C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5" y="3567"/>
                <a:ext cx="381" cy="278"/>
              </a:xfrm>
              <a:custGeom>
                <a:avLst/>
                <a:gdLst>
                  <a:gd name="T0" fmla="*/ 252 w 3430"/>
                  <a:gd name="T1" fmla="*/ 2162 h 2503"/>
                  <a:gd name="T2" fmla="*/ 687 w 3430"/>
                  <a:gd name="T3" fmla="*/ 2161 h 2503"/>
                  <a:gd name="T4" fmla="*/ 1122 w 3430"/>
                  <a:gd name="T5" fmla="*/ 2217 h 2503"/>
                  <a:gd name="T6" fmla="*/ 1453 w 3430"/>
                  <a:gd name="T7" fmla="*/ 2334 h 2503"/>
                  <a:gd name="T8" fmla="*/ 1593 w 3430"/>
                  <a:gd name="T9" fmla="*/ 2402 h 2503"/>
                  <a:gd name="T10" fmla="*/ 1686 w 3430"/>
                  <a:gd name="T11" fmla="*/ 2434 h 2503"/>
                  <a:gd name="T12" fmla="*/ 1719 w 3430"/>
                  <a:gd name="T13" fmla="*/ 2438 h 2503"/>
                  <a:gd name="T14" fmla="*/ 1773 w 3430"/>
                  <a:gd name="T15" fmla="*/ 2426 h 2503"/>
                  <a:gd name="T16" fmla="*/ 1897 w 3430"/>
                  <a:gd name="T17" fmla="*/ 2375 h 2503"/>
                  <a:gd name="T18" fmla="*/ 2096 w 3430"/>
                  <a:gd name="T19" fmla="*/ 2280 h 2503"/>
                  <a:gd name="T20" fmla="*/ 2470 w 3430"/>
                  <a:gd name="T21" fmla="*/ 2188 h 2503"/>
                  <a:gd name="T22" fmla="*/ 2943 w 3430"/>
                  <a:gd name="T23" fmla="*/ 2156 h 2503"/>
                  <a:gd name="T24" fmla="*/ 3310 w 3430"/>
                  <a:gd name="T25" fmla="*/ 2171 h 2503"/>
                  <a:gd name="T26" fmla="*/ 3075 w 3430"/>
                  <a:gd name="T27" fmla="*/ 1944 h 2503"/>
                  <a:gd name="T28" fmla="*/ 3037 w 3430"/>
                  <a:gd name="T29" fmla="*/ 2012 h 2503"/>
                  <a:gd name="T30" fmla="*/ 2873 w 3430"/>
                  <a:gd name="T31" fmla="*/ 2028 h 2503"/>
                  <a:gd name="T32" fmla="*/ 2541 w 3430"/>
                  <a:gd name="T33" fmla="*/ 2046 h 2503"/>
                  <a:gd name="T34" fmla="*/ 2163 w 3430"/>
                  <a:gd name="T35" fmla="*/ 2111 h 2503"/>
                  <a:gd name="T36" fmla="*/ 1815 w 3430"/>
                  <a:gd name="T37" fmla="*/ 2244 h 2503"/>
                  <a:gd name="T38" fmla="*/ 1684 w 3430"/>
                  <a:gd name="T39" fmla="*/ 2283 h 2503"/>
                  <a:gd name="T40" fmla="*/ 1342 w 3430"/>
                  <a:gd name="T41" fmla="*/ 2130 h 2503"/>
                  <a:gd name="T42" fmla="*/ 964 w 3430"/>
                  <a:gd name="T43" fmla="*/ 2054 h 2503"/>
                  <a:gd name="T44" fmla="*/ 616 w 3430"/>
                  <a:gd name="T45" fmla="*/ 2029 h 2503"/>
                  <a:gd name="T46" fmla="*/ 392 w 3430"/>
                  <a:gd name="T47" fmla="*/ 2017 h 2503"/>
                  <a:gd name="T48" fmla="*/ 354 w 3430"/>
                  <a:gd name="T49" fmla="*/ 1947 h 2503"/>
                  <a:gd name="T50" fmla="*/ 45 w 3430"/>
                  <a:gd name="T51" fmla="*/ 1 h 2503"/>
                  <a:gd name="T52" fmla="*/ 418 w 3430"/>
                  <a:gd name="T53" fmla="*/ 139 h 2503"/>
                  <a:gd name="T54" fmla="*/ 419 w 3430"/>
                  <a:gd name="T55" fmla="*/ 1953 h 2503"/>
                  <a:gd name="T56" fmla="*/ 427 w 3430"/>
                  <a:gd name="T57" fmla="*/ 1963 h 2503"/>
                  <a:gd name="T58" fmla="*/ 683 w 3430"/>
                  <a:gd name="T59" fmla="*/ 1968 h 2503"/>
                  <a:gd name="T60" fmla="*/ 1053 w 3430"/>
                  <a:gd name="T61" fmla="*/ 2002 h 2503"/>
                  <a:gd name="T62" fmla="*/ 1440 w 3430"/>
                  <a:gd name="T63" fmla="*/ 2095 h 2503"/>
                  <a:gd name="T64" fmla="*/ 1783 w 3430"/>
                  <a:gd name="T65" fmla="*/ 2189 h 2503"/>
                  <a:gd name="T66" fmla="*/ 2142 w 3430"/>
                  <a:gd name="T67" fmla="*/ 2049 h 2503"/>
                  <a:gd name="T68" fmla="*/ 2532 w 3430"/>
                  <a:gd name="T69" fmla="*/ 1983 h 2503"/>
                  <a:gd name="T70" fmla="*/ 2872 w 3430"/>
                  <a:gd name="T71" fmla="*/ 1964 h 2503"/>
                  <a:gd name="T72" fmla="*/ 3008 w 3430"/>
                  <a:gd name="T73" fmla="*/ 1952 h 2503"/>
                  <a:gd name="T74" fmla="*/ 3012 w 3430"/>
                  <a:gd name="T75" fmla="*/ 139 h 2503"/>
                  <a:gd name="T76" fmla="*/ 3386 w 3430"/>
                  <a:gd name="T77" fmla="*/ 1 h 2503"/>
                  <a:gd name="T78" fmla="*/ 3423 w 3430"/>
                  <a:gd name="T79" fmla="*/ 14 h 2503"/>
                  <a:gd name="T80" fmla="*/ 3424 w 3430"/>
                  <a:gd name="T81" fmla="*/ 2225 h 2503"/>
                  <a:gd name="T82" fmla="*/ 3344 w 3430"/>
                  <a:gd name="T83" fmla="*/ 2238 h 2503"/>
                  <a:gd name="T84" fmla="*/ 3020 w 3430"/>
                  <a:gd name="T85" fmla="*/ 2220 h 2503"/>
                  <a:gd name="T86" fmla="*/ 2537 w 3430"/>
                  <a:gd name="T87" fmla="*/ 2243 h 2503"/>
                  <a:gd name="T88" fmla="*/ 2133 w 3430"/>
                  <a:gd name="T89" fmla="*/ 2335 h 2503"/>
                  <a:gd name="T90" fmla="*/ 1965 w 3430"/>
                  <a:gd name="T91" fmla="*/ 2412 h 2503"/>
                  <a:gd name="T92" fmla="*/ 1839 w 3430"/>
                  <a:gd name="T93" fmla="*/ 2470 h 2503"/>
                  <a:gd name="T94" fmla="*/ 1715 w 3430"/>
                  <a:gd name="T95" fmla="*/ 2503 h 2503"/>
                  <a:gd name="T96" fmla="*/ 1591 w 3430"/>
                  <a:gd name="T97" fmla="*/ 2470 h 2503"/>
                  <a:gd name="T98" fmla="*/ 1465 w 3430"/>
                  <a:gd name="T99" fmla="*/ 2412 h 2503"/>
                  <a:gd name="T100" fmla="*/ 1297 w 3430"/>
                  <a:gd name="T101" fmla="*/ 2335 h 2503"/>
                  <a:gd name="T102" fmla="*/ 893 w 3430"/>
                  <a:gd name="T103" fmla="*/ 2243 h 2503"/>
                  <a:gd name="T104" fmla="*/ 409 w 3430"/>
                  <a:gd name="T105" fmla="*/ 2220 h 2503"/>
                  <a:gd name="T106" fmla="*/ 85 w 3430"/>
                  <a:gd name="T107" fmla="*/ 2238 h 2503"/>
                  <a:gd name="T108" fmla="*/ 5 w 3430"/>
                  <a:gd name="T109" fmla="*/ 2225 h 2503"/>
                  <a:gd name="T110" fmla="*/ 6 w 3430"/>
                  <a:gd name="T111" fmla="*/ 14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30" h="2503">
                    <a:moveTo>
                      <a:pt x="64" y="74"/>
                    </a:moveTo>
                    <a:lnTo>
                      <a:pt x="64" y="2175"/>
                    </a:lnTo>
                    <a:lnTo>
                      <a:pt x="120" y="2171"/>
                    </a:lnTo>
                    <a:lnTo>
                      <a:pt x="183" y="2166"/>
                    </a:lnTo>
                    <a:lnTo>
                      <a:pt x="252" y="2162"/>
                    </a:lnTo>
                    <a:lnTo>
                      <a:pt x="326" y="2159"/>
                    </a:lnTo>
                    <a:lnTo>
                      <a:pt x="404" y="2157"/>
                    </a:lnTo>
                    <a:lnTo>
                      <a:pt x="487" y="2156"/>
                    </a:lnTo>
                    <a:lnTo>
                      <a:pt x="589" y="2158"/>
                    </a:lnTo>
                    <a:lnTo>
                      <a:pt x="687" y="2161"/>
                    </a:lnTo>
                    <a:lnTo>
                      <a:pt x="781" y="2167"/>
                    </a:lnTo>
                    <a:lnTo>
                      <a:pt x="872" y="2176"/>
                    </a:lnTo>
                    <a:lnTo>
                      <a:pt x="960" y="2188"/>
                    </a:lnTo>
                    <a:lnTo>
                      <a:pt x="1043" y="2201"/>
                    </a:lnTo>
                    <a:lnTo>
                      <a:pt x="1122" y="2217"/>
                    </a:lnTo>
                    <a:lnTo>
                      <a:pt x="1197" y="2236"/>
                    </a:lnTo>
                    <a:lnTo>
                      <a:pt x="1268" y="2257"/>
                    </a:lnTo>
                    <a:lnTo>
                      <a:pt x="1335" y="2280"/>
                    </a:lnTo>
                    <a:lnTo>
                      <a:pt x="1396" y="2306"/>
                    </a:lnTo>
                    <a:lnTo>
                      <a:pt x="1453" y="2334"/>
                    </a:lnTo>
                    <a:lnTo>
                      <a:pt x="1458" y="2336"/>
                    </a:lnTo>
                    <a:lnTo>
                      <a:pt x="1497" y="2357"/>
                    </a:lnTo>
                    <a:lnTo>
                      <a:pt x="1533" y="2375"/>
                    </a:lnTo>
                    <a:lnTo>
                      <a:pt x="1565" y="2389"/>
                    </a:lnTo>
                    <a:lnTo>
                      <a:pt x="1593" y="2402"/>
                    </a:lnTo>
                    <a:lnTo>
                      <a:pt x="1617" y="2412"/>
                    </a:lnTo>
                    <a:lnTo>
                      <a:pt x="1639" y="2420"/>
                    </a:lnTo>
                    <a:lnTo>
                      <a:pt x="1658" y="2426"/>
                    </a:lnTo>
                    <a:lnTo>
                      <a:pt x="1673" y="2431"/>
                    </a:lnTo>
                    <a:lnTo>
                      <a:pt x="1686" y="2434"/>
                    </a:lnTo>
                    <a:lnTo>
                      <a:pt x="1696" y="2436"/>
                    </a:lnTo>
                    <a:lnTo>
                      <a:pt x="1704" y="2438"/>
                    </a:lnTo>
                    <a:lnTo>
                      <a:pt x="1711" y="2438"/>
                    </a:lnTo>
                    <a:lnTo>
                      <a:pt x="1715" y="2439"/>
                    </a:lnTo>
                    <a:lnTo>
                      <a:pt x="1719" y="2438"/>
                    </a:lnTo>
                    <a:lnTo>
                      <a:pt x="1725" y="2438"/>
                    </a:lnTo>
                    <a:lnTo>
                      <a:pt x="1734" y="2436"/>
                    </a:lnTo>
                    <a:lnTo>
                      <a:pt x="1744" y="2434"/>
                    </a:lnTo>
                    <a:lnTo>
                      <a:pt x="1758" y="2431"/>
                    </a:lnTo>
                    <a:lnTo>
                      <a:pt x="1773" y="2426"/>
                    </a:lnTo>
                    <a:lnTo>
                      <a:pt x="1791" y="2420"/>
                    </a:lnTo>
                    <a:lnTo>
                      <a:pt x="1813" y="2412"/>
                    </a:lnTo>
                    <a:lnTo>
                      <a:pt x="1838" y="2402"/>
                    </a:lnTo>
                    <a:lnTo>
                      <a:pt x="1866" y="2389"/>
                    </a:lnTo>
                    <a:lnTo>
                      <a:pt x="1897" y="2375"/>
                    </a:lnTo>
                    <a:lnTo>
                      <a:pt x="1933" y="2357"/>
                    </a:lnTo>
                    <a:lnTo>
                      <a:pt x="1972" y="2336"/>
                    </a:lnTo>
                    <a:lnTo>
                      <a:pt x="1977" y="2334"/>
                    </a:lnTo>
                    <a:lnTo>
                      <a:pt x="2035" y="2306"/>
                    </a:lnTo>
                    <a:lnTo>
                      <a:pt x="2096" y="2280"/>
                    </a:lnTo>
                    <a:lnTo>
                      <a:pt x="2163" y="2257"/>
                    </a:lnTo>
                    <a:lnTo>
                      <a:pt x="2234" y="2236"/>
                    </a:lnTo>
                    <a:lnTo>
                      <a:pt x="2309" y="2217"/>
                    </a:lnTo>
                    <a:lnTo>
                      <a:pt x="2388" y="2201"/>
                    </a:lnTo>
                    <a:lnTo>
                      <a:pt x="2470" y="2188"/>
                    </a:lnTo>
                    <a:lnTo>
                      <a:pt x="2558" y="2176"/>
                    </a:lnTo>
                    <a:lnTo>
                      <a:pt x="2648" y="2167"/>
                    </a:lnTo>
                    <a:lnTo>
                      <a:pt x="2743" y="2161"/>
                    </a:lnTo>
                    <a:lnTo>
                      <a:pt x="2842" y="2158"/>
                    </a:lnTo>
                    <a:lnTo>
                      <a:pt x="2943" y="2156"/>
                    </a:lnTo>
                    <a:lnTo>
                      <a:pt x="3025" y="2157"/>
                    </a:lnTo>
                    <a:lnTo>
                      <a:pt x="3105" y="2159"/>
                    </a:lnTo>
                    <a:lnTo>
                      <a:pt x="3179" y="2162"/>
                    </a:lnTo>
                    <a:lnTo>
                      <a:pt x="3247" y="2166"/>
                    </a:lnTo>
                    <a:lnTo>
                      <a:pt x="3310" y="2171"/>
                    </a:lnTo>
                    <a:lnTo>
                      <a:pt x="3366" y="2175"/>
                    </a:lnTo>
                    <a:lnTo>
                      <a:pt x="3366" y="74"/>
                    </a:lnTo>
                    <a:lnTo>
                      <a:pt x="3076" y="160"/>
                    </a:lnTo>
                    <a:lnTo>
                      <a:pt x="3076" y="1934"/>
                    </a:lnTo>
                    <a:lnTo>
                      <a:pt x="3075" y="1944"/>
                    </a:lnTo>
                    <a:lnTo>
                      <a:pt x="3074" y="1955"/>
                    </a:lnTo>
                    <a:lnTo>
                      <a:pt x="3070" y="1970"/>
                    </a:lnTo>
                    <a:lnTo>
                      <a:pt x="3063" y="1984"/>
                    </a:lnTo>
                    <a:lnTo>
                      <a:pt x="3051" y="2000"/>
                    </a:lnTo>
                    <a:lnTo>
                      <a:pt x="3037" y="2012"/>
                    </a:lnTo>
                    <a:lnTo>
                      <a:pt x="3021" y="2020"/>
                    </a:lnTo>
                    <a:lnTo>
                      <a:pt x="3004" y="2025"/>
                    </a:lnTo>
                    <a:lnTo>
                      <a:pt x="2984" y="2027"/>
                    </a:lnTo>
                    <a:lnTo>
                      <a:pt x="2928" y="2027"/>
                    </a:lnTo>
                    <a:lnTo>
                      <a:pt x="2873" y="2028"/>
                    </a:lnTo>
                    <a:lnTo>
                      <a:pt x="2814" y="2029"/>
                    </a:lnTo>
                    <a:lnTo>
                      <a:pt x="2750" y="2031"/>
                    </a:lnTo>
                    <a:lnTo>
                      <a:pt x="2684" y="2034"/>
                    </a:lnTo>
                    <a:lnTo>
                      <a:pt x="2614" y="2040"/>
                    </a:lnTo>
                    <a:lnTo>
                      <a:pt x="2541" y="2046"/>
                    </a:lnTo>
                    <a:lnTo>
                      <a:pt x="2466" y="2054"/>
                    </a:lnTo>
                    <a:lnTo>
                      <a:pt x="2391" y="2065"/>
                    </a:lnTo>
                    <a:lnTo>
                      <a:pt x="2315" y="2077"/>
                    </a:lnTo>
                    <a:lnTo>
                      <a:pt x="2238" y="2093"/>
                    </a:lnTo>
                    <a:lnTo>
                      <a:pt x="2163" y="2111"/>
                    </a:lnTo>
                    <a:lnTo>
                      <a:pt x="2088" y="2130"/>
                    </a:lnTo>
                    <a:lnTo>
                      <a:pt x="2015" y="2154"/>
                    </a:lnTo>
                    <a:lnTo>
                      <a:pt x="1945" y="2181"/>
                    </a:lnTo>
                    <a:lnTo>
                      <a:pt x="1878" y="2211"/>
                    </a:lnTo>
                    <a:lnTo>
                      <a:pt x="1815" y="2244"/>
                    </a:lnTo>
                    <a:lnTo>
                      <a:pt x="1747" y="2283"/>
                    </a:lnTo>
                    <a:lnTo>
                      <a:pt x="1732" y="2289"/>
                    </a:lnTo>
                    <a:lnTo>
                      <a:pt x="1715" y="2291"/>
                    </a:lnTo>
                    <a:lnTo>
                      <a:pt x="1699" y="2289"/>
                    </a:lnTo>
                    <a:lnTo>
                      <a:pt x="1684" y="2283"/>
                    </a:lnTo>
                    <a:lnTo>
                      <a:pt x="1616" y="2244"/>
                    </a:lnTo>
                    <a:lnTo>
                      <a:pt x="1552" y="2211"/>
                    </a:lnTo>
                    <a:lnTo>
                      <a:pt x="1485" y="2181"/>
                    </a:lnTo>
                    <a:lnTo>
                      <a:pt x="1415" y="2154"/>
                    </a:lnTo>
                    <a:lnTo>
                      <a:pt x="1342" y="2130"/>
                    </a:lnTo>
                    <a:lnTo>
                      <a:pt x="1268" y="2111"/>
                    </a:lnTo>
                    <a:lnTo>
                      <a:pt x="1192" y="2093"/>
                    </a:lnTo>
                    <a:lnTo>
                      <a:pt x="1116" y="2077"/>
                    </a:lnTo>
                    <a:lnTo>
                      <a:pt x="1040" y="2065"/>
                    </a:lnTo>
                    <a:lnTo>
                      <a:pt x="964" y="2054"/>
                    </a:lnTo>
                    <a:lnTo>
                      <a:pt x="890" y="2046"/>
                    </a:lnTo>
                    <a:lnTo>
                      <a:pt x="817" y="2040"/>
                    </a:lnTo>
                    <a:lnTo>
                      <a:pt x="747" y="2034"/>
                    </a:lnTo>
                    <a:lnTo>
                      <a:pt x="679" y="2031"/>
                    </a:lnTo>
                    <a:lnTo>
                      <a:pt x="616" y="2029"/>
                    </a:lnTo>
                    <a:lnTo>
                      <a:pt x="557" y="2028"/>
                    </a:lnTo>
                    <a:lnTo>
                      <a:pt x="503" y="2027"/>
                    </a:lnTo>
                    <a:lnTo>
                      <a:pt x="430" y="2027"/>
                    </a:lnTo>
                    <a:lnTo>
                      <a:pt x="410" y="2025"/>
                    </a:lnTo>
                    <a:lnTo>
                      <a:pt x="392" y="2017"/>
                    </a:lnTo>
                    <a:lnTo>
                      <a:pt x="376" y="2004"/>
                    </a:lnTo>
                    <a:lnTo>
                      <a:pt x="364" y="1988"/>
                    </a:lnTo>
                    <a:lnTo>
                      <a:pt x="357" y="1972"/>
                    </a:lnTo>
                    <a:lnTo>
                      <a:pt x="354" y="1957"/>
                    </a:lnTo>
                    <a:lnTo>
                      <a:pt x="354" y="1947"/>
                    </a:lnTo>
                    <a:lnTo>
                      <a:pt x="354" y="160"/>
                    </a:lnTo>
                    <a:lnTo>
                      <a:pt x="64" y="74"/>
                    </a:lnTo>
                    <a:close/>
                    <a:moveTo>
                      <a:pt x="34" y="0"/>
                    </a:moveTo>
                    <a:lnTo>
                      <a:pt x="40" y="0"/>
                    </a:lnTo>
                    <a:lnTo>
                      <a:pt x="45" y="1"/>
                    </a:lnTo>
                    <a:lnTo>
                      <a:pt x="393" y="105"/>
                    </a:lnTo>
                    <a:lnTo>
                      <a:pt x="403" y="110"/>
                    </a:lnTo>
                    <a:lnTo>
                      <a:pt x="412" y="118"/>
                    </a:lnTo>
                    <a:lnTo>
                      <a:pt x="416" y="128"/>
                    </a:lnTo>
                    <a:lnTo>
                      <a:pt x="418" y="139"/>
                    </a:lnTo>
                    <a:lnTo>
                      <a:pt x="418" y="1947"/>
                    </a:lnTo>
                    <a:lnTo>
                      <a:pt x="418" y="1948"/>
                    </a:lnTo>
                    <a:lnTo>
                      <a:pt x="418" y="1949"/>
                    </a:lnTo>
                    <a:lnTo>
                      <a:pt x="418" y="1951"/>
                    </a:lnTo>
                    <a:lnTo>
                      <a:pt x="419" y="1953"/>
                    </a:lnTo>
                    <a:lnTo>
                      <a:pt x="419" y="1955"/>
                    </a:lnTo>
                    <a:lnTo>
                      <a:pt x="420" y="1957"/>
                    </a:lnTo>
                    <a:lnTo>
                      <a:pt x="422" y="1960"/>
                    </a:lnTo>
                    <a:lnTo>
                      <a:pt x="424" y="1961"/>
                    </a:lnTo>
                    <a:lnTo>
                      <a:pt x="427" y="1963"/>
                    </a:lnTo>
                    <a:lnTo>
                      <a:pt x="430" y="1964"/>
                    </a:lnTo>
                    <a:lnTo>
                      <a:pt x="503" y="1964"/>
                    </a:lnTo>
                    <a:lnTo>
                      <a:pt x="558" y="1964"/>
                    </a:lnTo>
                    <a:lnTo>
                      <a:pt x="619" y="1965"/>
                    </a:lnTo>
                    <a:lnTo>
                      <a:pt x="683" y="1968"/>
                    </a:lnTo>
                    <a:lnTo>
                      <a:pt x="752" y="1971"/>
                    </a:lnTo>
                    <a:lnTo>
                      <a:pt x="824" y="1976"/>
                    </a:lnTo>
                    <a:lnTo>
                      <a:pt x="899" y="1983"/>
                    </a:lnTo>
                    <a:lnTo>
                      <a:pt x="975" y="1992"/>
                    </a:lnTo>
                    <a:lnTo>
                      <a:pt x="1053" y="2002"/>
                    </a:lnTo>
                    <a:lnTo>
                      <a:pt x="1131" y="2016"/>
                    </a:lnTo>
                    <a:lnTo>
                      <a:pt x="1210" y="2031"/>
                    </a:lnTo>
                    <a:lnTo>
                      <a:pt x="1288" y="2049"/>
                    </a:lnTo>
                    <a:lnTo>
                      <a:pt x="1365" y="2071"/>
                    </a:lnTo>
                    <a:lnTo>
                      <a:pt x="1440" y="2095"/>
                    </a:lnTo>
                    <a:lnTo>
                      <a:pt x="1512" y="2123"/>
                    </a:lnTo>
                    <a:lnTo>
                      <a:pt x="1581" y="2153"/>
                    </a:lnTo>
                    <a:lnTo>
                      <a:pt x="1647" y="2189"/>
                    </a:lnTo>
                    <a:lnTo>
                      <a:pt x="1715" y="2228"/>
                    </a:lnTo>
                    <a:lnTo>
                      <a:pt x="1783" y="2189"/>
                    </a:lnTo>
                    <a:lnTo>
                      <a:pt x="1848" y="2153"/>
                    </a:lnTo>
                    <a:lnTo>
                      <a:pt x="1918" y="2123"/>
                    </a:lnTo>
                    <a:lnTo>
                      <a:pt x="1991" y="2095"/>
                    </a:lnTo>
                    <a:lnTo>
                      <a:pt x="2066" y="2071"/>
                    </a:lnTo>
                    <a:lnTo>
                      <a:pt x="2142" y="2049"/>
                    </a:lnTo>
                    <a:lnTo>
                      <a:pt x="2220" y="2031"/>
                    </a:lnTo>
                    <a:lnTo>
                      <a:pt x="2299" y="2016"/>
                    </a:lnTo>
                    <a:lnTo>
                      <a:pt x="2377" y="2002"/>
                    </a:lnTo>
                    <a:lnTo>
                      <a:pt x="2455" y="1992"/>
                    </a:lnTo>
                    <a:lnTo>
                      <a:pt x="2532" y="1983"/>
                    </a:lnTo>
                    <a:lnTo>
                      <a:pt x="2606" y="1976"/>
                    </a:lnTo>
                    <a:lnTo>
                      <a:pt x="2677" y="1971"/>
                    </a:lnTo>
                    <a:lnTo>
                      <a:pt x="2746" y="1968"/>
                    </a:lnTo>
                    <a:lnTo>
                      <a:pt x="2812" y="1965"/>
                    </a:lnTo>
                    <a:lnTo>
                      <a:pt x="2872" y="1964"/>
                    </a:lnTo>
                    <a:lnTo>
                      <a:pt x="2928" y="1964"/>
                    </a:lnTo>
                    <a:lnTo>
                      <a:pt x="2984" y="1964"/>
                    </a:lnTo>
                    <a:lnTo>
                      <a:pt x="2995" y="1961"/>
                    </a:lnTo>
                    <a:lnTo>
                      <a:pt x="3003" y="1958"/>
                    </a:lnTo>
                    <a:lnTo>
                      <a:pt x="3008" y="1952"/>
                    </a:lnTo>
                    <a:lnTo>
                      <a:pt x="3011" y="1946"/>
                    </a:lnTo>
                    <a:lnTo>
                      <a:pt x="3012" y="1941"/>
                    </a:lnTo>
                    <a:lnTo>
                      <a:pt x="3012" y="1936"/>
                    </a:lnTo>
                    <a:lnTo>
                      <a:pt x="3012" y="1935"/>
                    </a:lnTo>
                    <a:lnTo>
                      <a:pt x="3012" y="139"/>
                    </a:lnTo>
                    <a:lnTo>
                      <a:pt x="3014" y="128"/>
                    </a:lnTo>
                    <a:lnTo>
                      <a:pt x="3019" y="118"/>
                    </a:lnTo>
                    <a:lnTo>
                      <a:pt x="3026" y="110"/>
                    </a:lnTo>
                    <a:lnTo>
                      <a:pt x="3037" y="105"/>
                    </a:lnTo>
                    <a:lnTo>
                      <a:pt x="3386" y="1"/>
                    </a:lnTo>
                    <a:lnTo>
                      <a:pt x="3390" y="0"/>
                    </a:lnTo>
                    <a:lnTo>
                      <a:pt x="3395" y="0"/>
                    </a:lnTo>
                    <a:lnTo>
                      <a:pt x="3407" y="1"/>
                    </a:lnTo>
                    <a:lnTo>
                      <a:pt x="3416" y="6"/>
                    </a:lnTo>
                    <a:lnTo>
                      <a:pt x="3423" y="14"/>
                    </a:lnTo>
                    <a:lnTo>
                      <a:pt x="3429" y="24"/>
                    </a:lnTo>
                    <a:lnTo>
                      <a:pt x="3430" y="34"/>
                    </a:lnTo>
                    <a:lnTo>
                      <a:pt x="3430" y="2208"/>
                    </a:lnTo>
                    <a:lnTo>
                      <a:pt x="3429" y="2217"/>
                    </a:lnTo>
                    <a:lnTo>
                      <a:pt x="3424" y="2225"/>
                    </a:lnTo>
                    <a:lnTo>
                      <a:pt x="3419" y="2234"/>
                    </a:lnTo>
                    <a:lnTo>
                      <a:pt x="3408" y="2240"/>
                    </a:lnTo>
                    <a:lnTo>
                      <a:pt x="3395" y="2242"/>
                    </a:lnTo>
                    <a:lnTo>
                      <a:pt x="3392" y="2242"/>
                    </a:lnTo>
                    <a:lnTo>
                      <a:pt x="3344" y="2238"/>
                    </a:lnTo>
                    <a:lnTo>
                      <a:pt x="3290" y="2234"/>
                    </a:lnTo>
                    <a:lnTo>
                      <a:pt x="3230" y="2230"/>
                    </a:lnTo>
                    <a:lnTo>
                      <a:pt x="3164" y="2225"/>
                    </a:lnTo>
                    <a:lnTo>
                      <a:pt x="3094" y="2222"/>
                    </a:lnTo>
                    <a:lnTo>
                      <a:pt x="3020" y="2220"/>
                    </a:lnTo>
                    <a:lnTo>
                      <a:pt x="2943" y="2220"/>
                    </a:lnTo>
                    <a:lnTo>
                      <a:pt x="2836" y="2221"/>
                    </a:lnTo>
                    <a:lnTo>
                      <a:pt x="2732" y="2225"/>
                    </a:lnTo>
                    <a:lnTo>
                      <a:pt x="2632" y="2233"/>
                    </a:lnTo>
                    <a:lnTo>
                      <a:pt x="2537" y="2243"/>
                    </a:lnTo>
                    <a:lnTo>
                      <a:pt x="2446" y="2256"/>
                    </a:lnTo>
                    <a:lnTo>
                      <a:pt x="2361" y="2271"/>
                    </a:lnTo>
                    <a:lnTo>
                      <a:pt x="2279" y="2290"/>
                    </a:lnTo>
                    <a:lnTo>
                      <a:pt x="2203" y="2311"/>
                    </a:lnTo>
                    <a:lnTo>
                      <a:pt x="2133" y="2335"/>
                    </a:lnTo>
                    <a:lnTo>
                      <a:pt x="2067" y="2361"/>
                    </a:lnTo>
                    <a:lnTo>
                      <a:pt x="2008" y="2390"/>
                    </a:lnTo>
                    <a:lnTo>
                      <a:pt x="1997" y="2396"/>
                    </a:lnTo>
                    <a:lnTo>
                      <a:pt x="1984" y="2403"/>
                    </a:lnTo>
                    <a:lnTo>
                      <a:pt x="1965" y="2412"/>
                    </a:lnTo>
                    <a:lnTo>
                      <a:pt x="1944" y="2423"/>
                    </a:lnTo>
                    <a:lnTo>
                      <a:pt x="1920" y="2434"/>
                    </a:lnTo>
                    <a:lnTo>
                      <a:pt x="1894" y="2447"/>
                    </a:lnTo>
                    <a:lnTo>
                      <a:pt x="1867" y="2458"/>
                    </a:lnTo>
                    <a:lnTo>
                      <a:pt x="1839" y="2470"/>
                    </a:lnTo>
                    <a:lnTo>
                      <a:pt x="1812" y="2481"/>
                    </a:lnTo>
                    <a:lnTo>
                      <a:pt x="1785" y="2489"/>
                    </a:lnTo>
                    <a:lnTo>
                      <a:pt x="1760" y="2497"/>
                    </a:lnTo>
                    <a:lnTo>
                      <a:pt x="1736" y="2501"/>
                    </a:lnTo>
                    <a:lnTo>
                      <a:pt x="1715" y="2503"/>
                    </a:lnTo>
                    <a:lnTo>
                      <a:pt x="1694" y="2501"/>
                    </a:lnTo>
                    <a:lnTo>
                      <a:pt x="1671" y="2497"/>
                    </a:lnTo>
                    <a:lnTo>
                      <a:pt x="1645" y="2489"/>
                    </a:lnTo>
                    <a:lnTo>
                      <a:pt x="1619" y="2481"/>
                    </a:lnTo>
                    <a:lnTo>
                      <a:pt x="1591" y="2470"/>
                    </a:lnTo>
                    <a:lnTo>
                      <a:pt x="1564" y="2458"/>
                    </a:lnTo>
                    <a:lnTo>
                      <a:pt x="1536" y="2447"/>
                    </a:lnTo>
                    <a:lnTo>
                      <a:pt x="1511" y="2434"/>
                    </a:lnTo>
                    <a:lnTo>
                      <a:pt x="1487" y="2423"/>
                    </a:lnTo>
                    <a:lnTo>
                      <a:pt x="1465" y="2412"/>
                    </a:lnTo>
                    <a:lnTo>
                      <a:pt x="1447" y="2403"/>
                    </a:lnTo>
                    <a:lnTo>
                      <a:pt x="1433" y="2396"/>
                    </a:lnTo>
                    <a:lnTo>
                      <a:pt x="1423" y="2390"/>
                    </a:lnTo>
                    <a:lnTo>
                      <a:pt x="1363" y="2361"/>
                    </a:lnTo>
                    <a:lnTo>
                      <a:pt x="1297" y="2335"/>
                    </a:lnTo>
                    <a:lnTo>
                      <a:pt x="1226" y="2311"/>
                    </a:lnTo>
                    <a:lnTo>
                      <a:pt x="1151" y="2290"/>
                    </a:lnTo>
                    <a:lnTo>
                      <a:pt x="1070" y="2271"/>
                    </a:lnTo>
                    <a:lnTo>
                      <a:pt x="983" y="2256"/>
                    </a:lnTo>
                    <a:lnTo>
                      <a:pt x="893" y="2243"/>
                    </a:lnTo>
                    <a:lnTo>
                      <a:pt x="798" y="2233"/>
                    </a:lnTo>
                    <a:lnTo>
                      <a:pt x="699" y="2225"/>
                    </a:lnTo>
                    <a:lnTo>
                      <a:pt x="595" y="2221"/>
                    </a:lnTo>
                    <a:lnTo>
                      <a:pt x="487" y="2220"/>
                    </a:lnTo>
                    <a:lnTo>
                      <a:pt x="409" y="2220"/>
                    </a:lnTo>
                    <a:lnTo>
                      <a:pt x="335" y="2222"/>
                    </a:lnTo>
                    <a:lnTo>
                      <a:pt x="266" y="2225"/>
                    </a:lnTo>
                    <a:lnTo>
                      <a:pt x="200" y="2230"/>
                    </a:lnTo>
                    <a:lnTo>
                      <a:pt x="141" y="2234"/>
                    </a:lnTo>
                    <a:lnTo>
                      <a:pt x="85" y="2238"/>
                    </a:lnTo>
                    <a:lnTo>
                      <a:pt x="38" y="2242"/>
                    </a:lnTo>
                    <a:lnTo>
                      <a:pt x="34" y="2242"/>
                    </a:lnTo>
                    <a:lnTo>
                      <a:pt x="22" y="2240"/>
                    </a:lnTo>
                    <a:lnTo>
                      <a:pt x="11" y="2234"/>
                    </a:lnTo>
                    <a:lnTo>
                      <a:pt x="5" y="2225"/>
                    </a:lnTo>
                    <a:lnTo>
                      <a:pt x="1" y="2217"/>
                    </a:lnTo>
                    <a:lnTo>
                      <a:pt x="0" y="2208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4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39" name="Freeform 233">
                <a:extLst>
                  <a:ext uri="{FF2B5EF4-FFF2-40B4-BE49-F238E27FC236}">
                    <a16:creationId xmlns:a16="http://schemas.microsoft.com/office/drawing/2014/main" id="{5724B491-B16D-485A-ADC5-10EB5F4081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7" y="3531"/>
                <a:ext cx="117" cy="258"/>
              </a:xfrm>
              <a:custGeom>
                <a:avLst/>
                <a:gdLst>
                  <a:gd name="T0" fmla="*/ 991 w 1054"/>
                  <a:gd name="T1" fmla="*/ 77 h 2322"/>
                  <a:gd name="T2" fmla="*/ 64 w 1054"/>
                  <a:gd name="T3" fmla="*/ 447 h 2322"/>
                  <a:gd name="T4" fmla="*/ 64 w 1054"/>
                  <a:gd name="T5" fmla="*/ 2244 h 2322"/>
                  <a:gd name="T6" fmla="*/ 140 w 1054"/>
                  <a:gd name="T7" fmla="*/ 2218 h 2322"/>
                  <a:gd name="T8" fmla="*/ 219 w 1054"/>
                  <a:gd name="T9" fmla="*/ 2193 h 2322"/>
                  <a:gd name="T10" fmla="*/ 303 w 1054"/>
                  <a:gd name="T11" fmla="*/ 2171 h 2322"/>
                  <a:gd name="T12" fmla="*/ 391 w 1054"/>
                  <a:gd name="T13" fmla="*/ 2152 h 2322"/>
                  <a:gd name="T14" fmla="*/ 482 w 1054"/>
                  <a:gd name="T15" fmla="*/ 2134 h 2322"/>
                  <a:gd name="T16" fmla="*/ 578 w 1054"/>
                  <a:gd name="T17" fmla="*/ 2119 h 2322"/>
                  <a:gd name="T18" fmla="*/ 676 w 1054"/>
                  <a:gd name="T19" fmla="*/ 2108 h 2322"/>
                  <a:gd name="T20" fmla="*/ 778 w 1054"/>
                  <a:gd name="T21" fmla="*/ 2099 h 2322"/>
                  <a:gd name="T22" fmla="*/ 883 w 1054"/>
                  <a:gd name="T23" fmla="*/ 2091 h 2322"/>
                  <a:gd name="T24" fmla="*/ 991 w 1054"/>
                  <a:gd name="T25" fmla="*/ 2087 h 2322"/>
                  <a:gd name="T26" fmla="*/ 991 w 1054"/>
                  <a:gd name="T27" fmla="*/ 77 h 2322"/>
                  <a:gd name="T28" fmla="*/ 1020 w 1054"/>
                  <a:gd name="T29" fmla="*/ 0 h 2322"/>
                  <a:gd name="T30" fmla="*/ 1030 w 1054"/>
                  <a:gd name="T31" fmla="*/ 1 h 2322"/>
                  <a:gd name="T32" fmla="*/ 1040 w 1054"/>
                  <a:gd name="T33" fmla="*/ 5 h 2322"/>
                  <a:gd name="T34" fmla="*/ 1048 w 1054"/>
                  <a:gd name="T35" fmla="*/ 14 h 2322"/>
                  <a:gd name="T36" fmla="*/ 1053 w 1054"/>
                  <a:gd name="T37" fmla="*/ 23 h 2322"/>
                  <a:gd name="T38" fmla="*/ 1054 w 1054"/>
                  <a:gd name="T39" fmla="*/ 35 h 2322"/>
                  <a:gd name="T40" fmla="*/ 1054 w 1054"/>
                  <a:gd name="T41" fmla="*/ 2116 h 2322"/>
                  <a:gd name="T42" fmla="*/ 1052 w 1054"/>
                  <a:gd name="T43" fmla="*/ 2130 h 2322"/>
                  <a:gd name="T44" fmla="*/ 1045 w 1054"/>
                  <a:gd name="T45" fmla="*/ 2140 h 2322"/>
                  <a:gd name="T46" fmla="*/ 1034 w 1054"/>
                  <a:gd name="T47" fmla="*/ 2148 h 2322"/>
                  <a:gd name="T48" fmla="*/ 1021 w 1054"/>
                  <a:gd name="T49" fmla="*/ 2151 h 2322"/>
                  <a:gd name="T50" fmla="*/ 906 w 1054"/>
                  <a:gd name="T51" fmla="*/ 2155 h 2322"/>
                  <a:gd name="T52" fmla="*/ 794 w 1054"/>
                  <a:gd name="T53" fmla="*/ 2161 h 2322"/>
                  <a:gd name="T54" fmla="*/ 687 w 1054"/>
                  <a:gd name="T55" fmla="*/ 2171 h 2322"/>
                  <a:gd name="T56" fmla="*/ 582 w 1054"/>
                  <a:gd name="T57" fmla="*/ 2184 h 2322"/>
                  <a:gd name="T58" fmla="*/ 481 w 1054"/>
                  <a:gd name="T59" fmla="*/ 2199 h 2322"/>
                  <a:gd name="T60" fmla="*/ 385 w 1054"/>
                  <a:gd name="T61" fmla="*/ 2218 h 2322"/>
                  <a:gd name="T62" fmla="*/ 294 w 1054"/>
                  <a:gd name="T63" fmla="*/ 2238 h 2322"/>
                  <a:gd name="T64" fmla="*/ 206 w 1054"/>
                  <a:gd name="T65" fmla="*/ 2262 h 2322"/>
                  <a:gd name="T66" fmla="*/ 125 w 1054"/>
                  <a:gd name="T67" fmla="*/ 2290 h 2322"/>
                  <a:gd name="T68" fmla="*/ 48 w 1054"/>
                  <a:gd name="T69" fmla="*/ 2319 h 2322"/>
                  <a:gd name="T70" fmla="*/ 41 w 1054"/>
                  <a:gd name="T71" fmla="*/ 2321 h 2322"/>
                  <a:gd name="T72" fmla="*/ 34 w 1054"/>
                  <a:gd name="T73" fmla="*/ 2322 h 2322"/>
                  <a:gd name="T74" fmla="*/ 24 w 1054"/>
                  <a:gd name="T75" fmla="*/ 2320 h 2322"/>
                  <a:gd name="T76" fmla="*/ 15 w 1054"/>
                  <a:gd name="T77" fmla="*/ 2316 h 2322"/>
                  <a:gd name="T78" fmla="*/ 7 w 1054"/>
                  <a:gd name="T79" fmla="*/ 2308 h 2322"/>
                  <a:gd name="T80" fmla="*/ 1 w 1054"/>
                  <a:gd name="T81" fmla="*/ 2298 h 2322"/>
                  <a:gd name="T82" fmla="*/ 0 w 1054"/>
                  <a:gd name="T83" fmla="*/ 2287 h 2322"/>
                  <a:gd name="T84" fmla="*/ 0 w 1054"/>
                  <a:gd name="T85" fmla="*/ 427 h 2322"/>
                  <a:gd name="T86" fmla="*/ 2 w 1054"/>
                  <a:gd name="T87" fmla="*/ 413 h 2322"/>
                  <a:gd name="T88" fmla="*/ 9 w 1054"/>
                  <a:gd name="T89" fmla="*/ 403 h 2322"/>
                  <a:gd name="T90" fmla="*/ 21 w 1054"/>
                  <a:gd name="T91" fmla="*/ 395 h 2322"/>
                  <a:gd name="T92" fmla="*/ 1007 w 1054"/>
                  <a:gd name="T93" fmla="*/ 2 h 2322"/>
                  <a:gd name="T94" fmla="*/ 1014 w 1054"/>
                  <a:gd name="T95" fmla="*/ 0 h 2322"/>
                  <a:gd name="T96" fmla="*/ 1020 w 1054"/>
                  <a:gd name="T97" fmla="*/ 0 h 2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4" h="2322">
                    <a:moveTo>
                      <a:pt x="991" y="77"/>
                    </a:moveTo>
                    <a:lnTo>
                      <a:pt x="64" y="447"/>
                    </a:lnTo>
                    <a:lnTo>
                      <a:pt x="64" y="2244"/>
                    </a:lnTo>
                    <a:lnTo>
                      <a:pt x="140" y="2218"/>
                    </a:lnTo>
                    <a:lnTo>
                      <a:pt x="219" y="2193"/>
                    </a:lnTo>
                    <a:lnTo>
                      <a:pt x="303" y="2171"/>
                    </a:lnTo>
                    <a:lnTo>
                      <a:pt x="391" y="2152"/>
                    </a:lnTo>
                    <a:lnTo>
                      <a:pt x="482" y="2134"/>
                    </a:lnTo>
                    <a:lnTo>
                      <a:pt x="578" y="2119"/>
                    </a:lnTo>
                    <a:lnTo>
                      <a:pt x="676" y="2108"/>
                    </a:lnTo>
                    <a:lnTo>
                      <a:pt x="778" y="2099"/>
                    </a:lnTo>
                    <a:lnTo>
                      <a:pt x="883" y="2091"/>
                    </a:lnTo>
                    <a:lnTo>
                      <a:pt x="991" y="2087"/>
                    </a:lnTo>
                    <a:lnTo>
                      <a:pt x="991" y="77"/>
                    </a:lnTo>
                    <a:close/>
                    <a:moveTo>
                      <a:pt x="1020" y="0"/>
                    </a:moveTo>
                    <a:lnTo>
                      <a:pt x="1030" y="1"/>
                    </a:lnTo>
                    <a:lnTo>
                      <a:pt x="1040" y="5"/>
                    </a:lnTo>
                    <a:lnTo>
                      <a:pt x="1048" y="14"/>
                    </a:lnTo>
                    <a:lnTo>
                      <a:pt x="1053" y="23"/>
                    </a:lnTo>
                    <a:lnTo>
                      <a:pt x="1054" y="35"/>
                    </a:lnTo>
                    <a:lnTo>
                      <a:pt x="1054" y="2116"/>
                    </a:lnTo>
                    <a:lnTo>
                      <a:pt x="1052" y="2130"/>
                    </a:lnTo>
                    <a:lnTo>
                      <a:pt x="1045" y="2140"/>
                    </a:lnTo>
                    <a:lnTo>
                      <a:pt x="1034" y="2148"/>
                    </a:lnTo>
                    <a:lnTo>
                      <a:pt x="1021" y="2151"/>
                    </a:lnTo>
                    <a:lnTo>
                      <a:pt x="906" y="2155"/>
                    </a:lnTo>
                    <a:lnTo>
                      <a:pt x="794" y="2161"/>
                    </a:lnTo>
                    <a:lnTo>
                      <a:pt x="687" y="2171"/>
                    </a:lnTo>
                    <a:lnTo>
                      <a:pt x="582" y="2184"/>
                    </a:lnTo>
                    <a:lnTo>
                      <a:pt x="481" y="2199"/>
                    </a:lnTo>
                    <a:lnTo>
                      <a:pt x="385" y="2218"/>
                    </a:lnTo>
                    <a:lnTo>
                      <a:pt x="294" y="2238"/>
                    </a:lnTo>
                    <a:lnTo>
                      <a:pt x="206" y="2262"/>
                    </a:lnTo>
                    <a:lnTo>
                      <a:pt x="125" y="2290"/>
                    </a:lnTo>
                    <a:lnTo>
                      <a:pt x="48" y="2319"/>
                    </a:lnTo>
                    <a:lnTo>
                      <a:pt x="41" y="2321"/>
                    </a:lnTo>
                    <a:lnTo>
                      <a:pt x="34" y="2322"/>
                    </a:lnTo>
                    <a:lnTo>
                      <a:pt x="24" y="2320"/>
                    </a:lnTo>
                    <a:lnTo>
                      <a:pt x="15" y="2316"/>
                    </a:lnTo>
                    <a:lnTo>
                      <a:pt x="7" y="2308"/>
                    </a:lnTo>
                    <a:lnTo>
                      <a:pt x="1" y="2298"/>
                    </a:lnTo>
                    <a:lnTo>
                      <a:pt x="0" y="2287"/>
                    </a:lnTo>
                    <a:lnTo>
                      <a:pt x="0" y="427"/>
                    </a:lnTo>
                    <a:lnTo>
                      <a:pt x="2" y="413"/>
                    </a:lnTo>
                    <a:lnTo>
                      <a:pt x="9" y="403"/>
                    </a:lnTo>
                    <a:lnTo>
                      <a:pt x="21" y="395"/>
                    </a:lnTo>
                    <a:lnTo>
                      <a:pt x="1007" y="2"/>
                    </a:lnTo>
                    <a:lnTo>
                      <a:pt x="1014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175" name="RBContent12">
              <a:extLst>
                <a:ext uri="{FF2B5EF4-FFF2-40B4-BE49-F238E27FC236}">
                  <a16:creationId xmlns:a16="http://schemas.microsoft.com/office/drawing/2014/main" id="{E5FAE6ED-D763-4878-AE19-D46E89B88F84}"/>
                </a:ext>
              </a:extLst>
            </p:cNvPr>
            <p:cNvSpPr txBox="1">
              <a:spLocks/>
            </p:cNvSpPr>
            <p:nvPr/>
          </p:nvSpPr>
          <p:spPr>
            <a:xfrm>
              <a:off x="1881000" y="2346462"/>
              <a:ext cx="2144252" cy="23890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72000" rtlCol="0" anchor="b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AAC9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Contributions</a:t>
              </a:r>
            </a:p>
          </p:txBody>
        </p:sp>
        <p:sp>
          <p:nvSpPr>
            <p:cNvPr id="176" name="RBContent12">
              <a:extLst>
                <a:ext uri="{FF2B5EF4-FFF2-40B4-BE49-F238E27FC236}">
                  <a16:creationId xmlns:a16="http://schemas.microsoft.com/office/drawing/2014/main" id="{038C1A55-41CE-4237-9F9B-656C404A0276}"/>
                </a:ext>
              </a:extLst>
            </p:cNvPr>
            <p:cNvSpPr txBox="1">
              <a:spLocks/>
            </p:cNvSpPr>
            <p:nvPr/>
          </p:nvSpPr>
          <p:spPr>
            <a:xfrm>
              <a:off x="6482381" y="2346462"/>
              <a:ext cx="3926086" cy="23890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72000" rtlCol="0" anchor="b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AAC9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Analyse, synthèse et restitution des contributions</a:t>
              </a:r>
            </a:p>
          </p:txBody>
        </p:sp>
        <p:sp>
          <p:nvSpPr>
            <p:cNvPr id="177" name="RBContent12">
              <a:extLst>
                <a:ext uri="{FF2B5EF4-FFF2-40B4-BE49-F238E27FC236}">
                  <a16:creationId xmlns:a16="http://schemas.microsoft.com/office/drawing/2014/main" id="{23CFAF4A-7D4F-41BD-A36A-609C143257DB}"/>
                </a:ext>
              </a:extLst>
            </p:cNvPr>
            <p:cNvSpPr txBox="1">
              <a:spLocks/>
            </p:cNvSpPr>
            <p:nvPr/>
          </p:nvSpPr>
          <p:spPr>
            <a:xfrm>
              <a:off x="1881000" y="2911647"/>
              <a:ext cx="1332000" cy="1661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Cahiers citoyens</a:t>
              </a:r>
            </a:p>
          </p:txBody>
        </p:sp>
        <p:sp>
          <p:nvSpPr>
            <p:cNvPr id="178" name="RBContent12">
              <a:extLst>
                <a:ext uri="{FF2B5EF4-FFF2-40B4-BE49-F238E27FC236}">
                  <a16:creationId xmlns:a16="http://schemas.microsoft.com/office/drawing/2014/main" id="{FCB2C59B-F9EF-4FC8-B0C3-8B92FC00F905}"/>
                </a:ext>
              </a:extLst>
            </p:cNvPr>
            <p:cNvSpPr txBox="1">
              <a:spLocks/>
            </p:cNvSpPr>
            <p:nvPr/>
          </p:nvSpPr>
          <p:spPr>
            <a:xfrm>
              <a:off x="1881000" y="3500640"/>
              <a:ext cx="1332000" cy="31854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Contributions libres</a:t>
              </a:r>
              <a:b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</a:b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Courriers, e-mails</a:t>
              </a:r>
            </a:p>
          </p:txBody>
        </p:sp>
        <p:sp>
          <p:nvSpPr>
            <p:cNvPr id="179" name="RBContent12">
              <a:extLst>
                <a:ext uri="{FF2B5EF4-FFF2-40B4-BE49-F238E27FC236}">
                  <a16:creationId xmlns:a16="http://schemas.microsoft.com/office/drawing/2014/main" id="{8C0B8098-1A8D-451F-BE45-F0981E85AD42}"/>
                </a:ext>
              </a:extLst>
            </p:cNvPr>
            <p:cNvSpPr txBox="1">
              <a:spLocks/>
            </p:cNvSpPr>
            <p:nvPr/>
          </p:nvSpPr>
          <p:spPr>
            <a:xfrm>
              <a:off x="1881000" y="4492154"/>
              <a:ext cx="1332000" cy="3323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Réunions d'initiatives locales</a:t>
              </a:r>
            </a:p>
          </p:txBody>
        </p:sp>
        <p:grpSp>
          <p:nvGrpSpPr>
            <p:cNvPr id="180" name="Group 264">
              <a:extLst>
                <a:ext uri="{FF2B5EF4-FFF2-40B4-BE49-F238E27FC236}">
                  <a16:creationId xmlns:a16="http://schemas.microsoft.com/office/drawing/2014/main" id="{09A644FC-223A-4BE9-921E-B796132E36A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71236" y="4577757"/>
              <a:ext cx="471397" cy="387799"/>
              <a:chOff x="1754" y="2156"/>
              <a:chExt cx="407" cy="334"/>
            </a:xfrm>
            <a:solidFill>
              <a:srgbClr val="92D050"/>
            </a:solidFill>
          </p:grpSpPr>
          <p:sp>
            <p:nvSpPr>
              <p:cNvPr id="226" name="Freeform 266">
                <a:extLst>
                  <a:ext uri="{FF2B5EF4-FFF2-40B4-BE49-F238E27FC236}">
                    <a16:creationId xmlns:a16="http://schemas.microsoft.com/office/drawing/2014/main" id="{196F22D7-FE8B-4A8C-AEF8-3CF415F5F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9" y="2223"/>
                <a:ext cx="63" cy="63"/>
              </a:xfrm>
              <a:custGeom>
                <a:avLst/>
                <a:gdLst>
                  <a:gd name="T0" fmla="*/ 245 w 568"/>
                  <a:gd name="T1" fmla="*/ 70 h 564"/>
                  <a:gd name="T2" fmla="*/ 175 w 568"/>
                  <a:gd name="T3" fmla="*/ 95 h 564"/>
                  <a:gd name="T4" fmla="*/ 118 w 568"/>
                  <a:gd name="T5" fmla="*/ 143 h 564"/>
                  <a:gd name="T6" fmla="*/ 81 w 568"/>
                  <a:gd name="T7" fmla="*/ 207 h 564"/>
                  <a:gd name="T8" fmla="*/ 68 w 568"/>
                  <a:gd name="T9" fmla="*/ 282 h 564"/>
                  <a:gd name="T10" fmla="*/ 81 w 568"/>
                  <a:gd name="T11" fmla="*/ 357 h 564"/>
                  <a:gd name="T12" fmla="*/ 118 w 568"/>
                  <a:gd name="T13" fmla="*/ 420 h 564"/>
                  <a:gd name="T14" fmla="*/ 175 w 568"/>
                  <a:gd name="T15" fmla="*/ 468 h 564"/>
                  <a:gd name="T16" fmla="*/ 245 w 568"/>
                  <a:gd name="T17" fmla="*/ 493 h 564"/>
                  <a:gd name="T18" fmla="*/ 322 w 568"/>
                  <a:gd name="T19" fmla="*/ 493 h 564"/>
                  <a:gd name="T20" fmla="*/ 393 w 568"/>
                  <a:gd name="T21" fmla="*/ 468 h 564"/>
                  <a:gd name="T22" fmla="*/ 449 w 568"/>
                  <a:gd name="T23" fmla="*/ 420 h 564"/>
                  <a:gd name="T24" fmla="*/ 487 w 568"/>
                  <a:gd name="T25" fmla="*/ 357 h 564"/>
                  <a:gd name="T26" fmla="*/ 500 w 568"/>
                  <a:gd name="T27" fmla="*/ 282 h 564"/>
                  <a:gd name="T28" fmla="*/ 487 w 568"/>
                  <a:gd name="T29" fmla="*/ 207 h 564"/>
                  <a:gd name="T30" fmla="*/ 449 w 568"/>
                  <a:gd name="T31" fmla="*/ 143 h 564"/>
                  <a:gd name="T32" fmla="*/ 393 w 568"/>
                  <a:gd name="T33" fmla="*/ 95 h 564"/>
                  <a:gd name="T34" fmla="*/ 322 w 568"/>
                  <a:gd name="T35" fmla="*/ 70 h 564"/>
                  <a:gd name="T36" fmla="*/ 284 w 568"/>
                  <a:gd name="T37" fmla="*/ 0 h 564"/>
                  <a:gd name="T38" fmla="*/ 366 w 568"/>
                  <a:gd name="T39" fmla="*/ 11 h 564"/>
                  <a:gd name="T40" fmla="*/ 438 w 568"/>
                  <a:gd name="T41" fmla="*/ 45 h 564"/>
                  <a:gd name="T42" fmla="*/ 498 w 568"/>
                  <a:gd name="T43" fmla="*/ 96 h 564"/>
                  <a:gd name="T44" fmla="*/ 541 w 568"/>
                  <a:gd name="T45" fmla="*/ 162 h 564"/>
                  <a:gd name="T46" fmla="*/ 564 w 568"/>
                  <a:gd name="T47" fmla="*/ 240 h 564"/>
                  <a:gd name="T48" fmla="*/ 564 w 568"/>
                  <a:gd name="T49" fmla="*/ 323 h 564"/>
                  <a:gd name="T50" fmla="*/ 541 w 568"/>
                  <a:gd name="T51" fmla="*/ 400 h 564"/>
                  <a:gd name="T52" fmla="*/ 498 w 568"/>
                  <a:gd name="T53" fmla="*/ 467 h 564"/>
                  <a:gd name="T54" fmla="*/ 438 w 568"/>
                  <a:gd name="T55" fmla="*/ 519 h 564"/>
                  <a:gd name="T56" fmla="*/ 366 w 568"/>
                  <a:gd name="T57" fmla="*/ 552 h 564"/>
                  <a:gd name="T58" fmla="*/ 284 w 568"/>
                  <a:gd name="T59" fmla="*/ 564 h 564"/>
                  <a:gd name="T60" fmla="*/ 202 w 568"/>
                  <a:gd name="T61" fmla="*/ 552 h 564"/>
                  <a:gd name="T62" fmla="*/ 130 w 568"/>
                  <a:gd name="T63" fmla="*/ 519 h 564"/>
                  <a:gd name="T64" fmla="*/ 70 w 568"/>
                  <a:gd name="T65" fmla="*/ 467 h 564"/>
                  <a:gd name="T66" fmla="*/ 27 w 568"/>
                  <a:gd name="T67" fmla="*/ 400 h 564"/>
                  <a:gd name="T68" fmla="*/ 4 w 568"/>
                  <a:gd name="T69" fmla="*/ 323 h 564"/>
                  <a:gd name="T70" fmla="*/ 4 w 568"/>
                  <a:gd name="T71" fmla="*/ 240 h 564"/>
                  <a:gd name="T72" fmla="*/ 27 w 568"/>
                  <a:gd name="T73" fmla="*/ 162 h 564"/>
                  <a:gd name="T74" fmla="*/ 70 w 568"/>
                  <a:gd name="T75" fmla="*/ 96 h 564"/>
                  <a:gd name="T76" fmla="*/ 130 w 568"/>
                  <a:gd name="T77" fmla="*/ 45 h 564"/>
                  <a:gd name="T78" fmla="*/ 202 w 568"/>
                  <a:gd name="T79" fmla="*/ 11 h 564"/>
                  <a:gd name="T80" fmla="*/ 284 w 568"/>
                  <a:gd name="T81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8" h="564">
                    <a:moveTo>
                      <a:pt x="284" y="66"/>
                    </a:moveTo>
                    <a:lnTo>
                      <a:pt x="245" y="70"/>
                    </a:lnTo>
                    <a:lnTo>
                      <a:pt x="208" y="79"/>
                    </a:lnTo>
                    <a:lnTo>
                      <a:pt x="175" y="95"/>
                    </a:lnTo>
                    <a:lnTo>
                      <a:pt x="145" y="117"/>
                    </a:lnTo>
                    <a:lnTo>
                      <a:pt x="118" y="143"/>
                    </a:lnTo>
                    <a:lnTo>
                      <a:pt x="97" y="172"/>
                    </a:lnTo>
                    <a:lnTo>
                      <a:pt x="81" y="207"/>
                    </a:lnTo>
                    <a:lnTo>
                      <a:pt x="72" y="243"/>
                    </a:lnTo>
                    <a:lnTo>
                      <a:pt x="68" y="282"/>
                    </a:lnTo>
                    <a:lnTo>
                      <a:pt x="72" y="321"/>
                    </a:lnTo>
                    <a:lnTo>
                      <a:pt x="81" y="357"/>
                    </a:lnTo>
                    <a:lnTo>
                      <a:pt x="97" y="390"/>
                    </a:lnTo>
                    <a:lnTo>
                      <a:pt x="118" y="420"/>
                    </a:lnTo>
                    <a:lnTo>
                      <a:pt x="145" y="447"/>
                    </a:lnTo>
                    <a:lnTo>
                      <a:pt x="175" y="468"/>
                    </a:lnTo>
                    <a:lnTo>
                      <a:pt x="208" y="483"/>
                    </a:lnTo>
                    <a:lnTo>
                      <a:pt x="245" y="493"/>
                    </a:lnTo>
                    <a:lnTo>
                      <a:pt x="284" y="496"/>
                    </a:lnTo>
                    <a:lnTo>
                      <a:pt x="322" y="493"/>
                    </a:lnTo>
                    <a:lnTo>
                      <a:pt x="359" y="483"/>
                    </a:lnTo>
                    <a:lnTo>
                      <a:pt x="393" y="468"/>
                    </a:lnTo>
                    <a:lnTo>
                      <a:pt x="423" y="447"/>
                    </a:lnTo>
                    <a:lnTo>
                      <a:pt x="449" y="420"/>
                    </a:lnTo>
                    <a:lnTo>
                      <a:pt x="471" y="390"/>
                    </a:lnTo>
                    <a:lnTo>
                      <a:pt x="487" y="357"/>
                    </a:lnTo>
                    <a:lnTo>
                      <a:pt x="497" y="321"/>
                    </a:lnTo>
                    <a:lnTo>
                      <a:pt x="500" y="282"/>
                    </a:lnTo>
                    <a:lnTo>
                      <a:pt x="497" y="243"/>
                    </a:lnTo>
                    <a:lnTo>
                      <a:pt x="487" y="207"/>
                    </a:lnTo>
                    <a:lnTo>
                      <a:pt x="471" y="172"/>
                    </a:lnTo>
                    <a:lnTo>
                      <a:pt x="449" y="143"/>
                    </a:lnTo>
                    <a:lnTo>
                      <a:pt x="423" y="117"/>
                    </a:lnTo>
                    <a:lnTo>
                      <a:pt x="393" y="95"/>
                    </a:lnTo>
                    <a:lnTo>
                      <a:pt x="359" y="79"/>
                    </a:lnTo>
                    <a:lnTo>
                      <a:pt x="322" y="70"/>
                    </a:lnTo>
                    <a:lnTo>
                      <a:pt x="284" y="66"/>
                    </a:lnTo>
                    <a:close/>
                    <a:moveTo>
                      <a:pt x="284" y="0"/>
                    </a:moveTo>
                    <a:lnTo>
                      <a:pt x="326" y="2"/>
                    </a:lnTo>
                    <a:lnTo>
                      <a:pt x="366" y="11"/>
                    </a:lnTo>
                    <a:lnTo>
                      <a:pt x="403" y="25"/>
                    </a:lnTo>
                    <a:lnTo>
                      <a:pt x="438" y="45"/>
                    </a:lnTo>
                    <a:lnTo>
                      <a:pt x="470" y="68"/>
                    </a:lnTo>
                    <a:lnTo>
                      <a:pt x="498" y="96"/>
                    </a:lnTo>
                    <a:lnTo>
                      <a:pt x="521" y="128"/>
                    </a:lnTo>
                    <a:lnTo>
                      <a:pt x="541" y="162"/>
                    </a:lnTo>
                    <a:lnTo>
                      <a:pt x="555" y="200"/>
                    </a:lnTo>
                    <a:lnTo>
                      <a:pt x="564" y="240"/>
                    </a:lnTo>
                    <a:lnTo>
                      <a:pt x="568" y="282"/>
                    </a:lnTo>
                    <a:lnTo>
                      <a:pt x="564" y="323"/>
                    </a:lnTo>
                    <a:lnTo>
                      <a:pt x="555" y="363"/>
                    </a:lnTo>
                    <a:lnTo>
                      <a:pt x="541" y="400"/>
                    </a:lnTo>
                    <a:lnTo>
                      <a:pt x="521" y="436"/>
                    </a:lnTo>
                    <a:lnTo>
                      <a:pt x="498" y="467"/>
                    </a:lnTo>
                    <a:lnTo>
                      <a:pt x="470" y="494"/>
                    </a:lnTo>
                    <a:lnTo>
                      <a:pt x="438" y="519"/>
                    </a:lnTo>
                    <a:lnTo>
                      <a:pt x="403" y="537"/>
                    </a:lnTo>
                    <a:lnTo>
                      <a:pt x="366" y="552"/>
                    </a:lnTo>
                    <a:lnTo>
                      <a:pt x="326" y="561"/>
                    </a:lnTo>
                    <a:lnTo>
                      <a:pt x="284" y="564"/>
                    </a:lnTo>
                    <a:lnTo>
                      <a:pt x="242" y="561"/>
                    </a:lnTo>
                    <a:lnTo>
                      <a:pt x="202" y="552"/>
                    </a:lnTo>
                    <a:lnTo>
                      <a:pt x="165" y="537"/>
                    </a:lnTo>
                    <a:lnTo>
                      <a:pt x="130" y="519"/>
                    </a:lnTo>
                    <a:lnTo>
                      <a:pt x="98" y="494"/>
                    </a:lnTo>
                    <a:lnTo>
                      <a:pt x="70" y="467"/>
                    </a:lnTo>
                    <a:lnTo>
                      <a:pt x="46" y="436"/>
                    </a:lnTo>
                    <a:lnTo>
                      <a:pt x="27" y="400"/>
                    </a:lnTo>
                    <a:lnTo>
                      <a:pt x="13" y="363"/>
                    </a:lnTo>
                    <a:lnTo>
                      <a:pt x="4" y="323"/>
                    </a:lnTo>
                    <a:lnTo>
                      <a:pt x="0" y="282"/>
                    </a:lnTo>
                    <a:lnTo>
                      <a:pt x="4" y="240"/>
                    </a:lnTo>
                    <a:lnTo>
                      <a:pt x="13" y="200"/>
                    </a:lnTo>
                    <a:lnTo>
                      <a:pt x="27" y="162"/>
                    </a:lnTo>
                    <a:lnTo>
                      <a:pt x="46" y="128"/>
                    </a:lnTo>
                    <a:lnTo>
                      <a:pt x="70" y="96"/>
                    </a:lnTo>
                    <a:lnTo>
                      <a:pt x="98" y="68"/>
                    </a:lnTo>
                    <a:lnTo>
                      <a:pt x="130" y="45"/>
                    </a:lnTo>
                    <a:lnTo>
                      <a:pt x="165" y="25"/>
                    </a:lnTo>
                    <a:lnTo>
                      <a:pt x="202" y="11"/>
                    </a:lnTo>
                    <a:lnTo>
                      <a:pt x="242" y="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27" name="Freeform 267">
                <a:extLst>
                  <a:ext uri="{FF2B5EF4-FFF2-40B4-BE49-F238E27FC236}">
                    <a16:creationId xmlns:a16="http://schemas.microsoft.com/office/drawing/2014/main" id="{5E25B40C-3A44-4789-AFB3-5CBE7C0A69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5" y="2287"/>
                <a:ext cx="122" cy="202"/>
              </a:xfrm>
              <a:custGeom>
                <a:avLst/>
                <a:gdLst>
                  <a:gd name="T0" fmla="*/ 234 w 1100"/>
                  <a:gd name="T1" fmla="*/ 69 h 1818"/>
                  <a:gd name="T2" fmla="*/ 165 w 1100"/>
                  <a:gd name="T3" fmla="*/ 89 h 1818"/>
                  <a:gd name="T4" fmla="*/ 88 w 1100"/>
                  <a:gd name="T5" fmla="*/ 153 h 1818"/>
                  <a:gd name="T6" fmla="*/ 66 w 1100"/>
                  <a:gd name="T7" fmla="*/ 847 h 1818"/>
                  <a:gd name="T8" fmla="*/ 107 w 1100"/>
                  <a:gd name="T9" fmla="*/ 940 h 1818"/>
                  <a:gd name="T10" fmla="*/ 204 w 1100"/>
                  <a:gd name="T11" fmla="*/ 992 h 1818"/>
                  <a:gd name="T12" fmla="*/ 269 w 1100"/>
                  <a:gd name="T13" fmla="*/ 998 h 1818"/>
                  <a:gd name="T14" fmla="*/ 629 w 1100"/>
                  <a:gd name="T15" fmla="*/ 998 h 1818"/>
                  <a:gd name="T16" fmla="*/ 774 w 1100"/>
                  <a:gd name="T17" fmla="*/ 1714 h 1818"/>
                  <a:gd name="T18" fmla="*/ 832 w 1100"/>
                  <a:gd name="T19" fmla="*/ 1752 h 1818"/>
                  <a:gd name="T20" fmla="*/ 875 w 1100"/>
                  <a:gd name="T21" fmla="*/ 1735 h 1818"/>
                  <a:gd name="T22" fmla="*/ 808 w 1100"/>
                  <a:gd name="T23" fmla="*/ 928 h 1818"/>
                  <a:gd name="T24" fmla="*/ 763 w 1100"/>
                  <a:gd name="T25" fmla="*/ 875 h 1818"/>
                  <a:gd name="T26" fmla="*/ 452 w 1100"/>
                  <a:gd name="T27" fmla="*/ 350 h 1818"/>
                  <a:gd name="T28" fmla="*/ 672 w 1100"/>
                  <a:gd name="T29" fmla="*/ 516 h 1818"/>
                  <a:gd name="T30" fmla="*/ 830 w 1100"/>
                  <a:gd name="T31" fmla="*/ 536 h 1818"/>
                  <a:gd name="T32" fmla="*/ 1005 w 1100"/>
                  <a:gd name="T33" fmla="*/ 493 h 1818"/>
                  <a:gd name="T34" fmla="*/ 1033 w 1100"/>
                  <a:gd name="T35" fmla="*/ 454 h 1818"/>
                  <a:gd name="T36" fmla="*/ 1003 w 1100"/>
                  <a:gd name="T37" fmla="*/ 411 h 1818"/>
                  <a:gd name="T38" fmla="*/ 937 w 1100"/>
                  <a:gd name="T39" fmla="*/ 426 h 1818"/>
                  <a:gd name="T40" fmla="*/ 818 w 1100"/>
                  <a:gd name="T41" fmla="*/ 454 h 1818"/>
                  <a:gd name="T42" fmla="*/ 689 w 1100"/>
                  <a:gd name="T43" fmla="*/ 431 h 1818"/>
                  <a:gd name="T44" fmla="*/ 568 w 1100"/>
                  <a:gd name="T45" fmla="*/ 332 h 1818"/>
                  <a:gd name="T46" fmla="*/ 438 w 1100"/>
                  <a:gd name="T47" fmla="*/ 165 h 1818"/>
                  <a:gd name="T48" fmla="*/ 415 w 1100"/>
                  <a:gd name="T49" fmla="*/ 134 h 1818"/>
                  <a:gd name="T50" fmla="*/ 307 w 1100"/>
                  <a:gd name="T51" fmla="*/ 73 h 1818"/>
                  <a:gd name="T52" fmla="*/ 289 w 1100"/>
                  <a:gd name="T53" fmla="*/ 68 h 1818"/>
                  <a:gd name="T54" fmla="*/ 283 w 1100"/>
                  <a:gd name="T55" fmla="*/ 1 h 1818"/>
                  <a:gd name="T56" fmla="*/ 323 w 1100"/>
                  <a:gd name="T57" fmla="*/ 7 h 1818"/>
                  <a:gd name="T58" fmla="*/ 442 w 1100"/>
                  <a:gd name="T59" fmla="*/ 69 h 1818"/>
                  <a:gd name="T60" fmla="*/ 522 w 1100"/>
                  <a:gd name="T61" fmla="*/ 167 h 1818"/>
                  <a:gd name="T62" fmla="*/ 631 w 1100"/>
                  <a:gd name="T63" fmla="*/ 302 h 1818"/>
                  <a:gd name="T64" fmla="*/ 721 w 1100"/>
                  <a:gd name="T65" fmla="*/ 374 h 1818"/>
                  <a:gd name="T66" fmla="*/ 820 w 1100"/>
                  <a:gd name="T67" fmla="*/ 387 h 1818"/>
                  <a:gd name="T68" fmla="*/ 951 w 1100"/>
                  <a:gd name="T69" fmla="*/ 350 h 1818"/>
                  <a:gd name="T70" fmla="*/ 1032 w 1100"/>
                  <a:gd name="T71" fmla="*/ 351 h 1818"/>
                  <a:gd name="T72" fmla="*/ 1092 w 1100"/>
                  <a:gd name="T73" fmla="*/ 413 h 1818"/>
                  <a:gd name="T74" fmla="*/ 1084 w 1100"/>
                  <a:gd name="T75" fmla="*/ 507 h 1818"/>
                  <a:gd name="T76" fmla="*/ 976 w 1100"/>
                  <a:gd name="T77" fmla="*/ 574 h 1818"/>
                  <a:gd name="T78" fmla="*/ 792 w 1100"/>
                  <a:gd name="T79" fmla="*/ 605 h 1818"/>
                  <a:gd name="T80" fmla="*/ 623 w 1100"/>
                  <a:gd name="T81" fmla="*/ 567 h 1818"/>
                  <a:gd name="T82" fmla="*/ 519 w 1100"/>
                  <a:gd name="T83" fmla="*/ 806 h 1818"/>
                  <a:gd name="T84" fmla="*/ 821 w 1100"/>
                  <a:gd name="T85" fmla="*/ 830 h 1818"/>
                  <a:gd name="T86" fmla="*/ 874 w 1100"/>
                  <a:gd name="T87" fmla="*/ 920 h 1818"/>
                  <a:gd name="T88" fmla="*/ 947 w 1100"/>
                  <a:gd name="T89" fmla="*/ 1748 h 1818"/>
                  <a:gd name="T90" fmla="*/ 873 w 1100"/>
                  <a:gd name="T91" fmla="*/ 1812 h 1818"/>
                  <a:gd name="T92" fmla="*/ 805 w 1100"/>
                  <a:gd name="T93" fmla="*/ 1816 h 1818"/>
                  <a:gd name="T94" fmla="*/ 721 w 1100"/>
                  <a:gd name="T95" fmla="*/ 1756 h 1818"/>
                  <a:gd name="T96" fmla="*/ 280 w 1100"/>
                  <a:gd name="T97" fmla="*/ 1065 h 1818"/>
                  <a:gd name="T98" fmla="*/ 166 w 1100"/>
                  <a:gd name="T99" fmla="*/ 1050 h 1818"/>
                  <a:gd name="T100" fmla="*/ 59 w 1100"/>
                  <a:gd name="T101" fmla="*/ 987 h 1818"/>
                  <a:gd name="T102" fmla="*/ 3 w 1100"/>
                  <a:gd name="T103" fmla="*/ 880 h 1818"/>
                  <a:gd name="T104" fmla="*/ 11 w 1100"/>
                  <a:gd name="T105" fmla="*/ 159 h 1818"/>
                  <a:gd name="T106" fmla="*/ 86 w 1100"/>
                  <a:gd name="T107" fmla="*/ 61 h 1818"/>
                  <a:gd name="T108" fmla="*/ 196 w 1100"/>
                  <a:gd name="T109" fmla="*/ 7 h 1818"/>
                  <a:gd name="T110" fmla="*/ 218 w 1100"/>
                  <a:gd name="T111" fmla="*/ 4 h 1818"/>
                  <a:gd name="T112" fmla="*/ 265 w 1100"/>
                  <a:gd name="T113" fmla="*/ 0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00" h="1818">
                    <a:moveTo>
                      <a:pt x="265" y="66"/>
                    </a:moveTo>
                    <a:lnTo>
                      <a:pt x="263" y="66"/>
                    </a:lnTo>
                    <a:lnTo>
                      <a:pt x="248" y="67"/>
                    </a:lnTo>
                    <a:lnTo>
                      <a:pt x="234" y="69"/>
                    </a:lnTo>
                    <a:lnTo>
                      <a:pt x="220" y="71"/>
                    </a:lnTo>
                    <a:lnTo>
                      <a:pt x="212" y="73"/>
                    </a:lnTo>
                    <a:lnTo>
                      <a:pt x="188" y="79"/>
                    </a:lnTo>
                    <a:lnTo>
                      <a:pt x="165" y="89"/>
                    </a:lnTo>
                    <a:lnTo>
                      <a:pt x="143" y="101"/>
                    </a:lnTo>
                    <a:lnTo>
                      <a:pt x="123" y="117"/>
                    </a:lnTo>
                    <a:lnTo>
                      <a:pt x="104" y="134"/>
                    </a:lnTo>
                    <a:lnTo>
                      <a:pt x="88" y="153"/>
                    </a:lnTo>
                    <a:lnTo>
                      <a:pt x="77" y="174"/>
                    </a:lnTo>
                    <a:lnTo>
                      <a:pt x="69" y="199"/>
                    </a:lnTo>
                    <a:lnTo>
                      <a:pt x="66" y="224"/>
                    </a:lnTo>
                    <a:lnTo>
                      <a:pt x="66" y="847"/>
                    </a:lnTo>
                    <a:lnTo>
                      <a:pt x="69" y="873"/>
                    </a:lnTo>
                    <a:lnTo>
                      <a:pt x="78" y="898"/>
                    </a:lnTo>
                    <a:lnTo>
                      <a:pt x="91" y="920"/>
                    </a:lnTo>
                    <a:lnTo>
                      <a:pt x="107" y="940"/>
                    </a:lnTo>
                    <a:lnTo>
                      <a:pt x="128" y="958"/>
                    </a:lnTo>
                    <a:lnTo>
                      <a:pt x="152" y="972"/>
                    </a:lnTo>
                    <a:lnTo>
                      <a:pt x="177" y="984"/>
                    </a:lnTo>
                    <a:lnTo>
                      <a:pt x="204" y="992"/>
                    </a:lnTo>
                    <a:lnTo>
                      <a:pt x="231" y="997"/>
                    </a:lnTo>
                    <a:lnTo>
                      <a:pt x="259" y="1000"/>
                    </a:lnTo>
                    <a:lnTo>
                      <a:pt x="264" y="1000"/>
                    </a:lnTo>
                    <a:lnTo>
                      <a:pt x="269" y="998"/>
                    </a:lnTo>
                    <a:lnTo>
                      <a:pt x="277" y="998"/>
                    </a:lnTo>
                    <a:lnTo>
                      <a:pt x="278" y="998"/>
                    </a:lnTo>
                    <a:lnTo>
                      <a:pt x="280" y="998"/>
                    </a:lnTo>
                    <a:lnTo>
                      <a:pt x="629" y="998"/>
                    </a:lnTo>
                    <a:lnTo>
                      <a:pt x="689" y="998"/>
                    </a:lnTo>
                    <a:lnTo>
                      <a:pt x="695" y="1057"/>
                    </a:lnTo>
                    <a:lnTo>
                      <a:pt x="770" y="1696"/>
                    </a:lnTo>
                    <a:lnTo>
                      <a:pt x="774" y="1714"/>
                    </a:lnTo>
                    <a:lnTo>
                      <a:pt x="784" y="1729"/>
                    </a:lnTo>
                    <a:lnTo>
                      <a:pt x="798" y="1742"/>
                    </a:lnTo>
                    <a:lnTo>
                      <a:pt x="814" y="1749"/>
                    </a:lnTo>
                    <a:lnTo>
                      <a:pt x="832" y="1752"/>
                    </a:lnTo>
                    <a:lnTo>
                      <a:pt x="835" y="1752"/>
                    </a:lnTo>
                    <a:lnTo>
                      <a:pt x="840" y="1752"/>
                    </a:lnTo>
                    <a:lnTo>
                      <a:pt x="860" y="1746"/>
                    </a:lnTo>
                    <a:lnTo>
                      <a:pt x="875" y="1735"/>
                    </a:lnTo>
                    <a:lnTo>
                      <a:pt x="888" y="1720"/>
                    </a:lnTo>
                    <a:lnTo>
                      <a:pt x="894" y="1702"/>
                    </a:lnTo>
                    <a:lnTo>
                      <a:pt x="895" y="1682"/>
                    </a:lnTo>
                    <a:lnTo>
                      <a:pt x="808" y="928"/>
                    </a:lnTo>
                    <a:lnTo>
                      <a:pt x="802" y="910"/>
                    </a:lnTo>
                    <a:lnTo>
                      <a:pt x="793" y="894"/>
                    </a:lnTo>
                    <a:lnTo>
                      <a:pt x="780" y="882"/>
                    </a:lnTo>
                    <a:lnTo>
                      <a:pt x="763" y="875"/>
                    </a:lnTo>
                    <a:lnTo>
                      <a:pt x="744" y="872"/>
                    </a:lnTo>
                    <a:lnTo>
                      <a:pt x="519" y="872"/>
                    </a:lnTo>
                    <a:lnTo>
                      <a:pt x="452" y="872"/>
                    </a:lnTo>
                    <a:lnTo>
                      <a:pt x="452" y="350"/>
                    </a:lnTo>
                    <a:lnTo>
                      <a:pt x="563" y="448"/>
                    </a:lnTo>
                    <a:lnTo>
                      <a:pt x="599" y="476"/>
                    </a:lnTo>
                    <a:lnTo>
                      <a:pt x="636" y="499"/>
                    </a:lnTo>
                    <a:lnTo>
                      <a:pt x="672" y="516"/>
                    </a:lnTo>
                    <a:lnTo>
                      <a:pt x="710" y="528"/>
                    </a:lnTo>
                    <a:lnTo>
                      <a:pt x="750" y="536"/>
                    </a:lnTo>
                    <a:lnTo>
                      <a:pt x="792" y="538"/>
                    </a:lnTo>
                    <a:lnTo>
                      <a:pt x="830" y="536"/>
                    </a:lnTo>
                    <a:lnTo>
                      <a:pt x="871" y="531"/>
                    </a:lnTo>
                    <a:lnTo>
                      <a:pt x="913" y="522"/>
                    </a:lnTo>
                    <a:lnTo>
                      <a:pt x="957" y="510"/>
                    </a:lnTo>
                    <a:lnTo>
                      <a:pt x="1005" y="493"/>
                    </a:lnTo>
                    <a:lnTo>
                      <a:pt x="1015" y="487"/>
                    </a:lnTo>
                    <a:lnTo>
                      <a:pt x="1023" y="480"/>
                    </a:lnTo>
                    <a:lnTo>
                      <a:pt x="1028" y="470"/>
                    </a:lnTo>
                    <a:lnTo>
                      <a:pt x="1033" y="454"/>
                    </a:lnTo>
                    <a:lnTo>
                      <a:pt x="1030" y="438"/>
                    </a:lnTo>
                    <a:lnTo>
                      <a:pt x="1023" y="426"/>
                    </a:lnTo>
                    <a:lnTo>
                      <a:pt x="1014" y="417"/>
                    </a:lnTo>
                    <a:lnTo>
                      <a:pt x="1003" y="411"/>
                    </a:lnTo>
                    <a:lnTo>
                      <a:pt x="990" y="409"/>
                    </a:lnTo>
                    <a:lnTo>
                      <a:pt x="982" y="410"/>
                    </a:lnTo>
                    <a:lnTo>
                      <a:pt x="974" y="412"/>
                    </a:lnTo>
                    <a:lnTo>
                      <a:pt x="937" y="426"/>
                    </a:lnTo>
                    <a:lnTo>
                      <a:pt x="903" y="437"/>
                    </a:lnTo>
                    <a:lnTo>
                      <a:pt x="872" y="445"/>
                    </a:lnTo>
                    <a:lnTo>
                      <a:pt x="844" y="451"/>
                    </a:lnTo>
                    <a:lnTo>
                      <a:pt x="818" y="454"/>
                    </a:lnTo>
                    <a:lnTo>
                      <a:pt x="793" y="455"/>
                    </a:lnTo>
                    <a:lnTo>
                      <a:pt x="755" y="452"/>
                    </a:lnTo>
                    <a:lnTo>
                      <a:pt x="721" y="444"/>
                    </a:lnTo>
                    <a:lnTo>
                      <a:pt x="689" y="431"/>
                    </a:lnTo>
                    <a:lnTo>
                      <a:pt x="658" y="413"/>
                    </a:lnTo>
                    <a:lnTo>
                      <a:pt x="628" y="391"/>
                    </a:lnTo>
                    <a:lnTo>
                      <a:pt x="598" y="364"/>
                    </a:lnTo>
                    <a:lnTo>
                      <a:pt x="568" y="332"/>
                    </a:lnTo>
                    <a:lnTo>
                      <a:pt x="538" y="296"/>
                    </a:lnTo>
                    <a:lnTo>
                      <a:pt x="506" y="256"/>
                    </a:lnTo>
                    <a:lnTo>
                      <a:pt x="473" y="212"/>
                    </a:lnTo>
                    <a:lnTo>
                      <a:pt x="438" y="165"/>
                    </a:lnTo>
                    <a:lnTo>
                      <a:pt x="436" y="161"/>
                    </a:lnTo>
                    <a:lnTo>
                      <a:pt x="434" y="159"/>
                    </a:lnTo>
                    <a:lnTo>
                      <a:pt x="432" y="157"/>
                    </a:lnTo>
                    <a:lnTo>
                      <a:pt x="415" y="134"/>
                    </a:lnTo>
                    <a:lnTo>
                      <a:pt x="392" y="114"/>
                    </a:lnTo>
                    <a:lnTo>
                      <a:pt x="366" y="96"/>
                    </a:lnTo>
                    <a:lnTo>
                      <a:pt x="338" y="83"/>
                    </a:lnTo>
                    <a:lnTo>
                      <a:pt x="307" y="73"/>
                    </a:lnTo>
                    <a:lnTo>
                      <a:pt x="306" y="73"/>
                    </a:lnTo>
                    <a:lnTo>
                      <a:pt x="304" y="72"/>
                    </a:lnTo>
                    <a:lnTo>
                      <a:pt x="298" y="71"/>
                    </a:lnTo>
                    <a:lnTo>
                      <a:pt x="289" y="68"/>
                    </a:lnTo>
                    <a:lnTo>
                      <a:pt x="277" y="67"/>
                    </a:lnTo>
                    <a:lnTo>
                      <a:pt x="265" y="66"/>
                    </a:lnTo>
                    <a:close/>
                    <a:moveTo>
                      <a:pt x="265" y="0"/>
                    </a:moveTo>
                    <a:lnTo>
                      <a:pt x="283" y="1"/>
                    </a:lnTo>
                    <a:lnTo>
                      <a:pt x="299" y="3"/>
                    </a:lnTo>
                    <a:lnTo>
                      <a:pt x="311" y="5"/>
                    </a:lnTo>
                    <a:lnTo>
                      <a:pt x="320" y="7"/>
                    </a:lnTo>
                    <a:lnTo>
                      <a:pt x="323" y="7"/>
                    </a:lnTo>
                    <a:lnTo>
                      <a:pt x="355" y="17"/>
                    </a:lnTo>
                    <a:lnTo>
                      <a:pt x="386" y="31"/>
                    </a:lnTo>
                    <a:lnTo>
                      <a:pt x="415" y="48"/>
                    </a:lnTo>
                    <a:lnTo>
                      <a:pt x="442" y="69"/>
                    </a:lnTo>
                    <a:lnTo>
                      <a:pt x="468" y="93"/>
                    </a:lnTo>
                    <a:lnTo>
                      <a:pt x="488" y="120"/>
                    </a:lnTo>
                    <a:lnTo>
                      <a:pt x="490" y="123"/>
                    </a:lnTo>
                    <a:lnTo>
                      <a:pt x="522" y="167"/>
                    </a:lnTo>
                    <a:lnTo>
                      <a:pt x="553" y="207"/>
                    </a:lnTo>
                    <a:lnTo>
                      <a:pt x="581" y="243"/>
                    </a:lnTo>
                    <a:lnTo>
                      <a:pt x="607" y="275"/>
                    </a:lnTo>
                    <a:lnTo>
                      <a:pt x="631" y="302"/>
                    </a:lnTo>
                    <a:lnTo>
                      <a:pt x="654" y="325"/>
                    </a:lnTo>
                    <a:lnTo>
                      <a:pt x="677" y="345"/>
                    </a:lnTo>
                    <a:lnTo>
                      <a:pt x="699" y="361"/>
                    </a:lnTo>
                    <a:lnTo>
                      <a:pt x="721" y="374"/>
                    </a:lnTo>
                    <a:lnTo>
                      <a:pt x="744" y="381"/>
                    </a:lnTo>
                    <a:lnTo>
                      <a:pt x="768" y="387"/>
                    </a:lnTo>
                    <a:lnTo>
                      <a:pt x="793" y="388"/>
                    </a:lnTo>
                    <a:lnTo>
                      <a:pt x="820" y="387"/>
                    </a:lnTo>
                    <a:lnTo>
                      <a:pt x="848" y="382"/>
                    </a:lnTo>
                    <a:lnTo>
                      <a:pt x="879" y="375"/>
                    </a:lnTo>
                    <a:lnTo>
                      <a:pt x="913" y="364"/>
                    </a:lnTo>
                    <a:lnTo>
                      <a:pt x="951" y="350"/>
                    </a:lnTo>
                    <a:lnTo>
                      <a:pt x="970" y="345"/>
                    </a:lnTo>
                    <a:lnTo>
                      <a:pt x="990" y="343"/>
                    </a:lnTo>
                    <a:lnTo>
                      <a:pt x="1012" y="345"/>
                    </a:lnTo>
                    <a:lnTo>
                      <a:pt x="1032" y="351"/>
                    </a:lnTo>
                    <a:lnTo>
                      <a:pt x="1051" y="361"/>
                    </a:lnTo>
                    <a:lnTo>
                      <a:pt x="1068" y="376"/>
                    </a:lnTo>
                    <a:lnTo>
                      <a:pt x="1082" y="393"/>
                    </a:lnTo>
                    <a:lnTo>
                      <a:pt x="1092" y="413"/>
                    </a:lnTo>
                    <a:lnTo>
                      <a:pt x="1098" y="438"/>
                    </a:lnTo>
                    <a:lnTo>
                      <a:pt x="1100" y="462"/>
                    </a:lnTo>
                    <a:lnTo>
                      <a:pt x="1094" y="486"/>
                    </a:lnTo>
                    <a:lnTo>
                      <a:pt x="1084" y="507"/>
                    </a:lnTo>
                    <a:lnTo>
                      <a:pt x="1070" y="527"/>
                    </a:lnTo>
                    <a:lnTo>
                      <a:pt x="1052" y="543"/>
                    </a:lnTo>
                    <a:lnTo>
                      <a:pt x="1028" y="555"/>
                    </a:lnTo>
                    <a:lnTo>
                      <a:pt x="976" y="574"/>
                    </a:lnTo>
                    <a:lnTo>
                      <a:pt x="925" y="587"/>
                    </a:lnTo>
                    <a:lnTo>
                      <a:pt x="879" y="597"/>
                    </a:lnTo>
                    <a:lnTo>
                      <a:pt x="834" y="604"/>
                    </a:lnTo>
                    <a:lnTo>
                      <a:pt x="792" y="605"/>
                    </a:lnTo>
                    <a:lnTo>
                      <a:pt x="745" y="602"/>
                    </a:lnTo>
                    <a:lnTo>
                      <a:pt x="702" y="595"/>
                    </a:lnTo>
                    <a:lnTo>
                      <a:pt x="661" y="584"/>
                    </a:lnTo>
                    <a:lnTo>
                      <a:pt x="623" y="567"/>
                    </a:lnTo>
                    <a:lnTo>
                      <a:pt x="587" y="547"/>
                    </a:lnTo>
                    <a:lnTo>
                      <a:pt x="552" y="524"/>
                    </a:lnTo>
                    <a:lnTo>
                      <a:pt x="519" y="497"/>
                    </a:lnTo>
                    <a:lnTo>
                      <a:pt x="519" y="806"/>
                    </a:lnTo>
                    <a:lnTo>
                      <a:pt x="744" y="806"/>
                    </a:lnTo>
                    <a:lnTo>
                      <a:pt x="772" y="808"/>
                    </a:lnTo>
                    <a:lnTo>
                      <a:pt x="798" y="817"/>
                    </a:lnTo>
                    <a:lnTo>
                      <a:pt x="821" y="830"/>
                    </a:lnTo>
                    <a:lnTo>
                      <a:pt x="841" y="848"/>
                    </a:lnTo>
                    <a:lnTo>
                      <a:pt x="856" y="869"/>
                    </a:lnTo>
                    <a:lnTo>
                      <a:pt x="868" y="893"/>
                    </a:lnTo>
                    <a:lnTo>
                      <a:pt x="874" y="920"/>
                    </a:lnTo>
                    <a:lnTo>
                      <a:pt x="962" y="1674"/>
                    </a:lnTo>
                    <a:lnTo>
                      <a:pt x="962" y="1701"/>
                    </a:lnTo>
                    <a:lnTo>
                      <a:pt x="957" y="1725"/>
                    </a:lnTo>
                    <a:lnTo>
                      <a:pt x="947" y="1748"/>
                    </a:lnTo>
                    <a:lnTo>
                      <a:pt x="934" y="1769"/>
                    </a:lnTo>
                    <a:lnTo>
                      <a:pt x="916" y="1787"/>
                    </a:lnTo>
                    <a:lnTo>
                      <a:pt x="896" y="1801"/>
                    </a:lnTo>
                    <a:lnTo>
                      <a:pt x="873" y="1812"/>
                    </a:lnTo>
                    <a:lnTo>
                      <a:pt x="848" y="1818"/>
                    </a:lnTo>
                    <a:lnTo>
                      <a:pt x="840" y="1818"/>
                    </a:lnTo>
                    <a:lnTo>
                      <a:pt x="832" y="1818"/>
                    </a:lnTo>
                    <a:lnTo>
                      <a:pt x="805" y="1816"/>
                    </a:lnTo>
                    <a:lnTo>
                      <a:pt x="780" y="1807"/>
                    </a:lnTo>
                    <a:lnTo>
                      <a:pt x="757" y="1794"/>
                    </a:lnTo>
                    <a:lnTo>
                      <a:pt x="737" y="1777"/>
                    </a:lnTo>
                    <a:lnTo>
                      <a:pt x="721" y="1756"/>
                    </a:lnTo>
                    <a:lnTo>
                      <a:pt x="710" y="1731"/>
                    </a:lnTo>
                    <a:lnTo>
                      <a:pt x="703" y="1704"/>
                    </a:lnTo>
                    <a:lnTo>
                      <a:pt x="629" y="1065"/>
                    </a:lnTo>
                    <a:lnTo>
                      <a:pt x="280" y="1065"/>
                    </a:lnTo>
                    <a:lnTo>
                      <a:pt x="259" y="1066"/>
                    </a:lnTo>
                    <a:lnTo>
                      <a:pt x="228" y="1064"/>
                    </a:lnTo>
                    <a:lnTo>
                      <a:pt x="197" y="1059"/>
                    </a:lnTo>
                    <a:lnTo>
                      <a:pt x="166" y="1050"/>
                    </a:lnTo>
                    <a:lnTo>
                      <a:pt x="137" y="1039"/>
                    </a:lnTo>
                    <a:lnTo>
                      <a:pt x="108" y="1025"/>
                    </a:lnTo>
                    <a:lnTo>
                      <a:pt x="83" y="1007"/>
                    </a:lnTo>
                    <a:lnTo>
                      <a:pt x="59" y="987"/>
                    </a:lnTo>
                    <a:lnTo>
                      <a:pt x="39" y="964"/>
                    </a:lnTo>
                    <a:lnTo>
                      <a:pt x="23" y="939"/>
                    </a:lnTo>
                    <a:lnTo>
                      <a:pt x="11" y="910"/>
                    </a:lnTo>
                    <a:lnTo>
                      <a:pt x="3" y="880"/>
                    </a:lnTo>
                    <a:lnTo>
                      <a:pt x="0" y="847"/>
                    </a:lnTo>
                    <a:lnTo>
                      <a:pt x="0" y="224"/>
                    </a:lnTo>
                    <a:lnTo>
                      <a:pt x="3" y="191"/>
                    </a:lnTo>
                    <a:lnTo>
                      <a:pt x="11" y="159"/>
                    </a:lnTo>
                    <a:lnTo>
                      <a:pt x="24" y="130"/>
                    </a:lnTo>
                    <a:lnTo>
                      <a:pt x="42" y="105"/>
                    </a:lnTo>
                    <a:lnTo>
                      <a:pt x="63" y="82"/>
                    </a:lnTo>
                    <a:lnTo>
                      <a:pt x="86" y="61"/>
                    </a:lnTo>
                    <a:lnTo>
                      <a:pt x="112" y="43"/>
                    </a:lnTo>
                    <a:lnTo>
                      <a:pt x="139" y="28"/>
                    </a:lnTo>
                    <a:lnTo>
                      <a:pt x="168" y="16"/>
                    </a:lnTo>
                    <a:lnTo>
                      <a:pt x="196" y="7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207" y="5"/>
                    </a:lnTo>
                    <a:lnTo>
                      <a:pt x="218" y="4"/>
                    </a:lnTo>
                    <a:lnTo>
                      <a:pt x="231" y="2"/>
                    </a:lnTo>
                    <a:lnTo>
                      <a:pt x="246" y="1"/>
                    </a:lnTo>
                    <a:lnTo>
                      <a:pt x="261" y="0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28" name="Freeform 268">
                <a:extLst>
                  <a:ext uri="{FF2B5EF4-FFF2-40B4-BE49-F238E27FC236}">
                    <a16:creationId xmlns:a16="http://schemas.microsoft.com/office/drawing/2014/main" id="{5881F695-B2A3-4FF8-9D1E-61EEB9DD2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2301"/>
                <a:ext cx="97" cy="189"/>
              </a:xfrm>
              <a:custGeom>
                <a:avLst/>
                <a:gdLst>
                  <a:gd name="T0" fmla="*/ 84 w 872"/>
                  <a:gd name="T1" fmla="*/ 75 h 1705"/>
                  <a:gd name="T2" fmla="*/ 67 w 872"/>
                  <a:gd name="T3" fmla="*/ 109 h 1705"/>
                  <a:gd name="T4" fmla="*/ 77 w 872"/>
                  <a:gd name="T5" fmla="*/ 1114 h 1705"/>
                  <a:gd name="T6" fmla="*/ 112 w 872"/>
                  <a:gd name="T7" fmla="*/ 1214 h 1705"/>
                  <a:gd name="T8" fmla="*/ 88 w 872"/>
                  <a:gd name="T9" fmla="*/ 1307 h 1705"/>
                  <a:gd name="T10" fmla="*/ 95 w 872"/>
                  <a:gd name="T11" fmla="*/ 1631 h 1705"/>
                  <a:gd name="T12" fmla="*/ 123 w 872"/>
                  <a:gd name="T13" fmla="*/ 1636 h 1705"/>
                  <a:gd name="T14" fmla="*/ 139 w 872"/>
                  <a:gd name="T15" fmla="*/ 1613 h 1705"/>
                  <a:gd name="T16" fmla="*/ 150 w 872"/>
                  <a:gd name="T17" fmla="*/ 1252 h 1705"/>
                  <a:gd name="T18" fmla="*/ 201 w 872"/>
                  <a:gd name="T19" fmla="*/ 1190 h 1705"/>
                  <a:gd name="T20" fmla="*/ 281 w 872"/>
                  <a:gd name="T21" fmla="*/ 1165 h 1705"/>
                  <a:gd name="T22" fmla="*/ 643 w 872"/>
                  <a:gd name="T23" fmla="*/ 1176 h 1705"/>
                  <a:gd name="T24" fmla="*/ 706 w 872"/>
                  <a:gd name="T25" fmla="*/ 1228 h 1705"/>
                  <a:gd name="T26" fmla="*/ 729 w 872"/>
                  <a:gd name="T27" fmla="*/ 1307 h 1705"/>
                  <a:gd name="T28" fmla="*/ 737 w 872"/>
                  <a:gd name="T29" fmla="*/ 1631 h 1705"/>
                  <a:gd name="T30" fmla="*/ 765 w 872"/>
                  <a:gd name="T31" fmla="*/ 1636 h 1705"/>
                  <a:gd name="T32" fmla="*/ 780 w 872"/>
                  <a:gd name="T33" fmla="*/ 1613 h 1705"/>
                  <a:gd name="T34" fmla="*/ 770 w 872"/>
                  <a:gd name="T35" fmla="*/ 1245 h 1705"/>
                  <a:gd name="T36" fmla="*/ 784 w 872"/>
                  <a:gd name="T37" fmla="*/ 1125 h 1705"/>
                  <a:gd name="T38" fmla="*/ 806 w 872"/>
                  <a:gd name="T39" fmla="*/ 1088 h 1705"/>
                  <a:gd name="T40" fmla="*/ 788 w 872"/>
                  <a:gd name="T41" fmla="*/ 1052 h 1705"/>
                  <a:gd name="T42" fmla="*/ 153 w 872"/>
                  <a:gd name="T43" fmla="*/ 1045 h 1705"/>
                  <a:gd name="T44" fmla="*/ 144 w 872"/>
                  <a:gd name="T45" fmla="*/ 84 h 1705"/>
                  <a:gd name="T46" fmla="*/ 110 w 872"/>
                  <a:gd name="T47" fmla="*/ 66 h 1705"/>
                  <a:gd name="T48" fmla="*/ 159 w 872"/>
                  <a:gd name="T49" fmla="*/ 11 h 1705"/>
                  <a:gd name="T50" fmla="*/ 209 w 872"/>
                  <a:gd name="T51" fmla="*/ 62 h 1705"/>
                  <a:gd name="T52" fmla="*/ 220 w 872"/>
                  <a:gd name="T53" fmla="*/ 977 h 1705"/>
                  <a:gd name="T54" fmla="*/ 811 w 872"/>
                  <a:gd name="T55" fmla="*/ 989 h 1705"/>
                  <a:gd name="T56" fmla="*/ 861 w 872"/>
                  <a:gd name="T57" fmla="*/ 1039 h 1705"/>
                  <a:gd name="T58" fmla="*/ 870 w 872"/>
                  <a:gd name="T59" fmla="*/ 1111 h 1705"/>
                  <a:gd name="T60" fmla="*/ 835 w 872"/>
                  <a:gd name="T61" fmla="*/ 1171 h 1705"/>
                  <a:gd name="T62" fmla="*/ 839 w 872"/>
                  <a:gd name="T63" fmla="*/ 1243 h 1705"/>
                  <a:gd name="T64" fmla="*/ 847 w 872"/>
                  <a:gd name="T65" fmla="*/ 1613 h 1705"/>
                  <a:gd name="T66" fmla="*/ 820 w 872"/>
                  <a:gd name="T67" fmla="*/ 1678 h 1705"/>
                  <a:gd name="T68" fmla="*/ 755 w 872"/>
                  <a:gd name="T69" fmla="*/ 1705 h 1705"/>
                  <a:gd name="T70" fmla="*/ 690 w 872"/>
                  <a:gd name="T71" fmla="*/ 1678 h 1705"/>
                  <a:gd name="T72" fmla="*/ 663 w 872"/>
                  <a:gd name="T73" fmla="*/ 1613 h 1705"/>
                  <a:gd name="T74" fmla="*/ 653 w 872"/>
                  <a:gd name="T75" fmla="*/ 1269 h 1705"/>
                  <a:gd name="T76" fmla="*/ 607 w 872"/>
                  <a:gd name="T77" fmla="*/ 1235 h 1705"/>
                  <a:gd name="T78" fmla="*/ 261 w 872"/>
                  <a:gd name="T79" fmla="*/ 1235 h 1705"/>
                  <a:gd name="T80" fmla="*/ 215 w 872"/>
                  <a:gd name="T81" fmla="*/ 1269 h 1705"/>
                  <a:gd name="T82" fmla="*/ 205 w 872"/>
                  <a:gd name="T83" fmla="*/ 1613 h 1705"/>
                  <a:gd name="T84" fmla="*/ 178 w 872"/>
                  <a:gd name="T85" fmla="*/ 1678 h 1705"/>
                  <a:gd name="T86" fmla="*/ 113 w 872"/>
                  <a:gd name="T87" fmla="*/ 1705 h 1705"/>
                  <a:gd name="T88" fmla="*/ 48 w 872"/>
                  <a:gd name="T89" fmla="*/ 1678 h 1705"/>
                  <a:gd name="T90" fmla="*/ 21 w 872"/>
                  <a:gd name="T91" fmla="*/ 1613 h 1705"/>
                  <a:gd name="T92" fmla="*/ 30 w 872"/>
                  <a:gd name="T93" fmla="*/ 1242 h 1705"/>
                  <a:gd name="T94" fmla="*/ 36 w 872"/>
                  <a:gd name="T95" fmla="*/ 1169 h 1705"/>
                  <a:gd name="T96" fmla="*/ 2 w 872"/>
                  <a:gd name="T97" fmla="*/ 1111 h 1705"/>
                  <a:gd name="T98" fmla="*/ 3 w 872"/>
                  <a:gd name="T99" fmla="*/ 84 h 1705"/>
                  <a:gd name="T100" fmla="*/ 41 w 872"/>
                  <a:gd name="T101" fmla="*/ 24 h 1705"/>
                  <a:gd name="T102" fmla="*/ 110 w 872"/>
                  <a:gd name="T103" fmla="*/ 0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2" h="1705">
                    <a:moveTo>
                      <a:pt x="110" y="66"/>
                    </a:moveTo>
                    <a:lnTo>
                      <a:pt x="97" y="68"/>
                    </a:lnTo>
                    <a:lnTo>
                      <a:pt x="84" y="75"/>
                    </a:lnTo>
                    <a:lnTo>
                      <a:pt x="75" y="84"/>
                    </a:lnTo>
                    <a:lnTo>
                      <a:pt x="69" y="96"/>
                    </a:lnTo>
                    <a:lnTo>
                      <a:pt x="67" y="109"/>
                    </a:lnTo>
                    <a:lnTo>
                      <a:pt x="67" y="1088"/>
                    </a:lnTo>
                    <a:lnTo>
                      <a:pt x="69" y="1102"/>
                    </a:lnTo>
                    <a:lnTo>
                      <a:pt x="77" y="1114"/>
                    </a:lnTo>
                    <a:lnTo>
                      <a:pt x="88" y="1124"/>
                    </a:lnTo>
                    <a:lnTo>
                      <a:pt x="144" y="1158"/>
                    </a:lnTo>
                    <a:lnTo>
                      <a:pt x="112" y="1214"/>
                    </a:lnTo>
                    <a:lnTo>
                      <a:pt x="99" y="1244"/>
                    </a:lnTo>
                    <a:lnTo>
                      <a:pt x="91" y="1275"/>
                    </a:lnTo>
                    <a:lnTo>
                      <a:pt x="88" y="1307"/>
                    </a:lnTo>
                    <a:lnTo>
                      <a:pt x="88" y="1613"/>
                    </a:lnTo>
                    <a:lnTo>
                      <a:pt x="90" y="1623"/>
                    </a:lnTo>
                    <a:lnTo>
                      <a:pt x="95" y="1631"/>
                    </a:lnTo>
                    <a:lnTo>
                      <a:pt x="103" y="1636"/>
                    </a:lnTo>
                    <a:lnTo>
                      <a:pt x="113" y="1639"/>
                    </a:lnTo>
                    <a:lnTo>
                      <a:pt x="123" y="1636"/>
                    </a:lnTo>
                    <a:lnTo>
                      <a:pt x="131" y="1631"/>
                    </a:lnTo>
                    <a:lnTo>
                      <a:pt x="137" y="1623"/>
                    </a:lnTo>
                    <a:lnTo>
                      <a:pt x="139" y="1613"/>
                    </a:lnTo>
                    <a:lnTo>
                      <a:pt x="139" y="1307"/>
                    </a:lnTo>
                    <a:lnTo>
                      <a:pt x="141" y="1278"/>
                    </a:lnTo>
                    <a:lnTo>
                      <a:pt x="150" y="1252"/>
                    </a:lnTo>
                    <a:lnTo>
                      <a:pt x="162" y="1228"/>
                    </a:lnTo>
                    <a:lnTo>
                      <a:pt x="180" y="1207"/>
                    </a:lnTo>
                    <a:lnTo>
                      <a:pt x="201" y="1190"/>
                    </a:lnTo>
                    <a:lnTo>
                      <a:pt x="225" y="1176"/>
                    </a:lnTo>
                    <a:lnTo>
                      <a:pt x="252" y="1169"/>
                    </a:lnTo>
                    <a:lnTo>
                      <a:pt x="281" y="1165"/>
                    </a:lnTo>
                    <a:lnTo>
                      <a:pt x="587" y="1165"/>
                    </a:lnTo>
                    <a:lnTo>
                      <a:pt x="616" y="1169"/>
                    </a:lnTo>
                    <a:lnTo>
                      <a:pt x="643" y="1176"/>
                    </a:lnTo>
                    <a:lnTo>
                      <a:pt x="667" y="1190"/>
                    </a:lnTo>
                    <a:lnTo>
                      <a:pt x="688" y="1207"/>
                    </a:lnTo>
                    <a:lnTo>
                      <a:pt x="706" y="1228"/>
                    </a:lnTo>
                    <a:lnTo>
                      <a:pt x="718" y="1252"/>
                    </a:lnTo>
                    <a:lnTo>
                      <a:pt x="727" y="1278"/>
                    </a:lnTo>
                    <a:lnTo>
                      <a:pt x="729" y="1307"/>
                    </a:lnTo>
                    <a:lnTo>
                      <a:pt x="729" y="1613"/>
                    </a:lnTo>
                    <a:lnTo>
                      <a:pt x="731" y="1623"/>
                    </a:lnTo>
                    <a:lnTo>
                      <a:pt x="737" y="1631"/>
                    </a:lnTo>
                    <a:lnTo>
                      <a:pt x="745" y="1636"/>
                    </a:lnTo>
                    <a:lnTo>
                      <a:pt x="755" y="1639"/>
                    </a:lnTo>
                    <a:lnTo>
                      <a:pt x="765" y="1636"/>
                    </a:lnTo>
                    <a:lnTo>
                      <a:pt x="773" y="1631"/>
                    </a:lnTo>
                    <a:lnTo>
                      <a:pt x="778" y="1623"/>
                    </a:lnTo>
                    <a:lnTo>
                      <a:pt x="780" y="1613"/>
                    </a:lnTo>
                    <a:lnTo>
                      <a:pt x="780" y="1307"/>
                    </a:lnTo>
                    <a:lnTo>
                      <a:pt x="778" y="1275"/>
                    </a:lnTo>
                    <a:lnTo>
                      <a:pt x="770" y="1245"/>
                    </a:lnTo>
                    <a:lnTo>
                      <a:pt x="757" y="1215"/>
                    </a:lnTo>
                    <a:lnTo>
                      <a:pt x="725" y="1156"/>
                    </a:lnTo>
                    <a:lnTo>
                      <a:pt x="784" y="1125"/>
                    </a:lnTo>
                    <a:lnTo>
                      <a:pt x="796" y="1116"/>
                    </a:lnTo>
                    <a:lnTo>
                      <a:pt x="804" y="1102"/>
                    </a:lnTo>
                    <a:lnTo>
                      <a:pt x="806" y="1088"/>
                    </a:lnTo>
                    <a:lnTo>
                      <a:pt x="804" y="1073"/>
                    </a:lnTo>
                    <a:lnTo>
                      <a:pt x="798" y="1062"/>
                    </a:lnTo>
                    <a:lnTo>
                      <a:pt x="788" y="1052"/>
                    </a:lnTo>
                    <a:lnTo>
                      <a:pt x="776" y="1047"/>
                    </a:lnTo>
                    <a:lnTo>
                      <a:pt x="763" y="1045"/>
                    </a:lnTo>
                    <a:lnTo>
                      <a:pt x="153" y="1045"/>
                    </a:lnTo>
                    <a:lnTo>
                      <a:pt x="153" y="109"/>
                    </a:lnTo>
                    <a:lnTo>
                      <a:pt x="151" y="96"/>
                    </a:lnTo>
                    <a:lnTo>
                      <a:pt x="144" y="84"/>
                    </a:lnTo>
                    <a:lnTo>
                      <a:pt x="135" y="75"/>
                    </a:lnTo>
                    <a:lnTo>
                      <a:pt x="123" y="68"/>
                    </a:lnTo>
                    <a:lnTo>
                      <a:pt x="110" y="66"/>
                    </a:lnTo>
                    <a:close/>
                    <a:moveTo>
                      <a:pt x="110" y="0"/>
                    </a:moveTo>
                    <a:lnTo>
                      <a:pt x="135" y="3"/>
                    </a:lnTo>
                    <a:lnTo>
                      <a:pt x="159" y="11"/>
                    </a:lnTo>
                    <a:lnTo>
                      <a:pt x="179" y="24"/>
                    </a:lnTo>
                    <a:lnTo>
                      <a:pt x="195" y="41"/>
                    </a:lnTo>
                    <a:lnTo>
                      <a:pt x="209" y="62"/>
                    </a:lnTo>
                    <a:lnTo>
                      <a:pt x="216" y="84"/>
                    </a:lnTo>
                    <a:lnTo>
                      <a:pt x="220" y="109"/>
                    </a:lnTo>
                    <a:lnTo>
                      <a:pt x="220" y="977"/>
                    </a:lnTo>
                    <a:lnTo>
                      <a:pt x="763" y="977"/>
                    </a:lnTo>
                    <a:lnTo>
                      <a:pt x="788" y="981"/>
                    </a:lnTo>
                    <a:lnTo>
                      <a:pt x="811" y="989"/>
                    </a:lnTo>
                    <a:lnTo>
                      <a:pt x="831" y="1002"/>
                    </a:lnTo>
                    <a:lnTo>
                      <a:pt x="848" y="1019"/>
                    </a:lnTo>
                    <a:lnTo>
                      <a:pt x="861" y="1039"/>
                    </a:lnTo>
                    <a:lnTo>
                      <a:pt x="870" y="1062"/>
                    </a:lnTo>
                    <a:lnTo>
                      <a:pt x="872" y="1088"/>
                    </a:lnTo>
                    <a:lnTo>
                      <a:pt x="870" y="1111"/>
                    </a:lnTo>
                    <a:lnTo>
                      <a:pt x="862" y="1134"/>
                    </a:lnTo>
                    <a:lnTo>
                      <a:pt x="850" y="1153"/>
                    </a:lnTo>
                    <a:lnTo>
                      <a:pt x="835" y="1171"/>
                    </a:lnTo>
                    <a:lnTo>
                      <a:pt x="816" y="1183"/>
                    </a:lnTo>
                    <a:lnTo>
                      <a:pt x="829" y="1212"/>
                    </a:lnTo>
                    <a:lnTo>
                      <a:pt x="839" y="1243"/>
                    </a:lnTo>
                    <a:lnTo>
                      <a:pt x="845" y="1274"/>
                    </a:lnTo>
                    <a:lnTo>
                      <a:pt x="847" y="1307"/>
                    </a:lnTo>
                    <a:lnTo>
                      <a:pt x="847" y="1613"/>
                    </a:lnTo>
                    <a:lnTo>
                      <a:pt x="844" y="1638"/>
                    </a:lnTo>
                    <a:lnTo>
                      <a:pt x="835" y="1660"/>
                    </a:lnTo>
                    <a:lnTo>
                      <a:pt x="820" y="1678"/>
                    </a:lnTo>
                    <a:lnTo>
                      <a:pt x="801" y="1693"/>
                    </a:lnTo>
                    <a:lnTo>
                      <a:pt x="779" y="1702"/>
                    </a:lnTo>
                    <a:lnTo>
                      <a:pt x="755" y="1705"/>
                    </a:lnTo>
                    <a:lnTo>
                      <a:pt x="730" y="1702"/>
                    </a:lnTo>
                    <a:lnTo>
                      <a:pt x="708" y="1693"/>
                    </a:lnTo>
                    <a:lnTo>
                      <a:pt x="690" y="1678"/>
                    </a:lnTo>
                    <a:lnTo>
                      <a:pt x="676" y="1660"/>
                    </a:lnTo>
                    <a:lnTo>
                      <a:pt x="666" y="1638"/>
                    </a:lnTo>
                    <a:lnTo>
                      <a:pt x="663" y="1613"/>
                    </a:lnTo>
                    <a:lnTo>
                      <a:pt x="663" y="1307"/>
                    </a:lnTo>
                    <a:lnTo>
                      <a:pt x="660" y="1287"/>
                    </a:lnTo>
                    <a:lnTo>
                      <a:pt x="653" y="1269"/>
                    </a:lnTo>
                    <a:lnTo>
                      <a:pt x="640" y="1254"/>
                    </a:lnTo>
                    <a:lnTo>
                      <a:pt x="626" y="1243"/>
                    </a:lnTo>
                    <a:lnTo>
                      <a:pt x="607" y="1235"/>
                    </a:lnTo>
                    <a:lnTo>
                      <a:pt x="587" y="1232"/>
                    </a:lnTo>
                    <a:lnTo>
                      <a:pt x="281" y="1232"/>
                    </a:lnTo>
                    <a:lnTo>
                      <a:pt x="261" y="1235"/>
                    </a:lnTo>
                    <a:lnTo>
                      <a:pt x="242" y="1243"/>
                    </a:lnTo>
                    <a:lnTo>
                      <a:pt x="228" y="1254"/>
                    </a:lnTo>
                    <a:lnTo>
                      <a:pt x="215" y="1269"/>
                    </a:lnTo>
                    <a:lnTo>
                      <a:pt x="208" y="1287"/>
                    </a:lnTo>
                    <a:lnTo>
                      <a:pt x="205" y="1307"/>
                    </a:lnTo>
                    <a:lnTo>
                      <a:pt x="205" y="1613"/>
                    </a:lnTo>
                    <a:lnTo>
                      <a:pt x="202" y="1638"/>
                    </a:lnTo>
                    <a:lnTo>
                      <a:pt x="192" y="1660"/>
                    </a:lnTo>
                    <a:lnTo>
                      <a:pt x="178" y="1678"/>
                    </a:lnTo>
                    <a:lnTo>
                      <a:pt x="160" y="1693"/>
                    </a:lnTo>
                    <a:lnTo>
                      <a:pt x="138" y="1702"/>
                    </a:lnTo>
                    <a:lnTo>
                      <a:pt x="113" y="1705"/>
                    </a:lnTo>
                    <a:lnTo>
                      <a:pt x="89" y="1702"/>
                    </a:lnTo>
                    <a:lnTo>
                      <a:pt x="67" y="1693"/>
                    </a:lnTo>
                    <a:lnTo>
                      <a:pt x="48" y="1678"/>
                    </a:lnTo>
                    <a:lnTo>
                      <a:pt x="33" y="1660"/>
                    </a:lnTo>
                    <a:lnTo>
                      <a:pt x="24" y="1638"/>
                    </a:lnTo>
                    <a:lnTo>
                      <a:pt x="21" y="1613"/>
                    </a:lnTo>
                    <a:lnTo>
                      <a:pt x="21" y="1307"/>
                    </a:lnTo>
                    <a:lnTo>
                      <a:pt x="23" y="1274"/>
                    </a:lnTo>
                    <a:lnTo>
                      <a:pt x="30" y="1242"/>
                    </a:lnTo>
                    <a:lnTo>
                      <a:pt x="40" y="1211"/>
                    </a:lnTo>
                    <a:lnTo>
                      <a:pt x="54" y="1182"/>
                    </a:lnTo>
                    <a:lnTo>
                      <a:pt x="36" y="1169"/>
                    </a:lnTo>
                    <a:lnTo>
                      <a:pt x="21" y="1152"/>
                    </a:lnTo>
                    <a:lnTo>
                      <a:pt x="10" y="1132"/>
                    </a:lnTo>
                    <a:lnTo>
                      <a:pt x="2" y="1111"/>
                    </a:lnTo>
                    <a:lnTo>
                      <a:pt x="0" y="1088"/>
                    </a:lnTo>
                    <a:lnTo>
                      <a:pt x="0" y="109"/>
                    </a:lnTo>
                    <a:lnTo>
                      <a:pt x="3" y="84"/>
                    </a:lnTo>
                    <a:lnTo>
                      <a:pt x="11" y="62"/>
                    </a:lnTo>
                    <a:lnTo>
                      <a:pt x="24" y="41"/>
                    </a:lnTo>
                    <a:lnTo>
                      <a:pt x="41" y="24"/>
                    </a:lnTo>
                    <a:lnTo>
                      <a:pt x="61" y="11"/>
                    </a:lnTo>
                    <a:lnTo>
                      <a:pt x="84" y="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29" name="Freeform 269">
                <a:extLst>
                  <a:ext uri="{FF2B5EF4-FFF2-40B4-BE49-F238E27FC236}">
                    <a16:creationId xmlns:a16="http://schemas.microsoft.com/office/drawing/2014/main" id="{877C1C6A-AA00-4230-AA16-6B8FD0C83A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3" y="2223"/>
                <a:ext cx="63" cy="63"/>
              </a:xfrm>
              <a:custGeom>
                <a:avLst/>
                <a:gdLst>
                  <a:gd name="T0" fmla="*/ 245 w 566"/>
                  <a:gd name="T1" fmla="*/ 70 h 564"/>
                  <a:gd name="T2" fmla="*/ 175 w 566"/>
                  <a:gd name="T3" fmla="*/ 95 h 564"/>
                  <a:gd name="T4" fmla="*/ 118 w 566"/>
                  <a:gd name="T5" fmla="*/ 143 h 564"/>
                  <a:gd name="T6" fmla="*/ 80 w 566"/>
                  <a:gd name="T7" fmla="*/ 207 h 564"/>
                  <a:gd name="T8" fmla="*/ 67 w 566"/>
                  <a:gd name="T9" fmla="*/ 282 h 564"/>
                  <a:gd name="T10" fmla="*/ 80 w 566"/>
                  <a:gd name="T11" fmla="*/ 357 h 564"/>
                  <a:gd name="T12" fmla="*/ 118 w 566"/>
                  <a:gd name="T13" fmla="*/ 420 h 564"/>
                  <a:gd name="T14" fmla="*/ 175 w 566"/>
                  <a:gd name="T15" fmla="*/ 468 h 564"/>
                  <a:gd name="T16" fmla="*/ 245 w 566"/>
                  <a:gd name="T17" fmla="*/ 493 h 564"/>
                  <a:gd name="T18" fmla="*/ 322 w 566"/>
                  <a:gd name="T19" fmla="*/ 493 h 564"/>
                  <a:gd name="T20" fmla="*/ 392 w 566"/>
                  <a:gd name="T21" fmla="*/ 468 h 564"/>
                  <a:gd name="T22" fmla="*/ 449 w 566"/>
                  <a:gd name="T23" fmla="*/ 420 h 564"/>
                  <a:gd name="T24" fmla="*/ 487 w 566"/>
                  <a:gd name="T25" fmla="*/ 357 h 564"/>
                  <a:gd name="T26" fmla="*/ 500 w 566"/>
                  <a:gd name="T27" fmla="*/ 282 h 564"/>
                  <a:gd name="T28" fmla="*/ 487 w 566"/>
                  <a:gd name="T29" fmla="*/ 207 h 564"/>
                  <a:gd name="T30" fmla="*/ 449 w 566"/>
                  <a:gd name="T31" fmla="*/ 143 h 564"/>
                  <a:gd name="T32" fmla="*/ 392 w 566"/>
                  <a:gd name="T33" fmla="*/ 95 h 564"/>
                  <a:gd name="T34" fmla="*/ 322 w 566"/>
                  <a:gd name="T35" fmla="*/ 70 h 564"/>
                  <a:gd name="T36" fmla="*/ 283 w 566"/>
                  <a:gd name="T37" fmla="*/ 0 h 564"/>
                  <a:gd name="T38" fmla="*/ 366 w 566"/>
                  <a:gd name="T39" fmla="*/ 11 h 564"/>
                  <a:gd name="T40" fmla="*/ 438 w 566"/>
                  <a:gd name="T41" fmla="*/ 45 h 564"/>
                  <a:gd name="T42" fmla="*/ 498 w 566"/>
                  <a:gd name="T43" fmla="*/ 96 h 564"/>
                  <a:gd name="T44" fmla="*/ 540 w 566"/>
                  <a:gd name="T45" fmla="*/ 162 h 564"/>
                  <a:gd name="T46" fmla="*/ 563 w 566"/>
                  <a:gd name="T47" fmla="*/ 240 h 564"/>
                  <a:gd name="T48" fmla="*/ 563 w 566"/>
                  <a:gd name="T49" fmla="*/ 323 h 564"/>
                  <a:gd name="T50" fmla="*/ 540 w 566"/>
                  <a:gd name="T51" fmla="*/ 400 h 564"/>
                  <a:gd name="T52" fmla="*/ 498 w 566"/>
                  <a:gd name="T53" fmla="*/ 467 h 564"/>
                  <a:gd name="T54" fmla="*/ 438 w 566"/>
                  <a:gd name="T55" fmla="*/ 519 h 564"/>
                  <a:gd name="T56" fmla="*/ 366 w 566"/>
                  <a:gd name="T57" fmla="*/ 552 h 564"/>
                  <a:gd name="T58" fmla="*/ 283 w 566"/>
                  <a:gd name="T59" fmla="*/ 564 h 564"/>
                  <a:gd name="T60" fmla="*/ 201 w 566"/>
                  <a:gd name="T61" fmla="*/ 552 h 564"/>
                  <a:gd name="T62" fmla="*/ 129 w 566"/>
                  <a:gd name="T63" fmla="*/ 519 h 564"/>
                  <a:gd name="T64" fmla="*/ 70 w 566"/>
                  <a:gd name="T65" fmla="*/ 467 h 564"/>
                  <a:gd name="T66" fmla="*/ 27 w 566"/>
                  <a:gd name="T67" fmla="*/ 400 h 564"/>
                  <a:gd name="T68" fmla="*/ 4 w 566"/>
                  <a:gd name="T69" fmla="*/ 323 h 564"/>
                  <a:gd name="T70" fmla="*/ 4 w 566"/>
                  <a:gd name="T71" fmla="*/ 240 h 564"/>
                  <a:gd name="T72" fmla="*/ 27 w 566"/>
                  <a:gd name="T73" fmla="*/ 162 h 564"/>
                  <a:gd name="T74" fmla="*/ 70 w 566"/>
                  <a:gd name="T75" fmla="*/ 96 h 564"/>
                  <a:gd name="T76" fmla="*/ 129 w 566"/>
                  <a:gd name="T77" fmla="*/ 45 h 564"/>
                  <a:gd name="T78" fmla="*/ 201 w 566"/>
                  <a:gd name="T79" fmla="*/ 11 h 564"/>
                  <a:gd name="T80" fmla="*/ 283 w 566"/>
                  <a:gd name="T81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6" h="564">
                    <a:moveTo>
                      <a:pt x="283" y="66"/>
                    </a:moveTo>
                    <a:lnTo>
                      <a:pt x="245" y="70"/>
                    </a:lnTo>
                    <a:lnTo>
                      <a:pt x="208" y="79"/>
                    </a:lnTo>
                    <a:lnTo>
                      <a:pt x="175" y="95"/>
                    </a:lnTo>
                    <a:lnTo>
                      <a:pt x="145" y="117"/>
                    </a:lnTo>
                    <a:lnTo>
                      <a:pt x="118" y="143"/>
                    </a:lnTo>
                    <a:lnTo>
                      <a:pt x="97" y="172"/>
                    </a:lnTo>
                    <a:lnTo>
                      <a:pt x="80" y="207"/>
                    </a:lnTo>
                    <a:lnTo>
                      <a:pt x="70" y="243"/>
                    </a:lnTo>
                    <a:lnTo>
                      <a:pt x="67" y="282"/>
                    </a:lnTo>
                    <a:lnTo>
                      <a:pt x="70" y="321"/>
                    </a:lnTo>
                    <a:lnTo>
                      <a:pt x="80" y="357"/>
                    </a:lnTo>
                    <a:lnTo>
                      <a:pt x="97" y="390"/>
                    </a:lnTo>
                    <a:lnTo>
                      <a:pt x="118" y="420"/>
                    </a:lnTo>
                    <a:lnTo>
                      <a:pt x="145" y="447"/>
                    </a:lnTo>
                    <a:lnTo>
                      <a:pt x="175" y="468"/>
                    </a:lnTo>
                    <a:lnTo>
                      <a:pt x="208" y="483"/>
                    </a:lnTo>
                    <a:lnTo>
                      <a:pt x="245" y="493"/>
                    </a:lnTo>
                    <a:lnTo>
                      <a:pt x="283" y="496"/>
                    </a:lnTo>
                    <a:lnTo>
                      <a:pt x="322" y="493"/>
                    </a:lnTo>
                    <a:lnTo>
                      <a:pt x="359" y="483"/>
                    </a:lnTo>
                    <a:lnTo>
                      <a:pt x="392" y="468"/>
                    </a:lnTo>
                    <a:lnTo>
                      <a:pt x="423" y="447"/>
                    </a:lnTo>
                    <a:lnTo>
                      <a:pt x="449" y="420"/>
                    </a:lnTo>
                    <a:lnTo>
                      <a:pt x="470" y="390"/>
                    </a:lnTo>
                    <a:lnTo>
                      <a:pt x="487" y="357"/>
                    </a:lnTo>
                    <a:lnTo>
                      <a:pt x="497" y="321"/>
                    </a:lnTo>
                    <a:lnTo>
                      <a:pt x="500" y="282"/>
                    </a:lnTo>
                    <a:lnTo>
                      <a:pt x="497" y="243"/>
                    </a:lnTo>
                    <a:lnTo>
                      <a:pt x="487" y="207"/>
                    </a:lnTo>
                    <a:lnTo>
                      <a:pt x="470" y="172"/>
                    </a:lnTo>
                    <a:lnTo>
                      <a:pt x="449" y="143"/>
                    </a:lnTo>
                    <a:lnTo>
                      <a:pt x="423" y="117"/>
                    </a:lnTo>
                    <a:lnTo>
                      <a:pt x="392" y="95"/>
                    </a:lnTo>
                    <a:lnTo>
                      <a:pt x="359" y="79"/>
                    </a:lnTo>
                    <a:lnTo>
                      <a:pt x="322" y="70"/>
                    </a:lnTo>
                    <a:lnTo>
                      <a:pt x="283" y="66"/>
                    </a:lnTo>
                    <a:close/>
                    <a:moveTo>
                      <a:pt x="283" y="0"/>
                    </a:moveTo>
                    <a:lnTo>
                      <a:pt x="326" y="2"/>
                    </a:lnTo>
                    <a:lnTo>
                      <a:pt x="366" y="11"/>
                    </a:lnTo>
                    <a:lnTo>
                      <a:pt x="403" y="25"/>
                    </a:lnTo>
                    <a:lnTo>
                      <a:pt x="438" y="45"/>
                    </a:lnTo>
                    <a:lnTo>
                      <a:pt x="469" y="68"/>
                    </a:lnTo>
                    <a:lnTo>
                      <a:pt x="498" y="96"/>
                    </a:lnTo>
                    <a:lnTo>
                      <a:pt x="521" y="128"/>
                    </a:lnTo>
                    <a:lnTo>
                      <a:pt x="540" y="162"/>
                    </a:lnTo>
                    <a:lnTo>
                      <a:pt x="554" y="200"/>
                    </a:lnTo>
                    <a:lnTo>
                      <a:pt x="563" y="240"/>
                    </a:lnTo>
                    <a:lnTo>
                      <a:pt x="566" y="282"/>
                    </a:lnTo>
                    <a:lnTo>
                      <a:pt x="563" y="323"/>
                    </a:lnTo>
                    <a:lnTo>
                      <a:pt x="554" y="363"/>
                    </a:lnTo>
                    <a:lnTo>
                      <a:pt x="540" y="400"/>
                    </a:lnTo>
                    <a:lnTo>
                      <a:pt x="521" y="436"/>
                    </a:lnTo>
                    <a:lnTo>
                      <a:pt x="498" y="467"/>
                    </a:lnTo>
                    <a:lnTo>
                      <a:pt x="469" y="494"/>
                    </a:lnTo>
                    <a:lnTo>
                      <a:pt x="438" y="519"/>
                    </a:lnTo>
                    <a:lnTo>
                      <a:pt x="403" y="537"/>
                    </a:lnTo>
                    <a:lnTo>
                      <a:pt x="366" y="552"/>
                    </a:lnTo>
                    <a:lnTo>
                      <a:pt x="326" y="561"/>
                    </a:lnTo>
                    <a:lnTo>
                      <a:pt x="283" y="564"/>
                    </a:lnTo>
                    <a:lnTo>
                      <a:pt x="241" y="561"/>
                    </a:lnTo>
                    <a:lnTo>
                      <a:pt x="201" y="552"/>
                    </a:lnTo>
                    <a:lnTo>
                      <a:pt x="165" y="537"/>
                    </a:lnTo>
                    <a:lnTo>
                      <a:pt x="129" y="519"/>
                    </a:lnTo>
                    <a:lnTo>
                      <a:pt x="98" y="494"/>
                    </a:lnTo>
                    <a:lnTo>
                      <a:pt x="70" y="467"/>
                    </a:lnTo>
                    <a:lnTo>
                      <a:pt x="46" y="436"/>
                    </a:lnTo>
                    <a:lnTo>
                      <a:pt x="27" y="400"/>
                    </a:lnTo>
                    <a:lnTo>
                      <a:pt x="13" y="363"/>
                    </a:lnTo>
                    <a:lnTo>
                      <a:pt x="4" y="323"/>
                    </a:lnTo>
                    <a:lnTo>
                      <a:pt x="0" y="282"/>
                    </a:lnTo>
                    <a:lnTo>
                      <a:pt x="4" y="240"/>
                    </a:lnTo>
                    <a:lnTo>
                      <a:pt x="13" y="200"/>
                    </a:lnTo>
                    <a:lnTo>
                      <a:pt x="27" y="162"/>
                    </a:lnTo>
                    <a:lnTo>
                      <a:pt x="46" y="128"/>
                    </a:lnTo>
                    <a:lnTo>
                      <a:pt x="70" y="96"/>
                    </a:lnTo>
                    <a:lnTo>
                      <a:pt x="98" y="68"/>
                    </a:lnTo>
                    <a:lnTo>
                      <a:pt x="129" y="45"/>
                    </a:lnTo>
                    <a:lnTo>
                      <a:pt x="165" y="25"/>
                    </a:lnTo>
                    <a:lnTo>
                      <a:pt x="201" y="11"/>
                    </a:lnTo>
                    <a:lnTo>
                      <a:pt x="241" y="2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30" name="Freeform 270">
                <a:extLst>
                  <a:ext uri="{FF2B5EF4-FFF2-40B4-BE49-F238E27FC236}">
                    <a16:creationId xmlns:a16="http://schemas.microsoft.com/office/drawing/2014/main" id="{20AEF05E-70D3-4F82-8159-CFF436EF49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8" y="2287"/>
                <a:ext cx="122" cy="202"/>
              </a:xfrm>
              <a:custGeom>
                <a:avLst/>
                <a:gdLst>
                  <a:gd name="T0" fmla="*/ 804 w 1099"/>
                  <a:gd name="T1" fmla="*/ 69 h 1818"/>
                  <a:gd name="T2" fmla="*/ 792 w 1099"/>
                  <a:gd name="T3" fmla="*/ 73 h 1818"/>
                  <a:gd name="T4" fmla="*/ 685 w 1099"/>
                  <a:gd name="T5" fmla="*/ 134 h 1818"/>
                  <a:gd name="T6" fmla="*/ 662 w 1099"/>
                  <a:gd name="T7" fmla="*/ 165 h 1818"/>
                  <a:gd name="T8" fmla="*/ 531 w 1099"/>
                  <a:gd name="T9" fmla="*/ 332 h 1818"/>
                  <a:gd name="T10" fmla="*/ 410 w 1099"/>
                  <a:gd name="T11" fmla="*/ 431 h 1818"/>
                  <a:gd name="T12" fmla="*/ 281 w 1099"/>
                  <a:gd name="T13" fmla="*/ 454 h 1818"/>
                  <a:gd name="T14" fmla="*/ 163 w 1099"/>
                  <a:gd name="T15" fmla="*/ 426 h 1818"/>
                  <a:gd name="T16" fmla="*/ 97 w 1099"/>
                  <a:gd name="T17" fmla="*/ 411 h 1818"/>
                  <a:gd name="T18" fmla="*/ 67 w 1099"/>
                  <a:gd name="T19" fmla="*/ 451 h 1818"/>
                  <a:gd name="T20" fmla="*/ 95 w 1099"/>
                  <a:gd name="T21" fmla="*/ 493 h 1818"/>
                  <a:gd name="T22" fmla="*/ 269 w 1099"/>
                  <a:gd name="T23" fmla="*/ 536 h 1818"/>
                  <a:gd name="T24" fmla="*/ 427 w 1099"/>
                  <a:gd name="T25" fmla="*/ 516 h 1818"/>
                  <a:gd name="T26" fmla="*/ 647 w 1099"/>
                  <a:gd name="T27" fmla="*/ 350 h 1818"/>
                  <a:gd name="T28" fmla="*/ 337 w 1099"/>
                  <a:gd name="T29" fmla="*/ 875 h 1818"/>
                  <a:gd name="T30" fmla="*/ 292 w 1099"/>
                  <a:gd name="T31" fmla="*/ 928 h 1818"/>
                  <a:gd name="T32" fmla="*/ 218 w 1099"/>
                  <a:gd name="T33" fmla="*/ 1728 h 1818"/>
                  <a:gd name="T34" fmla="*/ 264 w 1099"/>
                  <a:gd name="T35" fmla="*/ 1752 h 1818"/>
                  <a:gd name="T36" fmla="*/ 316 w 1099"/>
                  <a:gd name="T37" fmla="*/ 1729 h 1818"/>
                  <a:gd name="T38" fmla="*/ 411 w 1099"/>
                  <a:gd name="T39" fmla="*/ 998 h 1818"/>
                  <a:gd name="T40" fmla="*/ 823 w 1099"/>
                  <a:gd name="T41" fmla="*/ 998 h 1818"/>
                  <a:gd name="T42" fmla="*/ 869 w 1099"/>
                  <a:gd name="T43" fmla="*/ 997 h 1818"/>
                  <a:gd name="T44" fmla="*/ 972 w 1099"/>
                  <a:gd name="T45" fmla="*/ 958 h 1818"/>
                  <a:gd name="T46" fmla="*/ 1029 w 1099"/>
                  <a:gd name="T47" fmla="*/ 873 h 1818"/>
                  <a:gd name="T48" fmla="*/ 1023 w 1099"/>
                  <a:gd name="T49" fmla="*/ 174 h 1818"/>
                  <a:gd name="T50" fmla="*/ 956 w 1099"/>
                  <a:gd name="T51" fmla="*/ 101 h 1818"/>
                  <a:gd name="T52" fmla="*/ 879 w 1099"/>
                  <a:gd name="T53" fmla="*/ 71 h 1818"/>
                  <a:gd name="T54" fmla="*/ 834 w 1099"/>
                  <a:gd name="T55" fmla="*/ 66 h 1818"/>
                  <a:gd name="T56" fmla="*/ 869 w 1099"/>
                  <a:gd name="T57" fmla="*/ 2 h 1818"/>
                  <a:gd name="T58" fmla="*/ 902 w 1099"/>
                  <a:gd name="T59" fmla="*/ 7 h 1818"/>
                  <a:gd name="T60" fmla="*/ 987 w 1099"/>
                  <a:gd name="T61" fmla="*/ 43 h 1818"/>
                  <a:gd name="T62" fmla="*/ 1075 w 1099"/>
                  <a:gd name="T63" fmla="*/ 130 h 1818"/>
                  <a:gd name="T64" fmla="*/ 1099 w 1099"/>
                  <a:gd name="T65" fmla="*/ 847 h 1818"/>
                  <a:gd name="T66" fmla="*/ 1061 w 1099"/>
                  <a:gd name="T67" fmla="*/ 964 h 1818"/>
                  <a:gd name="T68" fmla="*/ 963 w 1099"/>
                  <a:gd name="T69" fmla="*/ 1039 h 1818"/>
                  <a:gd name="T70" fmla="*/ 840 w 1099"/>
                  <a:gd name="T71" fmla="*/ 1066 h 1818"/>
                  <a:gd name="T72" fmla="*/ 390 w 1099"/>
                  <a:gd name="T73" fmla="*/ 1731 h 1818"/>
                  <a:gd name="T74" fmla="*/ 320 w 1099"/>
                  <a:gd name="T75" fmla="*/ 1807 h 1818"/>
                  <a:gd name="T76" fmla="*/ 226 w 1099"/>
                  <a:gd name="T77" fmla="*/ 1812 h 1818"/>
                  <a:gd name="T78" fmla="*/ 151 w 1099"/>
                  <a:gd name="T79" fmla="*/ 1748 h 1818"/>
                  <a:gd name="T80" fmla="*/ 226 w 1099"/>
                  <a:gd name="T81" fmla="*/ 920 h 1818"/>
                  <a:gd name="T82" fmla="*/ 279 w 1099"/>
                  <a:gd name="T83" fmla="*/ 830 h 1818"/>
                  <a:gd name="T84" fmla="*/ 355 w 1099"/>
                  <a:gd name="T85" fmla="*/ 806 h 1818"/>
                  <a:gd name="T86" fmla="*/ 512 w 1099"/>
                  <a:gd name="T87" fmla="*/ 547 h 1818"/>
                  <a:gd name="T88" fmla="*/ 353 w 1099"/>
                  <a:gd name="T89" fmla="*/ 602 h 1818"/>
                  <a:gd name="T90" fmla="*/ 174 w 1099"/>
                  <a:gd name="T91" fmla="*/ 587 h 1818"/>
                  <a:gd name="T92" fmla="*/ 29 w 1099"/>
                  <a:gd name="T93" fmla="*/ 527 h 1818"/>
                  <a:gd name="T94" fmla="*/ 0 w 1099"/>
                  <a:gd name="T95" fmla="*/ 438 h 1818"/>
                  <a:gd name="T96" fmla="*/ 48 w 1099"/>
                  <a:gd name="T97" fmla="*/ 361 h 1818"/>
                  <a:gd name="T98" fmla="*/ 129 w 1099"/>
                  <a:gd name="T99" fmla="*/ 345 h 1818"/>
                  <a:gd name="T100" fmla="*/ 251 w 1099"/>
                  <a:gd name="T101" fmla="*/ 382 h 1818"/>
                  <a:gd name="T102" fmla="*/ 356 w 1099"/>
                  <a:gd name="T103" fmla="*/ 381 h 1818"/>
                  <a:gd name="T104" fmla="*/ 446 w 1099"/>
                  <a:gd name="T105" fmla="*/ 325 h 1818"/>
                  <a:gd name="T106" fmla="*/ 547 w 1099"/>
                  <a:gd name="T107" fmla="*/ 207 h 1818"/>
                  <a:gd name="T108" fmla="*/ 632 w 1099"/>
                  <a:gd name="T109" fmla="*/ 93 h 1818"/>
                  <a:gd name="T110" fmla="*/ 745 w 1099"/>
                  <a:gd name="T111" fmla="*/ 17 h 1818"/>
                  <a:gd name="T112" fmla="*/ 801 w 1099"/>
                  <a:gd name="T113" fmla="*/ 3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99" h="1818">
                    <a:moveTo>
                      <a:pt x="834" y="66"/>
                    </a:moveTo>
                    <a:lnTo>
                      <a:pt x="823" y="67"/>
                    </a:lnTo>
                    <a:lnTo>
                      <a:pt x="812" y="68"/>
                    </a:lnTo>
                    <a:lnTo>
                      <a:pt x="804" y="69"/>
                    </a:lnTo>
                    <a:lnTo>
                      <a:pt x="797" y="72"/>
                    </a:lnTo>
                    <a:lnTo>
                      <a:pt x="795" y="72"/>
                    </a:lnTo>
                    <a:lnTo>
                      <a:pt x="794" y="73"/>
                    </a:lnTo>
                    <a:lnTo>
                      <a:pt x="792" y="73"/>
                    </a:lnTo>
                    <a:lnTo>
                      <a:pt x="762" y="83"/>
                    </a:lnTo>
                    <a:lnTo>
                      <a:pt x="733" y="96"/>
                    </a:lnTo>
                    <a:lnTo>
                      <a:pt x="708" y="114"/>
                    </a:lnTo>
                    <a:lnTo>
                      <a:pt x="685" y="134"/>
                    </a:lnTo>
                    <a:lnTo>
                      <a:pt x="668" y="157"/>
                    </a:lnTo>
                    <a:lnTo>
                      <a:pt x="666" y="159"/>
                    </a:lnTo>
                    <a:lnTo>
                      <a:pt x="664" y="160"/>
                    </a:lnTo>
                    <a:lnTo>
                      <a:pt x="662" y="165"/>
                    </a:lnTo>
                    <a:lnTo>
                      <a:pt x="627" y="212"/>
                    </a:lnTo>
                    <a:lnTo>
                      <a:pt x="593" y="256"/>
                    </a:lnTo>
                    <a:lnTo>
                      <a:pt x="562" y="296"/>
                    </a:lnTo>
                    <a:lnTo>
                      <a:pt x="531" y="332"/>
                    </a:lnTo>
                    <a:lnTo>
                      <a:pt x="502" y="364"/>
                    </a:lnTo>
                    <a:lnTo>
                      <a:pt x="472" y="391"/>
                    </a:lnTo>
                    <a:lnTo>
                      <a:pt x="442" y="413"/>
                    </a:lnTo>
                    <a:lnTo>
                      <a:pt x="410" y="431"/>
                    </a:lnTo>
                    <a:lnTo>
                      <a:pt x="378" y="444"/>
                    </a:lnTo>
                    <a:lnTo>
                      <a:pt x="343" y="452"/>
                    </a:lnTo>
                    <a:lnTo>
                      <a:pt x="307" y="455"/>
                    </a:lnTo>
                    <a:lnTo>
                      <a:pt x="281" y="454"/>
                    </a:lnTo>
                    <a:lnTo>
                      <a:pt x="256" y="451"/>
                    </a:lnTo>
                    <a:lnTo>
                      <a:pt x="227" y="445"/>
                    </a:lnTo>
                    <a:lnTo>
                      <a:pt x="196" y="437"/>
                    </a:lnTo>
                    <a:lnTo>
                      <a:pt x="163" y="426"/>
                    </a:lnTo>
                    <a:lnTo>
                      <a:pt x="125" y="412"/>
                    </a:lnTo>
                    <a:lnTo>
                      <a:pt x="118" y="410"/>
                    </a:lnTo>
                    <a:lnTo>
                      <a:pt x="110" y="409"/>
                    </a:lnTo>
                    <a:lnTo>
                      <a:pt x="97" y="411"/>
                    </a:lnTo>
                    <a:lnTo>
                      <a:pt x="85" y="417"/>
                    </a:lnTo>
                    <a:lnTo>
                      <a:pt x="76" y="426"/>
                    </a:lnTo>
                    <a:lnTo>
                      <a:pt x="69" y="438"/>
                    </a:lnTo>
                    <a:lnTo>
                      <a:pt x="67" y="451"/>
                    </a:lnTo>
                    <a:lnTo>
                      <a:pt x="68" y="464"/>
                    </a:lnTo>
                    <a:lnTo>
                      <a:pt x="74" y="475"/>
                    </a:lnTo>
                    <a:lnTo>
                      <a:pt x="83" y="485"/>
                    </a:lnTo>
                    <a:lnTo>
                      <a:pt x="95" y="493"/>
                    </a:lnTo>
                    <a:lnTo>
                      <a:pt x="141" y="510"/>
                    </a:lnTo>
                    <a:lnTo>
                      <a:pt x="186" y="522"/>
                    </a:lnTo>
                    <a:lnTo>
                      <a:pt x="229" y="531"/>
                    </a:lnTo>
                    <a:lnTo>
                      <a:pt x="269" y="536"/>
                    </a:lnTo>
                    <a:lnTo>
                      <a:pt x="308" y="538"/>
                    </a:lnTo>
                    <a:lnTo>
                      <a:pt x="349" y="536"/>
                    </a:lnTo>
                    <a:lnTo>
                      <a:pt x="389" y="528"/>
                    </a:lnTo>
                    <a:lnTo>
                      <a:pt x="427" y="516"/>
                    </a:lnTo>
                    <a:lnTo>
                      <a:pt x="463" y="499"/>
                    </a:lnTo>
                    <a:lnTo>
                      <a:pt x="500" y="476"/>
                    </a:lnTo>
                    <a:lnTo>
                      <a:pt x="536" y="448"/>
                    </a:lnTo>
                    <a:lnTo>
                      <a:pt x="647" y="350"/>
                    </a:lnTo>
                    <a:lnTo>
                      <a:pt x="647" y="872"/>
                    </a:lnTo>
                    <a:lnTo>
                      <a:pt x="580" y="872"/>
                    </a:lnTo>
                    <a:lnTo>
                      <a:pt x="355" y="872"/>
                    </a:lnTo>
                    <a:lnTo>
                      <a:pt x="337" y="875"/>
                    </a:lnTo>
                    <a:lnTo>
                      <a:pt x="320" y="882"/>
                    </a:lnTo>
                    <a:lnTo>
                      <a:pt x="307" y="894"/>
                    </a:lnTo>
                    <a:lnTo>
                      <a:pt x="297" y="910"/>
                    </a:lnTo>
                    <a:lnTo>
                      <a:pt x="292" y="928"/>
                    </a:lnTo>
                    <a:lnTo>
                      <a:pt x="205" y="1682"/>
                    </a:lnTo>
                    <a:lnTo>
                      <a:pt x="205" y="1698"/>
                    </a:lnTo>
                    <a:lnTo>
                      <a:pt x="209" y="1714"/>
                    </a:lnTo>
                    <a:lnTo>
                      <a:pt x="218" y="1728"/>
                    </a:lnTo>
                    <a:lnTo>
                      <a:pt x="229" y="1739"/>
                    </a:lnTo>
                    <a:lnTo>
                      <a:pt x="244" y="1747"/>
                    </a:lnTo>
                    <a:lnTo>
                      <a:pt x="260" y="1752"/>
                    </a:lnTo>
                    <a:lnTo>
                      <a:pt x="264" y="1752"/>
                    </a:lnTo>
                    <a:lnTo>
                      <a:pt x="267" y="1752"/>
                    </a:lnTo>
                    <a:lnTo>
                      <a:pt x="286" y="1749"/>
                    </a:lnTo>
                    <a:lnTo>
                      <a:pt x="302" y="1742"/>
                    </a:lnTo>
                    <a:lnTo>
                      <a:pt x="316" y="1729"/>
                    </a:lnTo>
                    <a:lnTo>
                      <a:pt x="325" y="1714"/>
                    </a:lnTo>
                    <a:lnTo>
                      <a:pt x="330" y="1696"/>
                    </a:lnTo>
                    <a:lnTo>
                      <a:pt x="405" y="1057"/>
                    </a:lnTo>
                    <a:lnTo>
                      <a:pt x="411" y="998"/>
                    </a:lnTo>
                    <a:lnTo>
                      <a:pt x="471" y="998"/>
                    </a:lnTo>
                    <a:lnTo>
                      <a:pt x="819" y="998"/>
                    </a:lnTo>
                    <a:lnTo>
                      <a:pt x="821" y="998"/>
                    </a:lnTo>
                    <a:lnTo>
                      <a:pt x="823" y="998"/>
                    </a:lnTo>
                    <a:lnTo>
                      <a:pt x="831" y="998"/>
                    </a:lnTo>
                    <a:lnTo>
                      <a:pt x="835" y="1000"/>
                    </a:lnTo>
                    <a:lnTo>
                      <a:pt x="840" y="1000"/>
                    </a:lnTo>
                    <a:lnTo>
                      <a:pt x="869" y="997"/>
                    </a:lnTo>
                    <a:lnTo>
                      <a:pt x="896" y="992"/>
                    </a:lnTo>
                    <a:lnTo>
                      <a:pt x="923" y="984"/>
                    </a:lnTo>
                    <a:lnTo>
                      <a:pt x="948" y="972"/>
                    </a:lnTo>
                    <a:lnTo>
                      <a:pt x="972" y="958"/>
                    </a:lnTo>
                    <a:lnTo>
                      <a:pt x="992" y="940"/>
                    </a:lnTo>
                    <a:lnTo>
                      <a:pt x="1008" y="920"/>
                    </a:lnTo>
                    <a:lnTo>
                      <a:pt x="1022" y="898"/>
                    </a:lnTo>
                    <a:lnTo>
                      <a:pt x="1029" y="873"/>
                    </a:lnTo>
                    <a:lnTo>
                      <a:pt x="1033" y="847"/>
                    </a:lnTo>
                    <a:lnTo>
                      <a:pt x="1033" y="224"/>
                    </a:lnTo>
                    <a:lnTo>
                      <a:pt x="1031" y="199"/>
                    </a:lnTo>
                    <a:lnTo>
                      <a:pt x="1023" y="174"/>
                    </a:lnTo>
                    <a:lnTo>
                      <a:pt x="1011" y="153"/>
                    </a:lnTo>
                    <a:lnTo>
                      <a:pt x="995" y="134"/>
                    </a:lnTo>
                    <a:lnTo>
                      <a:pt x="977" y="117"/>
                    </a:lnTo>
                    <a:lnTo>
                      <a:pt x="956" y="101"/>
                    </a:lnTo>
                    <a:lnTo>
                      <a:pt x="934" y="89"/>
                    </a:lnTo>
                    <a:lnTo>
                      <a:pt x="912" y="79"/>
                    </a:lnTo>
                    <a:lnTo>
                      <a:pt x="887" y="73"/>
                    </a:lnTo>
                    <a:lnTo>
                      <a:pt x="879" y="71"/>
                    </a:lnTo>
                    <a:lnTo>
                      <a:pt x="866" y="69"/>
                    </a:lnTo>
                    <a:lnTo>
                      <a:pt x="851" y="67"/>
                    </a:lnTo>
                    <a:lnTo>
                      <a:pt x="836" y="66"/>
                    </a:lnTo>
                    <a:lnTo>
                      <a:pt x="834" y="66"/>
                    </a:lnTo>
                    <a:close/>
                    <a:moveTo>
                      <a:pt x="834" y="0"/>
                    </a:moveTo>
                    <a:lnTo>
                      <a:pt x="839" y="0"/>
                    </a:lnTo>
                    <a:lnTo>
                      <a:pt x="853" y="1"/>
                    </a:lnTo>
                    <a:lnTo>
                      <a:pt x="869" y="2"/>
                    </a:lnTo>
                    <a:lnTo>
                      <a:pt x="882" y="4"/>
                    </a:lnTo>
                    <a:lnTo>
                      <a:pt x="892" y="5"/>
                    </a:lnTo>
                    <a:lnTo>
                      <a:pt x="900" y="7"/>
                    </a:lnTo>
                    <a:lnTo>
                      <a:pt x="902" y="7"/>
                    </a:lnTo>
                    <a:lnTo>
                      <a:pt x="903" y="7"/>
                    </a:lnTo>
                    <a:lnTo>
                      <a:pt x="932" y="16"/>
                    </a:lnTo>
                    <a:lnTo>
                      <a:pt x="960" y="28"/>
                    </a:lnTo>
                    <a:lnTo>
                      <a:pt x="987" y="43"/>
                    </a:lnTo>
                    <a:lnTo>
                      <a:pt x="1014" y="61"/>
                    </a:lnTo>
                    <a:lnTo>
                      <a:pt x="1037" y="82"/>
                    </a:lnTo>
                    <a:lnTo>
                      <a:pt x="1058" y="105"/>
                    </a:lnTo>
                    <a:lnTo>
                      <a:pt x="1075" y="130"/>
                    </a:lnTo>
                    <a:lnTo>
                      <a:pt x="1088" y="159"/>
                    </a:lnTo>
                    <a:lnTo>
                      <a:pt x="1097" y="191"/>
                    </a:lnTo>
                    <a:lnTo>
                      <a:pt x="1099" y="224"/>
                    </a:lnTo>
                    <a:lnTo>
                      <a:pt x="1099" y="847"/>
                    </a:lnTo>
                    <a:lnTo>
                      <a:pt x="1097" y="880"/>
                    </a:lnTo>
                    <a:lnTo>
                      <a:pt x="1089" y="910"/>
                    </a:lnTo>
                    <a:lnTo>
                      <a:pt x="1076" y="938"/>
                    </a:lnTo>
                    <a:lnTo>
                      <a:pt x="1061" y="964"/>
                    </a:lnTo>
                    <a:lnTo>
                      <a:pt x="1039" y="986"/>
                    </a:lnTo>
                    <a:lnTo>
                      <a:pt x="1016" y="1007"/>
                    </a:lnTo>
                    <a:lnTo>
                      <a:pt x="991" y="1025"/>
                    </a:lnTo>
                    <a:lnTo>
                      <a:pt x="963" y="1039"/>
                    </a:lnTo>
                    <a:lnTo>
                      <a:pt x="933" y="1050"/>
                    </a:lnTo>
                    <a:lnTo>
                      <a:pt x="903" y="1059"/>
                    </a:lnTo>
                    <a:lnTo>
                      <a:pt x="871" y="1064"/>
                    </a:lnTo>
                    <a:lnTo>
                      <a:pt x="840" y="1066"/>
                    </a:lnTo>
                    <a:lnTo>
                      <a:pt x="819" y="1065"/>
                    </a:lnTo>
                    <a:lnTo>
                      <a:pt x="470" y="1065"/>
                    </a:lnTo>
                    <a:lnTo>
                      <a:pt x="396" y="1704"/>
                    </a:lnTo>
                    <a:lnTo>
                      <a:pt x="390" y="1731"/>
                    </a:lnTo>
                    <a:lnTo>
                      <a:pt x="379" y="1755"/>
                    </a:lnTo>
                    <a:lnTo>
                      <a:pt x="362" y="1777"/>
                    </a:lnTo>
                    <a:lnTo>
                      <a:pt x="342" y="1794"/>
                    </a:lnTo>
                    <a:lnTo>
                      <a:pt x="320" y="1807"/>
                    </a:lnTo>
                    <a:lnTo>
                      <a:pt x="295" y="1816"/>
                    </a:lnTo>
                    <a:lnTo>
                      <a:pt x="267" y="1818"/>
                    </a:lnTo>
                    <a:lnTo>
                      <a:pt x="252" y="1818"/>
                    </a:lnTo>
                    <a:lnTo>
                      <a:pt x="226" y="1812"/>
                    </a:lnTo>
                    <a:lnTo>
                      <a:pt x="203" y="1801"/>
                    </a:lnTo>
                    <a:lnTo>
                      <a:pt x="183" y="1787"/>
                    </a:lnTo>
                    <a:lnTo>
                      <a:pt x="165" y="1769"/>
                    </a:lnTo>
                    <a:lnTo>
                      <a:pt x="151" y="1748"/>
                    </a:lnTo>
                    <a:lnTo>
                      <a:pt x="143" y="1725"/>
                    </a:lnTo>
                    <a:lnTo>
                      <a:pt x="138" y="1701"/>
                    </a:lnTo>
                    <a:lnTo>
                      <a:pt x="138" y="1674"/>
                    </a:lnTo>
                    <a:lnTo>
                      <a:pt x="226" y="920"/>
                    </a:lnTo>
                    <a:lnTo>
                      <a:pt x="231" y="893"/>
                    </a:lnTo>
                    <a:lnTo>
                      <a:pt x="244" y="869"/>
                    </a:lnTo>
                    <a:lnTo>
                      <a:pt x="259" y="848"/>
                    </a:lnTo>
                    <a:lnTo>
                      <a:pt x="279" y="830"/>
                    </a:lnTo>
                    <a:lnTo>
                      <a:pt x="301" y="817"/>
                    </a:lnTo>
                    <a:lnTo>
                      <a:pt x="327" y="808"/>
                    </a:lnTo>
                    <a:lnTo>
                      <a:pt x="355" y="806"/>
                    </a:lnTo>
                    <a:lnTo>
                      <a:pt x="355" y="806"/>
                    </a:lnTo>
                    <a:lnTo>
                      <a:pt x="580" y="806"/>
                    </a:lnTo>
                    <a:lnTo>
                      <a:pt x="580" y="497"/>
                    </a:lnTo>
                    <a:lnTo>
                      <a:pt x="547" y="524"/>
                    </a:lnTo>
                    <a:lnTo>
                      <a:pt x="512" y="547"/>
                    </a:lnTo>
                    <a:lnTo>
                      <a:pt x="477" y="567"/>
                    </a:lnTo>
                    <a:lnTo>
                      <a:pt x="438" y="584"/>
                    </a:lnTo>
                    <a:lnTo>
                      <a:pt x="397" y="595"/>
                    </a:lnTo>
                    <a:lnTo>
                      <a:pt x="353" y="602"/>
                    </a:lnTo>
                    <a:lnTo>
                      <a:pt x="308" y="605"/>
                    </a:lnTo>
                    <a:lnTo>
                      <a:pt x="266" y="604"/>
                    </a:lnTo>
                    <a:lnTo>
                      <a:pt x="221" y="597"/>
                    </a:lnTo>
                    <a:lnTo>
                      <a:pt x="174" y="587"/>
                    </a:lnTo>
                    <a:lnTo>
                      <a:pt x="124" y="574"/>
                    </a:lnTo>
                    <a:lnTo>
                      <a:pt x="70" y="555"/>
                    </a:lnTo>
                    <a:lnTo>
                      <a:pt x="48" y="543"/>
                    </a:lnTo>
                    <a:lnTo>
                      <a:pt x="29" y="527"/>
                    </a:lnTo>
                    <a:lnTo>
                      <a:pt x="15" y="507"/>
                    </a:lnTo>
                    <a:lnTo>
                      <a:pt x="5" y="486"/>
                    </a:lnTo>
                    <a:lnTo>
                      <a:pt x="0" y="462"/>
                    </a:lnTo>
                    <a:lnTo>
                      <a:pt x="0" y="438"/>
                    </a:lnTo>
                    <a:lnTo>
                      <a:pt x="7" y="413"/>
                    </a:lnTo>
                    <a:lnTo>
                      <a:pt x="17" y="393"/>
                    </a:lnTo>
                    <a:lnTo>
                      <a:pt x="32" y="376"/>
                    </a:lnTo>
                    <a:lnTo>
                      <a:pt x="48" y="361"/>
                    </a:lnTo>
                    <a:lnTo>
                      <a:pt x="67" y="351"/>
                    </a:lnTo>
                    <a:lnTo>
                      <a:pt x="88" y="345"/>
                    </a:lnTo>
                    <a:lnTo>
                      <a:pt x="110" y="343"/>
                    </a:lnTo>
                    <a:lnTo>
                      <a:pt x="129" y="345"/>
                    </a:lnTo>
                    <a:lnTo>
                      <a:pt x="149" y="350"/>
                    </a:lnTo>
                    <a:lnTo>
                      <a:pt x="186" y="364"/>
                    </a:lnTo>
                    <a:lnTo>
                      <a:pt x="220" y="375"/>
                    </a:lnTo>
                    <a:lnTo>
                      <a:pt x="251" y="382"/>
                    </a:lnTo>
                    <a:lnTo>
                      <a:pt x="280" y="387"/>
                    </a:lnTo>
                    <a:lnTo>
                      <a:pt x="307" y="388"/>
                    </a:lnTo>
                    <a:lnTo>
                      <a:pt x="331" y="387"/>
                    </a:lnTo>
                    <a:lnTo>
                      <a:pt x="356" y="381"/>
                    </a:lnTo>
                    <a:lnTo>
                      <a:pt x="378" y="374"/>
                    </a:lnTo>
                    <a:lnTo>
                      <a:pt x="400" y="361"/>
                    </a:lnTo>
                    <a:lnTo>
                      <a:pt x="422" y="345"/>
                    </a:lnTo>
                    <a:lnTo>
                      <a:pt x="446" y="325"/>
                    </a:lnTo>
                    <a:lnTo>
                      <a:pt x="468" y="302"/>
                    </a:lnTo>
                    <a:lnTo>
                      <a:pt x="492" y="275"/>
                    </a:lnTo>
                    <a:lnTo>
                      <a:pt x="519" y="243"/>
                    </a:lnTo>
                    <a:lnTo>
                      <a:pt x="547" y="207"/>
                    </a:lnTo>
                    <a:lnTo>
                      <a:pt x="577" y="167"/>
                    </a:lnTo>
                    <a:lnTo>
                      <a:pt x="610" y="123"/>
                    </a:lnTo>
                    <a:lnTo>
                      <a:pt x="611" y="120"/>
                    </a:lnTo>
                    <a:lnTo>
                      <a:pt x="632" y="93"/>
                    </a:lnTo>
                    <a:lnTo>
                      <a:pt x="657" y="69"/>
                    </a:lnTo>
                    <a:lnTo>
                      <a:pt x="684" y="48"/>
                    </a:lnTo>
                    <a:lnTo>
                      <a:pt x="714" y="31"/>
                    </a:lnTo>
                    <a:lnTo>
                      <a:pt x="745" y="17"/>
                    </a:lnTo>
                    <a:lnTo>
                      <a:pt x="776" y="7"/>
                    </a:lnTo>
                    <a:lnTo>
                      <a:pt x="780" y="7"/>
                    </a:lnTo>
                    <a:lnTo>
                      <a:pt x="789" y="5"/>
                    </a:lnTo>
                    <a:lnTo>
                      <a:pt x="801" y="3"/>
                    </a:lnTo>
                    <a:lnTo>
                      <a:pt x="816" y="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31" name="Freeform 271">
                <a:extLst>
                  <a:ext uri="{FF2B5EF4-FFF2-40B4-BE49-F238E27FC236}">
                    <a16:creationId xmlns:a16="http://schemas.microsoft.com/office/drawing/2014/main" id="{E72CF479-4B3A-4D3D-A976-3D8B92E89F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4" y="2301"/>
                <a:ext cx="97" cy="189"/>
              </a:xfrm>
              <a:custGeom>
                <a:avLst/>
                <a:gdLst>
                  <a:gd name="T0" fmla="*/ 739 w 874"/>
                  <a:gd name="T1" fmla="*/ 75 h 1705"/>
                  <a:gd name="T2" fmla="*/ 721 w 874"/>
                  <a:gd name="T3" fmla="*/ 109 h 1705"/>
                  <a:gd name="T4" fmla="*/ 97 w 874"/>
                  <a:gd name="T5" fmla="*/ 1047 h 1705"/>
                  <a:gd name="T6" fmla="*/ 69 w 874"/>
                  <a:gd name="T7" fmla="*/ 1073 h 1705"/>
                  <a:gd name="T8" fmla="*/ 78 w 874"/>
                  <a:gd name="T9" fmla="*/ 1116 h 1705"/>
                  <a:gd name="T10" fmla="*/ 117 w 874"/>
                  <a:gd name="T11" fmla="*/ 1215 h 1705"/>
                  <a:gd name="T12" fmla="*/ 94 w 874"/>
                  <a:gd name="T13" fmla="*/ 1307 h 1705"/>
                  <a:gd name="T14" fmla="*/ 100 w 874"/>
                  <a:gd name="T15" fmla="*/ 1631 h 1705"/>
                  <a:gd name="T16" fmla="*/ 128 w 874"/>
                  <a:gd name="T17" fmla="*/ 1636 h 1705"/>
                  <a:gd name="T18" fmla="*/ 144 w 874"/>
                  <a:gd name="T19" fmla="*/ 1613 h 1705"/>
                  <a:gd name="T20" fmla="*/ 155 w 874"/>
                  <a:gd name="T21" fmla="*/ 1252 h 1705"/>
                  <a:gd name="T22" fmla="*/ 207 w 874"/>
                  <a:gd name="T23" fmla="*/ 1190 h 1705"/>
                  <a:gd name="T24" fmla="*/ 286 w 874"/>
                  <a:gd name="T25" fmla="*/ 1165 h 1705"/>
                  <a:gd name="T26" fmla="*/ 649 w 874"/>
                  <a:gd name="T27" fmla="*/ 1176 h 1705"/>
                  <a:gd name="T28" fmla="*/ 711 w 874"/>
                  <a:gd name="T29" fmla="*/ 1228 h 1705"/>
                  <a:gd name="T30" fmla="*/ 735 w 874"/>
                  <a:gd name="T31" fmla="*/ 1307 h 1705"/>
                  <a:gd name="T32" fmla="*/ 743 w 874"/>
                  <a:gd name="T33" fmla="*/ 1631 h 1705"/>
                  <a:gd name="T34" fmla="*/ 771 w 874"/>
                  <a:gd name="T35" fmla="*/ 1636 h 1705"/>
                  <a:gd name="T36" fmla="*/ 785 w 874"/>
                  <a:gd name="T37" fmla="*/ 1613 h 1705"/>
                  <a:gd name="T38" fmla="*/ 775 w 874"/>
                  <a:gd name="T39" fmla="*/ 1244 h 1705"/>
                  <a:gd name="T40" fmla="*/ 785 w 874"/>
                  <a:gd name="T41" fmla="*/ 1124 h 1705"/>
                  <a:gd name="T42" fmla="*/ 806 w 874"/>
                  <a:gd name="T43" fmla="*/ 1088 h 1705"/>
                  <a:gd name="T44" fmla="*/ 799 w 874"/>
                  <a:gd name="T45" fmla="*/ 84 h 1705"/>
                  <a:gd name="T46" fmla="*/ 764 w 874"/>
                  <a:gd name="T47" fmla="*/ 66 h 1705"/>
                  <a:gd name="T48" fmla="*/ 812 w 874"/>
                  <a:gd name="T49" fmla="*/ 11 h 1705"/>
                  <a:gd name="T50" fmla="*/ 862 w 874"/>
                  <a:gd name="T51" fmla="*/ 62 h 1705"/>
                  <a:gd name="T52" fmla="*/ 874 w 874"/>
                  <a:gd name="T53" fmla="*/ 1088 h 1705"/>
                  <a:gd name="T54" fmla="*/ 853 w 874"/>
                  <a:gd name="T55" fmla="*/ 1152 h 1705"/>
                  <a:gd name="T56" fmla="*/ 834 w 874"/>
                  <a:gd name="T57" fmla="*/ 1211 h 1705"/>
                  <a:gd name="T58" fmla="*/ 853 w 874"/>
                  <a:gd name="T59" fmla="*/ 1307 h 1705"/>
                  <a:gd name="T60" fmla="*/ 840 w 874"/>
                  <a:gd name="T61" fmla="*/ 1660 h 1705"/>
                  <a:gd name="T62" fmla="*/ 785 w 874"/>
                  <a:gd name="T63" fmla="*/ 1702 h 1705"/>
                  <a:gd name="T64" fmla="*/ 714 w 874"/>
                  <a:gd name="T65" fmla="*/ 1693 h 1705"/>
                  <a:gd name="T66" fmla="*/ 672 w 874"/>
                  <a:gd name="T67" fmla="*/ 1638 h 1705"/>
                  <a:gd name="T68" fmla="*/ 665 w 874"/>
                  <a:gd name="T69" fmla="*/ 1287 h 1705"/>
                  <a:gd name="T70" fmla="*/ 631 w 874"/>
                  <a:gd name="T71" fmla="*/ 1243 h 1705"/>
                  <a:gd name="T72" fmla="*/ 286 w 874"/>
                  <a:gd name="T73" fmla="*/ 1232 h 1705"/>
                  <a:gd name="T74" fmla="*/ 232 w 874"/>
                  <a:gd name="T75" fmla="*/ 1254 h 1705"/>
                  <a:gd name="T76" fmla="*/ 210 w 874"/>
                  <a:gd name="T77" fmla="*/ 1307 h 1705"/>
                  <a:gd name="T78" fmla="*/ 198 w 874"/>
                  <a:gd name="T79" fmla="*/ 1660 h 1705"/>
                  <a:gd name="T80" fmla="*/ 143 w 874"/>
                  <a:gd name="T81" fmla="*/ 1702 h 1705"/>
                  <a:gd name="T82" fmla="*/ 71 w 874"/>
                  <a:gd name="T83" fmla="*/ 1693 h 1705"/>
                  <a:gd name="T84" fmla="*/ 29 w 874"/>
                  <a:gd name="T85" fmla="*/ 1638 h 1705"/>
                  <a:gd name="T86" fmla="*/ 28 w 874"/>
                  <a:gd name="T87" fmla="*/ 1274 h 1705"/>
                  <a:gd name="T88" fmla="*/ 58 w 874"/>
                  <a:gd name="T89" fmla="*/ 1183 h 1705"/>
                  <a:gd name="T90" fmla="*/ 12 w 874"/>
                  <a:gd name="T91" fmla="*/ 1134 h 1705"/>
                  <a:gd name="T92" fmla="*/ 4 w 874"/>
                  <a:gd name="T93" fmla="*/ 1062 h 1705"/>
                  <a:gd name="T94" fmla="*/ 42 w 874"/>
                  <a:gd name="T95" fmla="*/ 1002 h 1705"/>
                  <a:gd name="T96" fmla="*/ 110 w 874"/>
                  <a:gd name="T97" fmla="*/ 977 h 1705"/>
                  <a:gd name="T98" fmla="*/ 656 w 874"/>
                  <a:gd name="T99" fmla="*/ 84 h 1705"/>
                  <a:gd name="T100" fmla="*/ 695 w 874"/>
                  <a:gd name="T101" fmla="*/ 24 h 1705"/>
                  <a:gd name="T102" fmla="*/ 764 w 874"/>
                  <a:gd name="T103" fmla="*/ 0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4" h="1705">
                    <a:moveTo>
                      <a:pt x="764" y="66"/>
                    </a:moveTo>
                    <a:lnTo>
                      <a:pt x="750" y="68"/>
                    </a:lnTo>
                    <a:lnTo>
                      <a:pt x="739" y="75"/>
                    </a:lnTo>
                    <a:lnTo>
                      <a:pt x="729" y="84"/>
                    </a:lnTo>
                    <a:lnTo>
                      <a:pt x="723" y="96"/>
                    </a:lnTo>
                    <a:lnTo>
                      <a:pt x="721" y="109"/>
                    </a:lnTo>
                    <a:lnTo>
                      <a:pt x="721" y="1045"/>
                    </a:lnTo>
                    <a:lnTo>
                      <a:pt x="110" y="1045"/>
                    </a:lnTo>
                    <a:lnTo>
                      <a:pt x="97" y="1047"/>
                    </a:lnTo>
                    <a:lnTo>
                      <a:pt x="85" y="1052"/>
                    </a:lnTo>
                    <a:lnTo>
                      <a:pt x="76" y="1062"/>
                    </a:lnTo>
                    <a:lnTo>
                      <a:pt x="69" y="1073"/>
                    </a:lnTo>
                    <a:lnTo>
                      <a:pt x="67" y="1088"/>
                    </a:lnTo>
                    <a:lnTo>
                      <a:pt x="70" y="1102"/>
                    </a:lnTo>
                    <a:lnTo>
                      <a:pt x="78" y="1116"/>
                    </a:lnTo>
                    <a:lnTo>
                      <a:pt x="90" y="1125"/>
                    </a:lnTo>
                    <a:lnTo>
                      <a:pt x="149" y="1156"/>
                    </a:lnTo>
                    <a:lnTo>
                      <a:pt x="117" y="1215"/>
                    </a:lnTo>
                    <a:lnTo>
                      <a:pt x="104" y="1245"/>
                    </a:lnTo>
                    <a:lnTo>
                      <a:pt x="96" y="1276"/>
                    </a:lnTo>
                    <a:lnTo>
                      <a:pt x="94" y="1307"/>
                    </a:lnTo>
                    <a:lnTo>
                      <a:pt x="94" y="1613"/>
                    </a:lnTo>
                    <a:lnTo>
                      <a:pt x="95" y="1623"/>
                    </a:lnTo>
                    <a:lnTo>
                      <a:pt x="100" y="1631"/>
                    </a:lnTo>
                    <a:lnTo>
                      <a:pt x="108" y="1636"/>
                    </a:lnTo>
                    <a:lnTo>
                      <a:pt x="118" y="1639"/>
                    </a:lnTo>
                    <a:lnTo>
                      <a:pt x="128" y="1636"/>
                    </a:lnTo>
                    <a:lnTo>
                      <a:pt x="136" y="1631"/>
                    </a:lnTo>
                    <a:lnTo>
                      <a:pt x="141" y="1623"/>
                    </a:lnTo>
                    <a:lnTo>
                      <a:pt x="144" y="1613"/>
                    </a:lnTo>
                    <a:lnTo>
                      <a:pt x="144" y="1307"/>
                    </a:lnTo>
                    <a:lnTo>
                      <a:pt x="147" y="1278"/>
                    </a:lnTo>
                    <a:lnTo>
                      <a:pt x="155" y="1252"/>
                    </a:lnTo>
                    <a:lnTo>
                      <a:pt x="168" y="1228"/>
                    </a:lnTo>
                    <a:lnTo>
                      <a:pt x="186" y="1207"/>
                    </a:lnTo>
                    <a:lnTo>
                      <a:pt x="207" y="1190"/>
                    </a:lnTo>
                    <a:lnTo>
                      <a:pt x="230" y="1176"/>
                    </a:lnTo>
                    <a:lnTo>
                      <a:pt x="257" y="1169"/>
                    </a:lnTo>
                    <a:lnTo>
                      <a:pt x="286" y="1165"/>
                    </a:lnTo>
                    <a:lnTo>
                      <a:pt x="593" y="1165"/>
                    </a:lnTo>
                    <a:lnTo>
                      <a:pt x="622" y="1169"/>
                    </a:lnTo>
                    <a:lnTo>
                      <a:pt x="649" y="1176"/>
                    </a:lnTo>
                    <a:lnTo>
                      <a:pt x="672" y="1190"/>
                    </a:lnTo>
                    <a:lnTo>
                      <a:pt x="693" y="1207"/>
                    </a:lnTo>
                    <a:lnTo>
                      <a:pt x="711" y="1228"/>
                    </a:lnTo>
                    <a:lnTo>
                      <a:pt x="724" y="1252"/>
                    </a:lnTo>
                    <a:lnTo>
                      <a:pt x="732" y="1278"/>
                    </a:lnTo>
                    <a:lnTo>
                      <a:pt x="735" y="1307"/>
                    </a:lnTo>
                    <a:lnTo>
                      <a:pt x="735" y="1613"/>
                    </a:lnTo>
                    <a:lnTo>
                      <a:pt x="737" y="1623"/>
                    </a:lnTo>
                    <a:lnTo>
                      <a:pt x="743" y="1631"/>
                    </a:lnTo>
                    <a:lnTo>
                      <a:pt x="751" y="1636"/>
                    </a:lnTo>
                    <a:lnTo>
                      <a:pt x="761" y="1639"/>
                    </a:lnTo>
                    <a:lnTo>
                      <a:pt x="771" y="1636"/>
                    </a:lnTo>
                    <a:lnTo>
                      <a:pt x="779" y="1631"/>
                    </a:lnTo>
                    <a:lnTo>
                      <a:pt x="784" y="1623"/>
                    </a:lnTo>
                    <a:lnTo>
                      <a:pt x="785" y="1613"/>
                    </a:lnTo>
                    <a:lnTo>
                      <a:pt x="785" y="1307"/>
                    </a:lnTo>
                    <a:lnTo>
                      <a:pt x="783" y="1275"/>
                    </a:lnTo>
                    <a:lnTo>
                      <a:pt x="775" y="1244"/>
                    </a:lnTo>
                    <a:lnTo>
                      <a:pt x="762" y="1214"/>
                    </a:lnTo>
                    <a:lnTo>
                      <a:pt x="730" y="1158"/>
                    </a:lnTo>
                    <a:lnTo>
                      <a:pt x="785" y="1124"/>
                    </a:lnTo>
                    <a:lnTo>
                      <a:pt x="796" y="1114"/>
                    </a:lnTo>
                    <a:lnTo>
                      <a:pt x="804" y="1102"/>
                    </a:lnTo>
                    <a:lnTo>
                      <a:pt x="806" y="1088"/>
                    </a:lnTo>
                    <a:lnTo>
                      <a:pt x="806" y="109"/>
                    </a:lnTo>
                    <a:lnTo>
                      <a:pt x="804" y="96"/>
                    </a:lnTo>
                    <a:lnTo>
                      <a:pt x="799" y="84"/>
                    </a:lnTo>
                    <a:lnTo>
                      <a:pt x="789" y="75"/>
                    </a:lnTo>
                    <a:lnTo>
                      <a:pt x="777" y="68"/>
                    </a:lnTo>
                    <a:lnTo>
                      <a:pt x="764" y="66"/>
                    </a:lnTo>
                    <a:close/>
                    <a:moveTo>
                      <a:pt x="764" y="0"/>
                    </a:moveTo>
                    <a:lnTo>
                      <a:pt x="789" y="3"/>
                    </a:lnTo>
                    <a:lnTo>
                      <a:pt x="812" y="11"/>
                    </a:lnTo>
                    <a:lnTo>
                      <a:pt x="832" y="24"/>
                    </a:lnTo>
                    <a:lnTo>
                      <a:pt x="850" y="41"/>
                    </a:lnTo>
                    <a:lnTo>
                      <a:pt x="862" y="62"/>
                    </a:lnTo>
                    <a:lnTo>
                      <a:pt x="871" y="84"/>
                    </a:lnTo>
                    <a:lnTo>
                      <a:pt x="874" y="109"/>
                    </a:lnTo>
                    <a:lnTo>
                      <a:pt x="874" y="1088"/>
                    </a:lnTo>
                    <a:lnTo>
                      <a:pt x="871" y="1111"/>
                    </a:lnTo>
                    <a:lnTo>
                      <a:pt x="864" y="1132"/>
                    </a:lnTo>
                    <a:lnTo>
                      <a:pt x="853" y="1152"/>
                    </a:lnTo>
                    <a:lnTo>
                      <a:pt x="837" y="1169"/>
                    </a:lnTo>
                    <a:lnTo>
                      <a:pt x="820" y="1182"/>
                    </a:lnTo>
                    <a:lnTo>
                      <a:pt x="834" y="1211"/>
                    </a:lnTo>
                    <a:lnTo>
                      <a:pt x="844" y="1242"/>
                    </a:lnTo>
                    <a:lnTo>
                      <a:pt x="851" y="1274"/>
                    </a:lnTo>
                    <a:lnTo>
                      <a:pt x="853" y="1307"/>
                    </a:lnTo>
                    <a:lnTo>
                      <a:pt x="853" y="1613"/>
                    </a:lnTo>
                    <a:lnTo>
                      <a:pt x="850" y="1638"/>
                    </a:lnTo>
                    <a:lnTo>
                      <a:pt x="840" y="1660"/>
                    </a:lnTo>
                    <a:lnTo>
                      <a:pt x="825" y="1678"/>
                    </a:lnTo>
                    <a:lnTo>
                      <a:pt x="807" y="1693"/>
                    </a:lnTo>
                    <a:lnTo>
                      <a:pt x="785" y="1702"/>
                    </a:lnTo>
                    <a:lnTo>
                      <a:pt x="761" y="1705"/>
                    </a:lnTo>
                    <a:lnTo>
                      <a:pt x="736" y="1702"/>
                    </a:lnTo>
                    <a:lnTo>
                      <a:pt x="714" y="1693"/>
                    </a:lnTo>
                    <a:lnTo>
                      <a:pt x="695" y="1678"/>
                    </a:lnTo>
                    <a:lnTo>
                      <a:pt x="681" y="1660"/>
                    </a:lnTo>
                    <a:lnTo>
                      <a:pt x="672" y="1638"/>
                    </a:lnTo>
                    <a:lnTo>
                      <a:pt x="669" y="1613"/>
                    </a:lnTo>
                    <a:lnTo>
                      <a:pt x="669" y="1307"/>
                    </a:lnTo>
                    <a:lnTo>
                      <a:pt x="665" y="1287"/>
                    </a:lnTo>
                    <a:lnTo>
                      <a:pt x="658" y="1269"/>
                    </a:lnTo>
                    <a:lnTo>
                      <a:pt x="646" y="1254"/>
                    </a:lnTo>
                    <a:lnTo>
                      <a:pt x="631" y="1243"/>
                    </a:lnTo>
                    <a:lnTo>
                      <a:pt x="613" y="1235"/>
                    </a:lnTo>
                    <a:lnTo>
                      <a:pt x="593" y="1232"/>
                    </a:lnTo>
                    <a:lnTo>
                      <a:pt x="286" y="1232"/>
                    </a:lnTo>
                    <a:lnTo>
                      <a:pt x="266" y="1235"/>
                    </a:lnTo>
                    <a:lnTo>
                      <a:pt x="248" y="1243"/>
                    </a:lnTo>
                    <a:lnTo>
                      <a:pt x="232" y="1254"/>
                    </a:lnTo>
                    <a:lnTo>
                      <a:pt x="221" y="1269"/>
                    </a:lnTo>
                    <a:lnTo>
                      <a:pt x="214" y="1287"/>
                    </a:lnTo>
                    <a:lnTo>
                      <a:pt x="210" y="1307"/>
                    </a:lnTo>
                    <a:lnTo>
                      <a:pt x="210" y="1613"/>
                    </a:lnTo>
                    <a:lnTo>
                      <a:pt x="207" y="1638"/>
                    </a:lnTo>
                    <a:lnTo>
                      <a:pt x="198" y="1660"/>
                    </a:lnTo>
                    <a:lnTo>
                      <a:pt x="184" y="1678"/>
                    </a:lnTo>
                    <a:lnTo>
                      <a:pt x="165" y="1693"/>
                    </a:lnTo>
                    <a:lnTo>
                      <a:pt x="143" y="1702"/>
                    </a:lnTo>
                    <a:lnTo>
                      <a:pt x="118" y="1705"/>
                    </a:lnTo>
                    <a:lnTo>
                      <a:pt x="94" y="1702"/>
                    </a:lnTo>
                    <a:lnTo>
                      <a:pt x="71" y="1693"/>
                    </a:lnTo>
                    <a:lnTo>
                      <a:pt x="54" y="1678"/>
                    </a:lnTo>
                    <a:lnTo>
                      <a:pt x="39" y="1660"/>
                    </a:lnTo>
                    <a:lnTo>
                      <a:pt x="29" y="1638"/>
                    </a:lnTo>
                    <a:lnTo>
                      <a:pt x="26" y="1613"/>
                    </a:lnTo>
                    <a:lnTo>
                      <a:pt x="26" y="1307"/>
                    </a:lnTo>
                    <a:lnTo>
                      <a:pt x="28" y="1274"/>
                    </a:lnTo>
                    <a:lnTo>
                      <a:pt x="35" y="1243"/>
                    </a:lnTo>
                    <a:lnTo>
                      <a:pt x="45" y="1212"/>
                    </a:lnTo>
                    <a:lnTo>
                      <a:pt x="58" y="1183"/>
                    </a:lnTo>
                    <a:lnTo>
                      <a:pt x="39" y="1171"/>
                    </a:lnTo>
                    <a:lnTo>
                      <a:pt x="23" y="1153"/>
                    </a:lnTo>
                    <a:lnTo>
                      <a:pt x="12" y="1134"/>
                    </a:lnTo>
                    <a:lnTo>
                      <a:pt x="4" y="1111"/>
                    </a:lnTo>
                    <a:lnTo>
                      <a:pt x="0" y="1088"/>
                    </a:lnTo>
                    <a:lnTo>
                      <a:pt x="4" y="1062"/>
                    </a:lnTo>
                    <a:lnTo>
                      <a:pt x="12" y="1039"/>
                    </a:lnTo>
                    <a:lnTo>
                      <a:pt x="25" y="1019"/>
                    </a:lnTo>
                    <a:lnTo>
                      <a:pt x="42" y="1002"/>
                    </a:lnTo>
                    <a:lnTo>
                      <a:pt x="63" y="989"/>
                    </a:lnTo>
                    <a:lnTo>
                      <a:pt x="86" y="981"/>
                    </a:lnTo>
                    <a:lnTo>
                      <a:pt x="110" y="977"/>
                    </a:lnTo>
                    <a:lnTo>
                      <a:pt x="653" y="977"/>
                    </a:lnTo>
                    <a:lnTo>
                      <a:pt x="653" y="109"/>
                    </a:lnTo>
                    <a:lnTo>
                      <a:pt x="656" y="84"/>
                    </a:lnTo>
                    <a:lnTo>
                      <a:pt x="665" y="62"/>
                    </a:lnTo>
                    <a:lnTo>
                      <a:pt x="678" y="41"/>
                    </a:lnTo>
                    <a:lnTo>
                      <a:pt x="695" y="24"/>
                    </a:lnTo>
                    <a:lnTo>
                      <a:pt x="715" y="11"/>
                    </a:lnTo>
                    <a:lnTo>
                      <a:pt x="739" y="3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32" name="Freeform 272">
                <a:extLst>
                  <a:ext uri="{FF2B5EF4-FFF2-40B4-BE49-F238E27FC236}">
                    <a16:creationId xmlns:a16="http://schemas.microsoft.com/office/drawing/2014/main" id="{34606B3E-9331-424A-9FCB-4942BDABD8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5" y="2357"/>
                <a:ext cx="160" cy="126"/>
              </a:xfrm>
              <a:custGeom>
                <a:avLst/>
                <a:gdLst>
                  <a:gd name="T0" fmla="*/ 106 w 1433"/>
                  <a:gd name="T1" fmla="*/ 66 h 1141"/>
                  <a:gd name="T2" fmla="*/ 91 w 1433"/>
                  <a:gd name="T3" fmla="*/ 70 h 1141"/>
                  <a:gd name="T4" fmla="*/ 79 w 1433"/>
                  <a:gd name="T5" fmla="*/ 77 h 1141"/>
                  <a:gd name="T6" fmla="*/ 70 w 1433"/>
                  <a:gd name="T7" fmla="*/ 90 h 1141"/>
                  <a:gd name="T8" fmla="*/ 67 w 1433"/>
                  <a:gd name="T9" fmla="*/ 105 h 1141"/>
                  <a:gd name="T10" fmla="*/ 70 w 1433"/>
                  <a:gd name="T11" fmla="*/ 119 h 1141"/>
                  <a:gd name="T12" fmla="*/ 79 w 1433"/>
                  <a:gd name="T13" fmla="*/ 132 h 1141"/>
                  <a:gd name="T14" fmla="*/ 91 w 1433"/>
                  <a:gd name="T15" fmla="*/ 140 h 1141"/>
                  <a:gd name="T16" fmla="*/ 106 w 1433"/>
                  <a:gd name="T17" fmla="*/ 143 h 1141"/>
                  <a:gd name="T18" fmla="*/ 317 w 1433"/>
                  <a:gd name="T19" fmla="*/ 143 h 1141"/>
                  <a:gd name="T20" fmla="*/ 317 w 1433"/>
                  <a:gd name="T21" fmla="*/ 1075 h 1141"/>
                  <a:gd name="T22" fmla="*/ 1116 w 1433"/>
                  <a:gd name="T23" fmla="*/ 1075 h 1141"/>
                  <a:gd name="T24" fmla="*/ 1116 w 1433"/>
                  <a:gd name="T25" fmla="*/ 143 h 1141"/>
                  <a:gd name="T26" fmla="*/ 1328 w 1433"/>
                  <a:gd name="T27" fmla="*/ 143 h 1141"/>
                  <a:gd name="T28" fmla="*/ 1342 w 1433"/>
                  <a:gd name="T29" fmla="*/ 140 h 1141"/>
                  <a:gd name="T30" fmla="*/ 1354 w 1433"/>
                  <a:gd name="T31" fmla="*/ 132 h 1141"/>
                  <a:gd name="T32" fmla="*/ 1363 w 1433"/>
                  <a:gd name="T33" fmla="*/ 119 h 1141"/>
                  <a:gd name="T34" fmla="*/ 1366 w 1433"/>
                  <a:gd name="T35" fmla="*/ 105 h 1141"/>
                  <a:gd name="T36" fmla="*/ 1363 w 1433"/>
                  <a:gd name="T37" fmla="*/ 90 h 1141"/>
                  <a:gd name="T38" fmla="*/ 1354 w 1433"/>
                  <a:gd name="T39" fmla="*/ 77 h 1141"/>
                  <a:gd name="T40" fmla="*/ 1342 w 1433"/>
                  <a:gd name="T41" fmla="*/ 70 h 1141"/>
                  <a:gd name="T42" fmla="*/ 1328 w 1433"/>
                  <a:gd name="T43" fmla="*/ 66 h 1141"/>
                  <a:gd name="T44" fmla="*/ 106 w 1433"/>
                  <a:gd name="T45" fmla="*/ 66 h 1141"/>
                  <a:gd name="T46" fmla="*/ 106 w 1433"/>
                  <a:gd name="T47" fmla="*/ 0 h 1141"/>
                  <a:gd name="T48" fmla="*/ 1328 w 1433"/>
                  <a:gd name="T49" fmla="*/ 0 h 1141"/>
                  <a:gd name="T50" fmla="*/ 1351 w 1433"/>
                  <a:gd name="T51" fmla="*/ 2 h 1141"/>
                  <a:gd name="T52" fmla="*/ 1373 w 1433"/>
                  <a:gd name="T53" fmla="*/ 11 h 1141"/>
                  <a:gd name="T54" fmla="*/ 1393 w 1433"/>
                  <a:gd name="T55" fmla="*/ 23 h 1141"/>
                  <a:gd name="T56" fmla="*/ 1410 w 1433"/>
                  <a:gd name="T57" fmla="*/ 39 h 1141"/>
                  <a:gd name="T58" fmla="*/ 1422 w 1433"/>
                  <a:gd name="T59" fmla="*/ 59 h 1141"/>
                  <a:gd name="T60" fmla="*/ 1430 w 1433"/>
                  <a:gd name="T61" fmla="*/ 81 h 1141"/>
                  <a:gd name="T62" fmla="*/ 1433 w 1433"/>
                  <a:gd name="T63" fmla="*/ 105 h 1141"/>
                  <a:gd name="T64" fmla="*/ 1430 w 1433"/>
                  <a:gd name="T65" fmla="*/ 128 h 1141"/>
                  <a:gd name="T66" fmla="*/ 1422 w 1433"/>
                  <a:gd name="T67" fmla="*/ 150 h 1141"/>
                  <a:gd name="T68" fmla="*/ 1410 w 1433"/>
                  <a:gd name="T69" fmla="*/ 170 h 1141"/>
                  <a:gd name="T70" fmla="*/ 1393 w 1433"/>
                  <a:gd name="T71" fmla="*/ 187 h 1141"/>
                  <a:gd name="T72" fmla="*/ 1373 w 1433"/>
                  <a:gd name="T73" fmla="*/ 199 h 1141"/>
                  <a:gd name="T74" fmla="*/ 1351 w 1433"/>
                  <a:gd name="T75" fmla="*/ 207 h 1141"/>
                  <a:gd name="T76" fmla="*/ 1328 w 1433"/>
                  <a:gd name="T77" fmla="*/ 210 h 1141"/>
                  <a:gd name="T78" fmla="*/ 1182 w 1433"/>
                  <a:gd name="T79" fmla="*/ 210 h 1141"/>
                  <a:gd name="T80" fmla="*/ 1182 w 1433"/>
                  <a:gd name="T81" fmla="*/ 1141 h 1141"/>
                  <a:gd name="T82" fmla="*/ 250 w 1433"/>
                  <a:gd name="T83" fmla="*/ 1141 h 1141"/>
                  <a:gd name="T84" fmla="*/ 250 w 1433"/>
                  <a:gd name="T85" fmla="*/ 210 h 1141"/>
                  <a:gd name="T86" fmla="*/ 106 w 1433"/>
                  <a:gd name="T87" fmla="*/ 210 h 1141"/>
                  <a:gd name="T88" fmla="*/ 81 w 1433"/>
                  <a:gd name="T89" fmla="*/ 207 h 1141"/>
                  <a:gd name="T90" fmla="*/ 59 w 1433"/>
                  <a:gd name="T91" fmla="*/ 199 h 1141"/>
                  <a:gd name="T92" fmla="*/ 40 w 1433"/>
                  <a:gd name="T93" fmla="*/ 187 h 1141"/>
                  <a:gd name="T94" fmla="*/ 24 w 1433"/>
                  <a:gd name="T95" fmla="*/ 170 h 1141"/>
                  <a:gd name="T96" fmla="*/ 11 w 1433"/>
                  <a:gd name="T97" fmla="*/ 150 h 1141"/>
                  <a:gd name="T98" fmla="*/ 4 w 1433"/>
                  <a:gd name="T99" fmla="*/ 128 h 1141"/>
                  <a:gd name="T100" fmla="*/ 0 w 1433"/>
                  <a:gd name="T101" fmla="*/ 105 h 1141"/>
                  <a:gd name="T102" fmla="*/ 4 w 1433"/>
                  <a:gd name="T103" fmla="*/ 81 h 1141"/>
                  <a:gd name="T104" fmla="*/ 11 w 1433"/>
                  <a:gd name="T105" fmla="*/ 59 h 1141"/>
                  <a:gd name="T106" fmla="*/ 24 w 1433"/>
                  <a:gd name="T107" fmla="*/ 39 h 1141"/>
                  <a:gd name="T108" fmla="*/ 40 w 1433"/>
                  <a:gd name="T109" fmla="*/ 23 h 1141"/>
                  <a:gd name="T110" fmla="*/ 59 w 1433"/>
                  <a:gd name="T111" fmla="*/ 11 h 1141"/>
                  <a:gd name="T112" fmla="*/ 81 w 1433"/>
                  <a:gd name="T113" fmla="*/ 2 h 1141"/>
                  <a:gd name="T114" fmla="*/ 106 w 1433"/>
                  <a:gd name="T115" fmla="*/ 0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3" h="1141">
                    <a:moveTo>
                      <a:pt x="106" y="66"/>
                    </a:moveTo>
                    <a:lnTo>
                      <a:pt x="91" y="70"/>
                    </a:lnTo>
                    <a:lnTo>
                      <a:pt x="79" y="77"/>
                    </a:lnTo>
                    <a:lnTo>
                      <a:pt x="70" y="90"/>
                    </a:lnTo>
                    <a:lnTo>
                      <a:pt x="67" y="105"/>
                    </a:lnTo>
                    <a:lnTo>
                      <a:pt x="70" y="119"/>
                    </a:lnTo>
                    <a:lnTo>
                      <a:pt x="79" y="132"/>
                    </a:lnTo>
                    <a:lnTo>
                      <a:pt x="91" y="140"/>
                    </a:lnTo>
                    <a:lnTo>
                      <a:pt x="106" y="143"/>
                    </a:lnTo>
                    <a:lnTo>
                      <a:pt x="317" y="143"/>
                    </a:lnTo>
                    <a:lnTo>
                      <a:pt x="317" y="1075"/>
                    </a:lnTo>
                    <a:lnTo>
                      <a:pt x="1116" y="1075"/>
                    </a:lnTo>
                    <a:lnTo>
                      <a:pt x="1116" y="143"/>
                    </a:lnTo>
                    <a:lnTo>
                      <a:pt x="1328" y="143"/>
                    </a:lnTo>
                    <a:lnTo>
                      <a:pt x="1342" y="140"/>
                    </a:lnTo>
                    <a:lnTo>
                      <a:pt x="1354" y="132"/>
                    </a:lnTo>
                    <a:lnTo>
                      <a:pt x="1363" y="119"/>
                    </a:lnTo>
                    <a:lnTo>
                      <a:pt x="1366" y="105"/>
                    </a:lnTo>
                    <a:lnTo>
                      <a:pt x="1363" y="90"/>
                    </a:lnTo>
                    <a:lnTo>
                      <a:pt x="1354" y="77"/>
                    </a:lnTo>
                    <a:lnTo>
                      <a:pt x="1342" y="70"/>
                    </a:lnTo>
                    <a:lnTo>
                      <a:pt x="1328" y="66"/>
                    </a:lnTo>
                    <a:lnTo>
                      <a:pt x="106" y="66"/>
                    </a:lnTo>
                    <a:close/>
                    <a:moveTo>
                      <a:pt x="106" y="0"/>
                    </a:moveTo>
                    <a:lnTo>
                      <a:pt x="1328" y="0"/>
                    </a:lnTo>
                    <a:lnTo>
                      <a:pt x="1351" y="2"/>
                    </a:lnTo>
                    <a:lnTo>
                      <a:pt x="1373" y="11"/>
                    </a:lnTo>
                    <a:lnTo>
                      <a:pt x="1393" y="23"/>
                    </a:lnTo>
                    <a:lnTo>
                      <a:pt x="1410" y="39"/>
                    </a:lnTo>
                    <a:lnTo>
                      <a:pt x="1422" y="59"/>
                    </a:lnTo>
                    <a:lnTo>
                      <a:pt x="1430" y="81"/>
                    </a:lnTo>
                    <a:lnTo>
                      <a:pt x="1433" y="105"/>
                    </a:lnTo>
                    <a:lnTo>
                      <a:pt x="1430" y="128"/>
                    </a:lnTo>
                    <a:lnTo>
                      <a:pt x="1422" y="150"/>
                    </a:lnTo>
                    <a:lnTo>
                      <a:pt x="1410" y="170"/>
                    </a:lnTo>
                    <a:lnTo>
                      <a:pt x="1393" y="187"/>
                    </a:lnTo>
                    <a:lnTo>
                      <a:pt x="1373" y="199"/>
                    </a:lnTo>
                    <a:lnTo>
                      <a:pt x="1351" y="207"/>
                    </a:lnTo>
                    <a:lnTo>
                      <a:pt x="1328" y="210"/>
                    </a:lnTo>
                    <a:lnTo>
                      <a:pt x="1182" y="210"/>
                    </a:lnTo>
                    <a:lnTo>
                      <a:pt x="1182" y="1141"/>
                    </a:lnTo>
                    <a:lnTo>
                      <a:pt x="250" y="1141"/>
                    </a:lnTo>
                    <a:lnTo>
                      <a:pt x="250" y="210"/>
                    </a:lnTo>
                    <a:lnTo>
                      <a:pt x="106" y="210"/>
                    </a:lnTo>
                    <a:lnTo>
                      <a:pt x="81" y="207"/>
                    </a:lnTo>
                    <a:lnTo>
                      <a:pt x="59" y="199"/>
                    </a:lnTo>
                    <a:lnTo>
                      <a:pt x="40" y="187"/>
                    </a:lnTo>
                    <a:lnTo>
                      <a:pt x="24" y="170"/>
                    </a:lnTo>
                    <a:lnTo>
                      <a:pt x="11" y="150"/>
                    </a:lnTo>
                    <a:lnTo>
                      <a:pt x="4" y="128"/>
                    </a:lnTo>
                    <a:lnTo>
                      <a:pt x="0" y="105"/>
                    </a:lnTo>
                    <a:lnTo>
                      <a:pt x="4" y="81"/>
                    </a:lnTo>
                    <a:lnTo>
                      <a:pt x="11" y="59"/>
                    </a:lnTo>
                    <a:lnTo>
                      <a:pt x="24" y="39"/>
                    </a:lnTo>
                    <a:lnTo>
                      <a:pt x="40" y="23"/>
                    </a:lnTo>
                    <a:lnTo>
                      <a:pt x="59" y="11"/>
                    </a:lnTo>
                    <a:lnTo>
                      <a:pt x="81" y="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33" name="Freeform 273">
                <a:extLst>
                  <a:ext uri="{FF2B5EF4-FFF2-40B4-BE49-F238E27FC236}">
                    <a16:creationId xmlns:a16="http://schemas.microsoft.com/office/drawing/2014/main" id="{B73CB24D-B014-4583-9398-0EC0CD9A40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" y="2156"/>
                <a:ext cx="132" cy="98"/>
              </a:xfrm>
              <a:custGeom>
                <a:avLst/>
                <a:gdLst>
                  <a:gd name="T0" fmla="*/ 76 w 1185"/>
                  <a:gd name="T1" fmla="*/ 68 h 884"/>
                  <a:gd name="T2" fmla="*/ 69 w 1185"/>
                  <a:gd name="T3" fmla="*/ 72 h 884"/>
                  <a:gd name="T4" fmla="*/ 67 w 1185"/>
                  <a:gd name="T5" fmla="*/ 80 h 884"/>
                  <a:gd name="T6" fmla="*/ 68 w 1185"/>
                  <a:gd name="T7" fmla="*/ 657 h 884"/>
                  <a:gd name="T8" fmla="*/ 73 w 1185"/>
                  <a:gd name="T9" fmla="*/ 664 h 884"/>
                  <a:gd name="T10" fmla="*/ 80 w 1185"/>
                  <a:gd name="T11" fmla="*/ 666 h 884"/>
                  <a:gd name="T12" fmla="*/ 330 w 1185"/>
                  <a:gd name="T13" fmla="*/ 658 h 884"/>
                  <a:gd name="T14" fmla="*/ 341 w 1185"/>
                  <a:gd name="T15" fmla="*/ 602 h 884"/>
                  <a:gd name="T16" fmla="*/ 372 w 1185"/>
                  <a:gd name="T17" fmla="*/ 555 h 884"/>
                  <a:gd name="T18" fmla="*/ 419 w 1185"/>
                  <a:gd name="T19" fmla="*/ 524 h 884"/>
                  <a:gd name="T20" fmla="*/ 477 w 1185"/>
                  <a:gd name="T21" fmla="*/ 513 h 884"/>
                  <a:gd name="T22" fmla="*/ 1118 w 1185"/>
                  <a:gd name="T23" fmla="*/ 80 h 884"/>
                  <a:gd name="T24" fmla="*/ 1116 w 1185"/>
                  <a:gd name="T25" fmla="*/ 72 h 884"/>
                  <a:gd name="T26" fmla="*/ 1109 w 1185"/>
                  <a:gd name="T27" fmla="*/ 68 h 884"/>
                  <a:gd name="T28" fmla="*/ 80 w 1185"/>
                  <a:gd name="T29" fmla="*/ 67 h 884"/>
                  <a:gd name="T30" fmla="*/ 1105 w 1185"/>
                  <a:gd name="T31" fmla="*/ 0 h 884"/>
                  <a:gd name="T32" fmla="*/ 1146 w 1185"/>
                  <a:gd name="T33" fmla="*/ 11 h 884"/>
                  <a:gd name="T34" fmla="*/ 1174 w 1185"/>
                  <a:gd name="T35" fmla="*/ 40 h 884"/>
                  <a:gd name="T36" fmla="*/ 1185 w 1185"/>
                  <a:gd name="T37" fmla="*/ 80 h 884"/>
                  <a:gd name="T38" fmla="*/ 477 w 1185"/>
                  <a:gd name="T39" fmla="*/ 580 h 884"/>
                  <a:gd name="T40" fmla="*/ 436 w 1185"/>
                  <a:gd name="T41" fmla="*/ 591 h 884"/>
                  <a:gd name="T42" fmla="*/ 408 w 1185"/>
                  <a:gd name="T43" fmla="*/ 618 h 884"/>
                  <a:gd name="T44" fmla="*/ 397 w 1185"/>
                  <a:gd name="T45" fmla="*/ 658 h 884"/>
                  <a:gd name="T46" fmla="*/ 221 w 1185"/>
                  <a:gd name="T47" fmla="*/ 733 h 884"/>
                  <a:gd name="T48" fmla="*/ 106 w 1185"/>
                  <a:gd name="T49" fmla="*/ 733 h 884"/>
                  <a:gd name="T50" fmla="*/ 59 w 1185"/>
                  <a:gd name="T51" fmla="*/ 730 h 884"/>
                  <a:gd name="T52" fmla="*/ 24 w 1185"/>
                  <a:gd name="T53" fmla="*/ 710 h 884"/>
                  <a:gd name="T54" fmla="*/ 4 w 1185"/>
                  <a:gd name="T55" fmla="*/ 675 h 884"/>
                  <a:gd name="T56" fmla="*/ 0 w 1185"/>
                  <a:gd name="T57" fmla="*/ 80 h 884"/>
                  <a:gd name="T58" fmla="*/ 12 w 1185"/>
                  <a:gd name="T59" fmla="*/ 40 h 884"/>
                  <a:gd name="T60" fmla="*/ 40 w 1185"/>
                  <a:gd name="T61" fmla="*/ 11 h 884"/>
                  <a:gd name="T62" fmla="*/ 80 w 1185"/>
                  <a:gd name="T63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5" h="884">
                    <a:moveTo>
                      <a:pt x="80" y="67"/>
                    </a:moveTo>
                    <a:lnTo>
                      <a:pt x="76" y="68"/>
                    </a:lnTo>
                    <a:lnTo>
                      <a:pt x="73" y="70"/>
                    </a:lnTo>
                    <a:lnTo>
                      <a:pt x="69" y="72"/>
                    </a:lnTo>
                    <a:lnTo>
                      <a:pt x="68" y="75"/>
                    </a:lnTo>
                    <a:lnTo>
                      <a:pt x="67" y="80"/>
                    </a:lnTo>
                    <a:lnTo>
                      <a:pt x="67" y="654"/>
                    </a:lnTo>
                    <a:lnTo>
                      <a:pt x="68" y="657"/>
                    </a:lnTo>
                    <a:lnTo>
                      <a:pt x="69" y="662"/>
                    </a:lnTo>
                    <a:lnTo>
                      <a:pt x="73" y="664"/>
                    </a:lnTo>
                    <a:lnTo>
                      <a:pt x="76" y="666"/>
                    </a:lnTo>
                    <a:lnTo>
                      <a:pt x="80" y="666"/>
                    </a:lnTo>
                    <a:lnTo>
                      <a:pt x="330" y="666"/>
                    </a:lnTo>
                    <a:lnTo>
                      <a:pt x="330" y="658"/>
                    </a:lnTo>
                    <a:lnTo>
                      <a:pt x="332" y="630"/>
                    </a:lnTo>
                    <a:lnTo>
                      <a:pt x="341" y="602"/>
                    </a:lnTo>
                    <a:lnTo>
                      <a:pt x="355" y="578"/>
                    </a:lnTo>
                    <a:lnTo>
                      <a:pt x="372" y="555"/>
                    </a:lnTo>
                    <a:lnTo>
                      <a:pt x="394" y="538"/>
                    </a:lnTo>
                    <a:lnTo>
                      <a:pt x="419" y="524"/>
                    </a:lnTo>
                    <a:lnTo>
                      <a:pt x="447" y="516"/>
                    </a:lnTo>
                    <a:lnTo>
                      <a:pt x="477" y="513"/>
                    </a:lnTo>
                    <a:lnTo>
                      <a:pt x="1118" y="513"/>
                    </a:lnTo>
                    <a:lnTo>
                      <a:pt x="1118" y="80"/>
                    </a:lnTo>
                    <a:lnTo>
                      <a:pt x="1117" y="75"/>
                    </a:lnTo>
                    <a:lnTo>
                      <a:pt x="1116" y="72"/>
                    </a:lnTo>
                    <a:lnTo>
                      <a:pt x="1113" y="70"/>
                    </a:lnTo>
                    <a:lnTo>
                      <a:pt x="1109" y="68"/>
                    </a:lnTo>
                    <a:lnTo>
                      <a:pt x="1105" y="67"/>
                    </a:lnTo>
                    <a:lnTo>
                      <a:pt x="80" y="67"/>
                    </a:lnTo>
                    <a:close/>
                    <a:moveTo>
                      <a:pt x="80" y="0"/>
                    </a:moveTo>
                    <a:lnTo>
                      <a:pt x="1105" y="0"/>
                    </a:lnTo>
                    <a:lnTo>
                      <a:pt x="1127" y="4"/>
                    </a:lnTo>
                    <a:lnTo>
                      <a:pt x="1146" y="11"/>
                    </a:lnTo>
                    <a:lnTo>
                      <a:pt x="1162" y="23"/>
                    </a:lnTo>
                    <a:lnTo>
                      <a:pt x="1174" y="40"/>
                    </a:lnTo>
                    <a:lnTo>
                      <a:pt x="1183" y="59"/>
                    </a:lnTo>
                    <a:lnTo>
                      <a:pt x="1185" y="80"/>
                    </a:lnTo>
                    <a:lnTo>
                      <a:pt x="1185" y="580"/>
                    </a:lnTo>
                    <a:lnTo>
                      <a:pt x="477" y="580"/>
                    </a:lnTo>
                    <a:lnTo>
                      <a:pt x="456" y="582"/>
                    </a:lnTo>
                    <a:lnTo>
                      <a:pt x="436" y="591"/>
                    </a:lnTo>
                    <a:lnTo>
                      <a:pt x="420" y="603"/>
                    </a:lnTo>
                    <a:lnTo>
                      <a:pt x="408" y="618"/>
                    </a:lnTo>
                    <a:lnTo>
                      <a:pt x="399" y="637"/>
                    </a:lnTo>
                    <a:lnTo>
                      <a:pt x="397" y="658"/>
                    </a:lnTo>
                    <a:lnTo>
                      <a:pt x="397" y="733"/>
                    </a:lnTo>
                    <a:lnTo>
                      <a:pt x="221" y="733"/>
                    </a:lnTo>
                    <a:lnTo>
                      <a:pt x="43" y="884"/>
                    </a:lnTo>
                    <a:lnTo>
                      <a:pt x="106" y="733"/>
                    </a:lnTo>
                    <a:lnTo>
                      <a:pt x="80" y="733"/>
                    </a:lnTo>
                    <a:lnTo>
                      <a:pt x="59" y="730"/>
                    </a:lnTo>
                    <a:lnTo>
                      <a:pt x="40" y="722"/>
                    </a:lnTo>
                    <a:lnTo>
                      <a:pt x="24" y="710"/>
                    </a:lnTo>
                    <a:lnTo>
                      <a:pt x="12" y="694"/>
                    </a:lnTo>
                    <a:lnTo>
                      <a:pt x="4" y="675"/>
                    </a:lnTo>
                    <a:lnTo>
                      <a:pt x="0" y="654"/>
                    </a:lnTo>
                    <a:lnTo>
                      <a:pt x="0" y="80"/>
                    </a:lnTo>
                    <a:lnTo>
                      <a:pt x="4" y="59"/>
                    </a:lnTo>
                    <a:lnTo>
                      <a:pt x="12" y="40"/>
                    </a:lnTo>
                    <a:lnTo>
                      <a:pt x="24" y="23"/>
                    </a:lnTo>
                    <a:lnTo>
                      <a:pt x="40" y="11"/>
                    </a:lnTo>
                    <a:lnTo>
                      <a:pt x="59" y="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34" name="Freeform 274">
                <a:extLst>
                  <a:ext uri="{FF2B5EF4-FFF2-40B4-BE49-F238E27FC236}">
                    <a16:creationId xmlns:a16="http://schemas.microsoft.com/office/drawing/2014/main" id="{ABD583CB-A882-40FA-A141-BD7809A3B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8" y="2178"/>
                <a:ext cx="86" cy="31"/>
              </a:xfrm>
              <a:custGeom>
                <a:avLst/>
                <a:gdLst>
                  <a:gd name="T0" fmla="*/ 594 w 776"/>
                  <a:gd name="T1" fmla="*/ 77 h 286"/>
                  <a:gd name="T2" fmla="*/ 558 w 776"/>
                  <a:gd name="T3" fmla="*/ 122 h 286"/>
                  <a:gd name="T4" fmla="*/ 566 w 776"/>
                  <a:gd name="T5" fmla="*/ 181 h 286"/>
                  <a:gd name="T6" fmla="*/ 611 w 776"/>
                  <a:gd name="T7" fmla="*/ 216 h 286"/>
                  <a:gd name="T8" fmla="*/ 671 w 776"/>
                  <a:gd name="T9" fmla="*/ 209 h 286"/>
                  <a:gd name="T10" fmla="*/ 706 w 776"/>
                  <a:gd name="T11" fmla="*/ 163 h 286"/>
                  <a:gd name="T12" fmla="*/ 698 w 776"/>
                  <a:gd name="T13" fmla="*/ 104 h 286"/>
                  <a:gd name="T14" fmla="*/ 652 w 776"/>
                  <a:gd name="T15" fmla="*/ 69 h 286"/>
                  <a:gd name="T16" fmla="*/ 372 w 776"/>
                  <a:gd name="T17" fmla="*/ 69 h 286"/>
                  <a:gd name="T18" fmla="*/ 326 w 776"/>
                  <a:gd name="T19" fmla="*/ 104 h 286"/>
                  <a:gd name="T20" fmla="*/ 318 w 776"/>
                  <a:gd name="T21" fmla="*/ 163 h 286"/>
                  <a:gd name="T22" fmla="*/ 354 w 776"/>
                  <a:gd name="T23" fmla="*/ 209 h 286"/>
                  <a:gd name="T24" fmla="*/ 413 w 776"/>
                  <a:gd name="T25" fmla="*/ 216 h 286"/>
                  <a:gd name="T26" fmla="*/ 458 w 776"/>
                  <a:gd name="T27" fmla="*/ 181 h 286"/>
                  <a:gd name="T28" fmla="*/ 466 w 776"/>
                  <a:gd name="T29" fmla="*/ 122 h 286"/>
                  <a:gd name="T30" fmla="*/ 430 w 776"/>
                  <a:gd name="T31" fmla="*/ 77 h 286"/>
                  <a:gd name="T32" fmla="*/ 144 w 776"/>
                  <a:gd name="T33" fmla="*/ 66 h 286"/>
                  <a:gd name="T34" fmla="*/ 90 w 776"/>
                  <a:gd name="T35" fmla="*/ 88 h 286"/>
                  <a:gd name="T36" fmla="*/ 66 w 776"/>
                  <a:gd name="T37" fmla="*/ 142 h 286"/>
                  <a:gd name="T38" fmla="*/ 90 w 776"/>
                  <a:gd name="T39" fmla="*/ 196 h 286"/>
                  <a:gd name="T40" fmla="*/ 144 w 776"/>
                  <a:gd name="T41" fmla="*/ 219 h 286"/>
                  <a:gd name="T42" fmla="*/ 198 w 776"/>
                  <a:gd name="T43" fmla="*/ 196 h 286"/>
                  <a:gd name="T44" fmla="*/ 221 w 776"/>
                  <a:gd name="T45" fmla="*/ 142 h 286"/>
                  <a:gd name="T46" fmla="*/ 198 w 776"/>
                  <a:gd name="T47" fmla="*/ 88 h 286"/>
                  <a:gd name="T48" fmla="*/ 144 w 776"/>
                  <a:gd name="T49" fmla="*/ 66 h 286"/>
                  <a:gd name="T50" fmla="*/ 203 w 776"/>
                  <a:gd name="T51" fmla="*/ 13 h 286"/>
                  <a:gd name="T52" fmla="*/ 268 w 776"/>
                  <a:gd name="T53" fmla="*/ 70 h 286"/>
                  <a:gd name="T54" fmla="*/ 333 w 776"/>
                  <a:gd name="T55" fmla="*/ 13 h 286"/>
                  <a:gd name="T56" fmla="*/ 421 w 776"/>
                  <a:gd name="T57" fmla="*/ 3 h 286"/>
                  <a:gd name="T58" fmla="*/ 495 w 776"/>
                  <a:gd name="T59" fmla="*/ 43 h 286"/>
                  <a:gd name="T60" fmla="*/ 551 w 776"/>
                  <a:gd name="T61" fmla="*/ 25 h 286"/>
                  <a:gd name="T62" fmla="*/ 632 w 776"/>
                  <a:gd name="T63" fmla="*/ 0 h 286"/>
                  <a:gd name="T64" fmla="*/ 712 w 776"/>
                  <a:gd name="T65" fmla="*/ 24 h 286"/>
                  <a:gd name="T66" fmla="*/ 764 w 776"/>
                  <a:gd name="T67" fmla="*/ 87 h 286"/>
                  <a:gd name="T68" fmla="*/ 772 w 776"/>
                  <a:gd name="T69" fmla="*/ 171 h 286"/>
                  <a:gd name="T70" fmla="*/ 733 w 776"/>
                  <a:gd name="T71" fmla="*/ 244 h 286"/>
                  <a:gd name="T72" fmla="*/ 661 w 776"/>
                  <a:gd name="T73" fmla="*/ 283 h 286"/>
                  <a:gd name="T74" fmla="*/ 576 w 776"/>
                  <a:gd name="T75" fmla="*/ 274 h 286"/>
                  <a:gd name="T76" fmla="*/ 513 w 776"/>
                  <a:gd name="T77" fmla="*/ 221 h 286"/>
                  <a:gd name="T78" fmla="*/ 448 w 776"/>
                  <a:gd name="T79" fmla="*/ 274 h 286"/>
                  <a:gd name="T80" fmla="*/ 362 w 776"/>
                  <a:gd name="T81" fmla="*/ 283 h 286"/>
                  <a:gd name="T82" fmla="*/ 285 w 776"/>
                  <a:gd name="T83" fmla="*/ 238 h 286"/>
                  <a:gd name="T84" fmla="*/ 228 w 776"/>
                  <a:gd name="T85" fmla="*/ 258 h 286"/>
                  <a:gd name="T86" fmla="*/ 144 w 776"/>
                  <a:gd name="T87" fmla="*/ 286 h 286"/>
                  <a:gd name="T88" fmla="*/ 63 w 776"/>
                  <a:gd name="T89" fmla="*/ 262 h 286"/>
                  <a:gd name="T90" fmla="*/ 11 w 776"/>
                  <a:gd name="T91" fmla="*/ 199 h 286"/>
                  <a:gd name="T92" fmla="*/ 3 w 776"/>
                  <a:gd name="T93" fmla="*/ 113 h 286"/>
                  <a:gd name="T94" fmla="*/ 42 w 776"/>
                  <a:gd name="T95" fmla="*/ 42 h 286"/>
                  <a:gd name="T96" fmla="*/ 115 w 776"/>
                  <a:gd name="T97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76" h="286">
                    <a:moveTo>
                      <a:pt x="632" y="66"/>
                    </a:moveTo>
                    <a:lnTo>
                      <a:pt x="611" y="69"/>
                    </a:lnTo>
                    <a:lnTo>
                      <a:pt x="594" y="77"/>
                    </a:lnTo>
                    <a:lnTo>
                      <a:pt x="578" y="88"/>
                    </a:lnTo>
                    <a:lnTo>
                      <a:pt x="566" y="104"/>
                    </a:lnTo>
                    <a:lnTo>
                      <a:pt x="558" y="122"/>
                    </a:lnTo>
                    <a:lnTo>
                      <a:pt x="555" y="142"/>
                    </a:lnTo>
                    <a:lnTo>
                      <a:pt x="558" y="163"/>
                    </a:lnTo>
                    <a:lnTo>
                      <a:pt x="566" y="181"/>
                    </a:lnTo>
                    <a:lnTo>
                      <a:pt x="578" y="196"/>
                    </a:lnTo>
                    <a:lnTo>
                      <a:pt x="594" y="209"/>
                    </a:lnTo>
                    <a:lnTo>
                      <a:pt x="611" y="216"/>
                    </a:lnTo>
                    <a:lnTo>
                      <a:pt x="632" y="219"/>
                    </a:lnTo>
                    <a:lnTo>
                      <a:pt x="652" y="216"/>
                    </a:lnTo>
                    <a:lnTo>
                      <a:pt x="671" y="209"/>
                    </a:lnTo>
                    <a:lnTo>
                      <a:pt x="687" y="196"/>
                    </a:lnTo>
                    <a:lnTo>
                      <a:pt x="698" y="181"/>
                    </a:lnTo>
                    <a:lnTo>
                      <a:pt x="706" y="163"/>
                    </a:lnTo>
                    <a:lnTo>
                      <a:pt x="709" y="142"/>
                    </a:lnTo>
                    <a:lnTo>
                      <a:pt x="706" y="122"/>
                    </a:lnTo>
                    <a:lnTo>
                      <a:pt x="698" y="104"/>
                    </a:lnTo>
                    <a:lnTo>
                      <a:pt x="687" y="88"/>
                    </a:lnTo>
                    <a:lnTo>
                      <a:pt x="671" y="77"/>
                    </a:lnTo>
                    <a:lnTo>
                      <a:pt x="652" y="69"/>
                    </a:lnTo>
                    <a:lnTo>
                      <a:pt x="632" y="66"/>
                    </a:lnTo>
                    <a:close/>
                    <a:moveTo>
                      <a:pt x="392" y="66"/>
                    </a:moveTo>
                    <a:lnTo>
                      <a:pt x="372" y="69"/>
                    </a:lnTo>
                    <a:lnTo>
                      <a:pt x="354" y="77"/>
                    </a:lnTo>
                    <a:lnTo>
                      <a:pt x="338" y="88"/>
                    </a:lnTo>
                    <a:lnTo>
                      <a:pt x="326" y="104"/>
                    </a:lnTo>
                    <a:lnTo>
                      <a:pt x="318" y="122"/>
                    </a:lnTo>
                    <a:lnTo>
                      <a:pt x="315" y="142"/>
                    </a:lnTo>
                    <a:lnTo>
                      <a:pt x="318" y="163"/>
                    </a:lnTo>
                    <a:lnTo>
                      <a:pt x="326" y="181"/>
                    </a:lnTo>
                    <a:lnTo>
                      <a:pt x="338" y="196"/>
                    </a:lnTo>
                    <a:lnTo>
                      <a:pt x="354" y="209"/>
                    </a:lnTo>
                    <a:lnTo>
                      <a:pt x="372" y="216"/>
                    </a:lnTo>
                    <a:lnTo>
                      <a:pt x="392" y="219"/>
                    </a:lnTo>
                    <a:lnTo>
                      <a:pt x="413" y="216"/>
                    </a:lnTo>
                    <a:lnTo>
                      <a:pt x="430" y="209"/>
                    </a:lnTo>
                    <a:lnTo>
                      <a:pt x="446" y="196"/>
                    </a:lnTo>
                    <a:lnTo>
                      <a:pt x="458" y="181"/>
                    </a:lnTo>
                    <a:lnTo>
                      <a:pt x="466" y="163"/>
                    </a:lnTo>
                    <a:lnTo>
                      <a:pt x="469" y="142"/>
                    </a:lnTo>
                    <a:lnTo>
                      <a:pt x="466" y="122"/>
                    </a:lnTo>
                    <a:lnTo>
                      <a:pt x="458" y="104"/>
                    </a:lnTo>
                    <a:lnTo>
                      <a:pt x="446" y="88"/>
                    </a:lnTo>
                    <a:lnTo>
                      <a:pt x="430" y="77"/>
                    </a:lnTo>
                    <a:lnTo>
                      <a:pt x="413" y="69"/>
                    </a:lnTo>
                    <a:lnTo>
                      <a:pt x="392" y="66"/>
                    </a:lnTo>
                    <a:close/>
                    <a:moveTo>
                      <a:pt x="144" y="66"/>
                    </a:moveTo>
                    <a:lnTo>
                      <a:pt x="123" y="69"/>
                    </a:lnTo>
                    <a:lnTo>
                      <a:pt x="105" y="77"/>
                    </a:lnTo>
                    <a:lnTo>
                      <a:pt x="90" y="88"/>
                    </a:lnTo>
                    <a:lnTo>
                      <a:pt x="77" y="104"/>
                    </a:lnTo>
                    <a:lnTo>
                      <a:pt x="70" y="122"/>
                    </a:lnTo>
                    <a:lnTo>
                      <a:pt x="66" y="142"/>
                    </a:lnTo>
                    <a:lnTo>
                      <a:pt x="70" y="163"/>
                    </a:lnTo>
                    <a:lnTo>
                      <a:pt x="77" y="181"/>
                    </a:lnTo>
                    <a:lnTo>
                      <a:pt x="90" y="196"/>
                    </a:lnTo>
                    <a:lnTo>
                      <a:pt x="105" y="209"/>
                    </a:lnTo>
                    <a:lnTo>
                      <a:pt x="123" y="216"/>
                    </a:lnTo>
                    <a:lnTo>
                      <a:pt x="144" y="219"/>
                    </a:lnTo>
                    <a:lnTo>
                      <a:pt x="164" y="216"/>
                    </a:lnTo>
                    <a:lnTo>
                      <a:pt x="183" y="209"/>
                    </a:lnTo>
                    <a:lnTo>
                      <a:pt x="198" y="196"/>
                    </a:lnTo>
                    <a:lnTo>
                      <a:pt x="209" y="181"/>
                    </a:lnTo>
                    <a:lnTo>
                      <a:pt x="217" y="163"/>
                    </a:lnTo>
                    <a:lnTo>
                      <a:pt x="221" y="142"/>
                    </a:lnTo>
                    <a:lnTo>
                      <a:pt x="217" y="122"/>
                    </a:lnTo>
                    <a:lnTo>
                      <a:pt x="209" y="104"/>
                    </a:lnTo>
                    <a:lnTo>
                      <a:pt x="198" y="88"/>
                    </a:lnTo>
                    <a:lnTo>
                      <a:pt x="183" y="77"/>
                    </a:lnTo>
                    <a:lnTo>
                      <a:pt x="164" y="69"/>
                    </a:lnTo>
                    <a:lnTo>
                      <a:pt x="144" y="66"/>
                    </a:lnTo>
                    <a:close/>
                    <a:moveTo>
                      <a:pt x="144" y="0"/>
                    </a:moveTo>
                    <a:lnTo>
                      <a:pt x="174" y="3"/>
                    </a:lnTo>
                    <a:lnTo>
                      <a:pt x="203" y="13"/>
                    </a:lnTo>
                    <a:lnTo>
                      <a:pt x="228" y="27"/>
                    </a:lnTo>
                    <a:lnTo>
                      <a:pt x="251" y="47"/>
                    </a:lnTo>
                    <a:lnTo>
                      <a:pt x="268" y="70"/>
                    </a:lnTo>
                    <a:lnTo>
                      <a:pt x="285" y="47"/>
                    </a:lnTo>
                    <a:lnTo>
                      <a:pt x="307" y="27"/>
                    </a:lnTo>
                    <a:lnTo>
                      <a:pt x="333" y="13"/>
                    </a:lnTo>
                    <a:lnTo>
                      <a:pt x="362" y="3"/>
                    </a:lnTo>
                    <a:lnTo>
                      <a:pt x="392" y="0"/>
                    </a:lnTo>
                    <a:lnTo>
                      <a:pt x="421" y="3"/>
                    </a:lnTo>
                    <a:lnTo>
                      <a:pt x="448" y="11"/>
                    </a:lnTo>
                    <a:lnTo>
                      <a:pt x="473" y="25"/>
                    </a:lnTo>
                    <a:lnTo>
                      <a:pt x="495" y="43"/>
                    </a:lnTo>
                    <a:lnTo>
                      <a:pt x="513" y="64"/>
                    </a:lnTo>
                    <a:lnTo>
                      <a:pt x="529" y="43"/>
                    </a:lnTo>
                    <a:lnTo>
                      <a:pt x="551" y="25"/>
                    </a:lnTo>
                    <a:lnTo>
                      <a:pt x="576" y="11"/>
                    </a:lnTo>
                    <a:lnTo>
                      <a:pt x="602" y="3"/>
                    </a:lnTo>
                    <a:lnTo>
                      <a:pt x="632" y="0"/>
                    </a:lnTo>
                    <a:lnTo>
                      <a:pt x="661" y="3"/>
                    </a:lnTo>
                    <a:lnTo>
                      <a:pt x="688" y="11"/>
                    </a:lnTo>
                    <a:lnTo>
                      <a:pt x="712" y="24"/>
                    </a:lnTo>
                    <a:lnTo>
                      <a:pt x="733" y="42"/>
                    </a:lnTo>
                    <a:lnTo>
                      <a:pt x="751" y="63"/>
                    </a:lnTo>
                    <a:lnTo>
                      <a:pt x="764" y="87"/>
                    </a:lnTo>
                    <a:lnTo>
                      <a:pt x="772" y="113"/>
                    </a:lnTo>
                    <a:lnTo>
                      <a:pt x="776" y="142"/>
                    </a:lnTo>
                    <a:lnTo>
                      <a:pt x="772" y="171"/>
                    </a:lnTo>
                    <a:lnTo>
                      <a:pt x="764" y="199"/>
                    </a:lnTo>
                    <a:lnTo>
                      <a:pt x="751" y="223"/>
                    </a:lnTo>
                    <a:lnTo>
                      <a:pt x="733" y="244"/>
                    </a:lnTo>
                    <a:lnTo>
                      <a:pt x="712" y="262"/>
                    </a:lnTo>
                    <a:lnTo>
                      <a:pt x="688" y="274"/>
                    </a:lnTo>
                    <a:lnTo>
                      <a:pt x="661" y="283"/>
                    </a:lnTo>
                    <a:lnTo>
                      <a:pt x="632" y="286"/>
                    </a:lnTo>
                    <a:lnTo>
                      <a:pt x="602" y="283"/>
                    </a:lnTo>
                    <a:lnTo>
                      <a:pt x="576" y="274"/>
                    </a:lnTo>
                    <a:lnTo>
                      <a:pt x="551" y="261"/>
                    </a:lnTo>
                    <a:lnTo>
                      <a:pt x="529" y="243"/>
                    </a:lnTo>
                    <a:lnTo>
                      <a:pt x="513" y="221"/>
                    </a:lnTo>
                    <a:lnTo>
                      <a:pt x="495" y="243"/>
                    </a:lnTo>
                    <a:lnTo>
                      <a:pt x="473" y="261"/>
                    </a:lnTo>
                    <a:lnTo>
                      <a:pt x="448" y="274"/>
                    </a:lnTo>
                    <a:lnTo>
                      <a:pt x="421" y="283"/>
                    </a:lnTo>
                    <a:lnTo>
                      <a:pt x="392" y="286"/>
                    </a:lnTo>
                    <a:lnTo>
                      <a:pt x="362" y="283"/>
                    </a:lnTo>
                    <a:lnTo>
                      <a:pt x="333" y="273"/>
                    </a:lnTo>
                    <a:lnTo>
                      <a:pt x="307" y="258"/>
                    </a:lnTo>
                    <a:lnTo>
                      <a:pt x="285" y="238"/>
                    </a:lnTo>
                    <a:lnTo>
                      <a:pt x="268" y="214"/>
                    </a:lnTo>
                    <a:lnTo>
                      <a:pt x="251" y="238"/>
                    </a:lnTo>
                    <a:lnTo>
                      <a:pt x="228" y="258"/>
                    </a:lnTo>
                    <a:lnTo>
                      <a:pt x="203" y="273"/>
                    </a:lnTo>
                    <a:lnTo>
                      <a:pt x="174" y="283"/>
                    </a:lnTo>
                    <a:lnTo>
                      <a:pt x="144" y="286"/>
                    </a:lnTo>
                    <a:lnTo>
                      <a:pt x="115" y="283"/>
                    </a:lnTo>
                    <a:lnTo>
                      <a:pt x="87" y="274"/>
                    </a:lnTo>
                    <a:lnTo>
                      <a:pt x="63" y="262"/>
                    </a:lnTo>
                    <a:lnTo>
                      <a:pt x="42" y="244"/>
                    </a:lnTo>
                    <a:lnTo>
                      <a:pt x="24" y="223"/>
                    </a:lnTo>
                    <a:lnTo>
                      <a:pt x="11" y="199"/>
                    </a:lnTo>
                    <a:lnTo>
                      <a:pt x="3" y="171"/>
                    </a:lnTo>
                    <a:lnTo>
                      <a:pt x="0" y="142"/>
                    </a:lnTo>
                    <a:lnTo>
                      <a:pt x="3" y="113"/>
                    </a:lnTo>
                    <a:lnTo>
                      <a:pt x="11" y="87"/>
                    </a:lnTo>
                    <a:lnTo>
                      <a:pt x="24" y="63"/>
                    </a:lnTo>
                    <a:lnTo>
                      <a:pt x="42" y="42"/>
                    </a:lnTo>
                    <a:lnTo>
                      <a:pt x="63" y="24"/>
                    </a:lnTo>
                    <a:lnTo>
                      <a:pt x="87" y="11"/>
                    </a:lnTo>
                    <a:lnTo>
                      <a:pt x="115" y="3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35" name="Freeform 275">
                <a:extLst>
                  <a:ext uri="{FF2B5EF4-FFF2-40B4-BE49-F238E27FC236}">
                    <a16:creationId xmlns:a16="http://schemas.microsoft.com/office/drawing/2014/main" id="{08232244-6545-49C7-A22E-126071A3A8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9" y="2250"/>
                <a:ext cx="86" cy="32"/>
              </a:xfrm>
              <a:custGeom>
                <a:avLst/>
                <a:gdLst>
                  <a:gd name="T0" fmla="*/ 593 w 775"/>
                  <a:gd name="T1" fmla="*/ 77 h 287"/>
                  <a:gd name="T2" fmla="*/ 557 w 775"/>
                  <a:gd name="T3" fmla="*/ 123 h 287"/>
                  <a:gd name="T4" fmla="*/ 565 w 775"/>
                  <a:gd name="T5" fmla="*/ 183 h 287"/>
                  <a:gd name="T6" fmla="*/ 612 w 775"/>
                  <a:gd name="T7" fmla="*/ 217 h 287"/>
                  <a:gd name="T8" fmla="*/ 670 w 775"/>
                  <a:gd name="T9" fmla="*/ 209 h 287"/>
                  <a:gd name="T10" fmla="*/ 706 w 775"/>
                  <a:gd name="T11" fmla="*/ 164 h 287"/>
                  <a:gd name="T12" fmla="*/ 698 w 775"/>
                  <a:gd name="T13" fmla="*/ 105 h 287"/>
                  <a:gd name="T14" fmla="*/ 651 w 775"/>
                  <a:gd name="T15" fmla="*/ 70 h 287"/>
                  <a:gd name="T16" fmla="*/ 372 w 775"/>
                  <a:gd name="T17" fmla="*/ 70 h 287"/>
                  <a:gd name="T18" fmla="*/ 325 w 775"/>
                  <a:gd name="T19" fmla="*/ 105 h 287"/>
                  <a:gd name="T20" fmla="*/ 317 w 775"/>
                  <a:gd name="T21" fmla="*/ 164 h 287"/>
                  <a:gd name="T22" fmla="*/ 353 w 775"/>
                  <a:gd name="T23" fmla="*/ 209 h 287"/>
                  <a:gd name="T24" fmla="*/ 412 w 775"/>
                  <a:gd name="T25" fmla="*/ 217 h 287"/>
                  <a:gd name="T26" fmla="*/ 458 w 775"/>
                  <a:gd name="T27" fmla="*/ 183 h 287"/>
                  <a:gd name="T28" fmla="*/ 466 w 775"/>
                  <a:gd name="T29" fmla="*/ 123 h 287"/>
                  <a:gd name="T30" fmla="*/ 431 w 775"/>
                  <a:gd name="T31" fmla="*/ 77 h 287"/>
                  <a:gd name="T32" fmla="*/ 143 w 775"/>
                  <a:gd name="T33" fmla="*/ 66 h 287"/>
                  <a:gd name="T34" fmla="*/ 89 w 775"/>
                  <a:gd name="T35" fmla="*/ 90 h 287"/>
                  <a:gd name="T36" fmla="*/ 66 w 775"/>
                  <a:gd name="T37" fmla="*/ 144 h 287"/>
                  <a:gd name="T38" fmla="*/ 89 w 775"/>
                  <a:gd name="T39" fmla="*/ 198 h 287"/>
                  <a:gd name="T40" fmla="*/ 143 w 775"/>
                  <a:gd name="T41" fmla="*/ 220 h 287"/>
                  <a:gd name="T42" fmla="*/ 197 w 775"/>
                  <a:gd name="T43" fmla="*/ 198 h 287"/>
                  <a:gd name="T44" fmla="*/ 220 w 775"/>
                  <a:gd name="T45" fmla="*/ 144 h 287"/>
                  <a:gd name="T46" fmla="*/ 197 w 775"/>
                  <a:gd name="T47" fmla="*/ 90 h 287"/>
                  <a:gd name="T48" fmla="*/ 143 w 775"/>
                  <a:gd name="T49" fmla="*/ 66 h 287"/>
                  <a:gd name="T50" fmla="*/ 203 w 775"/>
                  <a:gd name="T51" fmla="*/ 13 h 287"/>
                  <a:gd name="T52" fmla="*/ 267 w 775"/>
                  <a:gd name="T53" fmla="*/ 72 h 287"/>
                  <a:gd name="T54" fmla="*/ 332 w 775"/>
                  <a:gd name="T55" fmla="*/ 13 h 287"/>
                  <a:gd name="T56" fmla="*/ 421 w 775"/>
                  <a:gd name="T57" fmla="*/ 3 h 287"/>
                  <a:gd name="T58" fmla="*/ 494 w 775"/>
                  <a:gd name="T59" fmla="*/ 43 h 287"/>
                  <a:gd name="T60" fmla="*/ 550 w 775"/>
                  <a:gd name="T61" fmla="*/ 25 h 287"/>
                  <a:gd name="T62" fmla="*/ 631 w 775"/>
                  <a:gd name="T63" fmla="*/ 0 h 287"/>
                  <a:gd name="T64" fmla="*/ 711 w 775"/>
                  <a:gd name="T65" fmla="*/ 24 h 287"/>
                  <a:gd name="T66" fmla="*/ 764 w 775"/>
                  <a:gd name="T67" fmla="*/ 87 h 287"/>
                  <a:gd name="T68" fmla="*/ 772 w 775"/>
                  <a:gd name="T69" fmla="*/ 173 h 287"/>
                  <a:gd name="T70" fmla="*/ 732 w 775"/>
                  <a:gd name="T71" fmla="*/ 244 h 287"/>
                  <a:gd name="T72" fmla="*/ 660 w 775"/>
                  <a:gd name="T73" fmla="*/ 283 h 287"/>
                  <a:gd name="T74" fmla="*/ 575 w 775"/>
                  <a:gd name="T75" fmla="*/ 275 h 287"/>
                  <a:gd name="T76" fmla="*/ 512 w 775"/>
                  <a:gd name="T77" fmla="*/ 222 h 287"/>
                  <a:gd name="T78" fmla="*/ 448 w 775"/>
                  <a:gd name="T79" fmla="*/ 275 h 287"/>
                  <a:gd name="T80" fmla="*/ 361 w 775"/>
                  <a:gd name="T81" fmla="*/ 283 h 287"/>
                  <a:gd name="T82" fmla="*/ 285 w 775"/>
                  <a:gd name="T83" fmla="*/ 239 h 287"/>
                  <a:gd name="T84" fmla="*/ 229 w 775"/>
                  <a:gd name="T85" fmla="*/ 259 h 287"/>
                  <a:gd name="T86" fmla="*/ 143 w 775"/>
                  <a:gd name="T87" fmla="*/ 287 h 287"/>
                  <a:gd name="T88" fmla="*/ 63 w 775"/>
                  <a:gd name="T89" fmla="*/ 262 h 287"/>
                  <a:gd name="T90" fmla="*/ 11 w 775"/>
                  <a:gd name="T91" fmla="*/ 199 h 287"/>
                  <a:gd name="T92" fmla="*/ 2 w 775"/>
                  <a:gd name="T93" fmla="*/ 115 h 287"/>
                  <a:gd name="T94" fmla="*/ 42 w 775"/>
                  <a:gd name="T95" fmla="*/ 42 h 287"/>
                  <a:gd name="T96" fmla="*/ 114 w 775"/>
                  <a:gd name="T97" fmla="*/ 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75" h="287">
                    <a:moveTo>
                      <a:pt x="631" y="66"/>
                    </a:moveTo>
                    <a:lnTo>
                      <a:pt x="612" y="70"/>
                    </a:lnTo>
                    <a:lnTo>
                      <a:pt x="593" y="77"/>
                    </a:lnTo>
                    <a:lnTo>
                      <a:pt x="577" y="90"/>
                    </a:lnTo>
                    <a:lnTo>
                      <a:pt x="565" y="105"/>
                    </a:lnTo>
                    <a:lnTo>
                      <a:pt x="557" y="123"/>
                    </a:lnTo>
                    <a:lnTo>
                      <a:pt x="555" y="144"/>
                    </a:lnTo>
                    <a:lnTo>
                      <a:pt x="557" y="164"/>
                    </a:lnTo>
                    <a:lnTo>
                      <a:pt x="565" y="183"/>
                    </a:lnTo>
                    <a:lnTo>
                      <a:pt x="577" y="198"/>
                    </a:lnTo>
                    <a:lnTo>
                      <a:pt x="593" y="209"/>
                    </a:lnTo>
                    <a:lnTo>
                      <a:pt x="612" y="217"/>
                    </a:lnTo>
                    <a:lnTo>
                      <a:pt x="631" y="220"/>
                    </a:lnTo>
                    <a:lnTo>
                      <a:pt x="651" y="217"/>
                    </a:lnTo>
                    <a:lnTo>
                      <a:pt x="670" y="209"/>
                    </a:lnTo>
                    <a:lnTo>
                      <a:pt x="686" y="198"/>
                    </a:lnTo>
                    <a:lnTo>
                      <a:pt x="698" y="183"/>
                    </a:lnTo>
                    <a:lnTo>
                      <a:pt x="706" y="164"/>
                    </a:lnTo>
                    <a:lnTo>
                      <a:pt x="708" y="144"/>
                    </a:lnTo>
                    <a:lnTo>
                      <a:pt x="706" y="123"/>
                    </a:lnTo>
                    <a:lnTo>
                      <a:pt x="698" y="105"/>
                    </a:lnTo>
                    <a:lnTo>
                      <a:pt x="686" y="90"/>
                    </a:lnTo>
                    <a:lnTo>
                      <a:pt x="670" y="77"/>
                    </a:lnTo>
                    <a:lnTo>
                      <a:pt x="651" y="70"/>
                    </a:lnTo>
                    <a:lnTo>
                      <a:pt x="631" y="66"/>
                    </a:lnTo>
                    <a:close/>
                    <a:moveTo>
                      <a:pt x="392" y="66"/>
                    </a:moveTo>
                    <a:lnTo>
                      <a:pt x="372" y="70"/>
                    </a:lnTo>
                    <a:lnTo>
                      <a:pt x="353" y="77"/>
                    </a:lnTo>
                    <a:lnTo>
                      <a:pt x="337" y="90"/>
                    </a:lnTo>
                    <a:lnTo>
                      <a:pt x="325" y="105"/>
                    </a:lnTo>
                    <a:lnTo>
                      <a:pt x="317" y="123"/>
                    </a:lnTo>
                    <a:lnTo>
                      <a:pt x="315" y="144"/>
                    </a:lnTo>
                    <a:lnTo>
                      <a:pt x="317" y="164"/>
                    </a:lnTo>
                    <a:lnTo>
                      <a:pt x="325" y="183"/>
                    </a:lnTo>
                    <a:lnTo>
                      <a:pt x="337" y="198"/>
                    </a:lnTo>
                    <a:lnTo>
                      <a:pt x="353" y="209"/>
                    </a:lnTo>
                    <a:lnTo>
                      <a:pt x="372" y="217"/>
                    </a:lnTo>
                    <a:lnTo>
                      <a:pt x="392" y="220"/>
                    </a:lnTo>
                    <a:lnTo>
                      <a:pt x="412" y="217"/>
                    </a:lnTo>
                    <a:lnTo>
                      <a:pt x="431" y="209"/>
                    </a:lnTo>
                    <a:lnTo>
                      <a:pt x="446" y="198"/>
                    </a:lnTo>
                    <a:lnTo>
                      <a:pt x="458" y="183"/>
                    </a:lnTo>
                    <a:lnTo>
                      <a:pt x="466" y="164"/>
                    </a:lnTo>
                    <a:lnTo>
                      <a:pt x="468" y="144"/>
                    </a:lnTo>
                    <a:lnTo>
                      <a:pt x="466" y="123"/>
                    </a:lnTo>
                    <a:lnTo>
                      <a:pt x="458" y="105"/>
                    </a:lnTo>
                    <a:lnTo>
                      <a:pt x="446" y="90"/>
                    </a:lnTo>
                    <a:lnTo>
                      <a:pt x="431" y="77"/>
                    </a:lnTo>
                    <a:lnTo>
                      <a:pt x="412" y="70"/>
                    </a:lnTo>
                    <a:lnTo>
                      <a:pt x="392" y="66"/>
                    </a:lnTo>
                    <a:close/>
                    <a:moveTo>
                      <a:pt x="143" y="66"/>
                    </a:moveTo>
                    <a:lnTo>
                      <a:pt x="123" y="70"/>
                    </a:lnTo>
                    <a:lnTo>
                      <a:pt x="104" y="77"/>
                    </a:lnTo>
                    <a:lnTo>
                      <a:pt x="89" y="90"/>
                    </a:lnTo>
                    <a:lnTo>
                      <a:pt x="76" y="105"/>
                    </a:lnTo>
                    <a:lnTo>
                      <a:pt x="69" y="123"/>
                    </a:lnTo>
                    <a:lnTo>
                      <a:pt x="66" y="144"/>
                    </a:lnTo>
                    <a:lnTo>
                      <a:pt x="69" y="164"/>
                    </a:lnTo>
                    <a:lnTo>
                      <a:pt x="76" y="183"/>
                    </a:lnTo>
                    <a:lnTo>
                      <a:pt x="89" y="198"/>
                    </a:lnTo>
                    <a:lnTo>
                      <a:pt x="104" y="209"/>
                    </a:lnTo>
                    <a:lnTo>
                      <a:pt x="123" y="217"/>
                    </a:lnTo>
                    <a:lnTo>
                      <a:pt x="143" y="220"/>
                    </a:lnTo>
                    <a:lnTo>
                      <a:pt x="163" y="217"/>
                    </a:lnTo>
                    <a:lnTo>
                      <a:pt x="182" y="209"/>
                    </a:lnTo>
                    <a:lnTo>
                      <a:pt x="197" y="198"/>
                    </a:lnTo>
                    <a:lnTo>
                      <a:pt x="210" y="183"/>
                    </a:lnTo>
                    <a:lnTo>
                      <a:pt x="217" y="164"/>
                    </a:lnTo>
                    <a:lnTo>
                      <a:pt x="220" y="144"/>
                    </a:lnTo>
                    <a:lnTo>
                      <a:pt x="217" y="123"/>
                    </a:lnTo>
                    <a:lnTo>
                      <a:pt x="210" y="105"/>
                    </a:lnTo>
                    <a:lnTo>
                      <a:pt x="197" y="90"/>
                    </a:lnTo>
                    <a:lnTo>
                      <a:pt x="182" y="77"/>
                    </a:lnTo>
                    <a:lnTo>
                      <a:pt x="163" y="70"/>
                    </a:lnTo>
                    <a:lnTo>
                      <a:pt x="143" y="66"/>
                    </a:lnTo>
                    <a:close/>
                    <a:moveTo>
                      <a:pt x="143" y="0"/>
                    </a:moveTo>
                    <a:lnTo>
                      <a:pt x="174" y="3"/>
                    </a:lnTo>
                    <a:lnTo>
                      <a:pt x="203" y="13"/>
                    </a:lnTo>
                    <a:lnTo>
                      <a:pt x="229" y="28"/>
                    </a:lnTo>
                    <a:lnTo>
                      <a:pt x="250" y="48"/>
                    </a:lnTo>
                    <a:lnTo>
                      <a:pt x="267" y="72"/>
                    </a:lnTo>
                    <a:lnTo>
                      <a:pt x="285" y="48"/>
                    </a:lnTo>
                    <a:lnTo>
                      <a:pt x="306" y="28"/>
                    </a:lnTo>
                    <a:lnTo>
                      <a:pt x="332" y="13"/>
                    </a:lnTo>
                    <a:lnTo>
                      <a:pt x="361" y="3"/>
                    </a:lnTo>
                    <a:lnTo>
                      <a:pt x="392" y="0"/>
                    </a:lnTo>
                    <a:lnTo>
                      <a:pt x="421" y="3"/>
                    </a:lnTo>
                    <a:lnTo>
                      <a:pt x="448" y="12"/>
                    </a:lnTo>
                    <a:lnTo>
                      <a:pt x="473" y="25"/>
                    </a:lnTo>
                    <a:lnTo>
                      <a:pt x="494" y="43"/>
                    </a:lnTo>
                    <a:lnTo>
                      <a:pt x="512" y="65"/>
                    </a:lnTo>
                    <a:lnTo>
                      <a:pt x="529" y="43"/>
                    </a:lnTo>
                    <a:lnTo>
                      <a:pt x="550" y="25"/>
                    </a:lnTo>
                    <a:lnTo>
                      <a:pt x="575" y="12"/>
                    </a:lnTo>
                    <a:lnTo>
                      <a:pt x="603" y="3"/>
                    </a:lnTo>
                    <a:lnTo>
                      <a:pt x="631" y="0"/>
                    </a:lnTo>
                    <a:lnTo>
                      <a:pt x="660" y="3"/>
                    </a:lnTo>
                    <a:lnTo>
                      <a:pt x="687" y="11"/>
                    </a:lnTo>
                    <a:lnTo>
                      <a:pt x="711" y="24"/>
                    </a:lnTo>
                    <a:lnTo>
                      <a:pt x="732" y="42"/>
                    </a:lnTo>
                    <a:lnTo>
                      <a:pt x="750" y="63"/>
                    </a:lnTo>
                    <a:lnTo>
                      <a:pt x="764" y="87"/>
                    </a:lnTo>
                    <a:lnTo>
                      <a:pt x="772" y="115"/>
                    </a:lnTo>
                    <a:lnTo>
                      <a:pt x="775" y="144"/>
                    </a:lnTo>
                    <a:lnTo>
                      <a:pt x="772" y="173"/>
                    </a:lnTo>
                    <a:lnTo>
                      <a:pt x="764" y="199"/>
                    </a:lnTo>
                    <a:lnTo>
                      <a:pt x="750" y="223"/>
                    </a:lnTo>
                    <a:lnTo>
                      <a:pt x="732" y="244"/>
                    </a:lnTo>
                    <a:lnTo>
                      <a:pt x="711" y="262"/>
                    </a:lnTo>
                    <a:lnTo>
                      <a:pt x="687" y="275"/>
                    </a:lnTo>
                    <a:lnTo>
                      <a:pt x="660" y="283"/>
                    </a:lnTo>
                    <a:lnTo>
                      <a:pt x="631" y="287"/>
                    </a:lnTo>
                    <a:lnTo>
                      <a:pt x="603" y="283"/>
                    </a:lnTo>
                    <a:lnTo>
                      <a:pt x="575" y="275"/>
                    </a:lnTo>
                    <a:lnTo>
                      <a:pt x="550" y="261"/>
                    </a:lnTo>
                    <a:lnTo>
                      <a:pt x="529" y="243"/>
                    </a:lnTo>
                    <a:lnTo>
                      <a:pt x="512" y="222"/>
                    </a:lnTo>
                    <a:lnTo>
                      <a:pt x="494" y="243"/>
                    </a:lnTo>
                    <a:lnTo>
                      <a:pt x="473" y="261"/>
                    </a:lnTo>
                    <a:lnTo>
                      <a:pt x="448" y="275"/>
                    </a:lnTo>
                    <a:lnTo>
                      <a:pt x="421" y="283"/>
                    </a:lnTo>
                    <a:lnTo>
                      <a:pt x="392" y="287"/>
                    </a:lnTo>
                    <a:lnTo>
                      <a:pt x="361" y="283"/>
                    </a:lnTo>
                    <a:lnTo>
                      <a:pt x="332" y="273"/>
                    </a:lnTo>
                    <a:lnTo>
                      <a:pt x="306" y="259"/>
                    </a:lnTo>
                    <a:lnTo>
                      <a:pt x="285" y="239"/>
                    </a:lnTo>
                    <a:lnTo>
                      <a:pt x="267" y="215"/>
                    </a:lnTo>
                    <a:lnTo>
                      <a:pt x="250" y="239"/>
                    </a:lnTo>
                    <a:lnTo>
                      <a:pt x="229" y="259"/>
                    </a:lnTo>
                    <a:lnTo>
                      <a:pt x="203" y="273"/>
                    </a:lnTo>
                    <a:lnTo>
                      <a:pt x="174" y="283"/>
                    </a:lnTo>
                    <a:lnTo>
                      <a:pt x="143" y="287"/>
                    </a:lnTo>
                    <a:lnTo>
                      <a:pt x="114" y="283"/>
                    </a:lnTo>
                    <a:lnTo>
                      <a:pt x="88" y="275"/>
                    </a:lnTo>
                    <a:lnTo>
                      <a:pt x="63" y="262"/>
                    </a:lnTo>
                    <a:lnTo>
                      <a:pt x="42" y="244"/>
                    </a:lnTo>
                    <a:lnTo>
                      <a:pt x="24" y="223"/>
                    </a:lnTo>
                    <a:lnTo>
                      <a:pt x="11" y="199"/>
                    </a:lnTo>
                    <a:lnTo>
                      <a:pt x="2" y="173"/>
                    </a:lnTo>
                    <a:lnTo>
                      <a:pt x="0" y="144"/>
                    </a:lnTo>
                    <a:lnTo>
                      <a:pt x="2" y="115"/>
                    </a:lnTo>
                    <a:lnTo>
                      <a:pt x="11" y="87"/>
                    </a:lnTo>
                    <a:lnTo>
                      <a:pt x="24" y="63"/>
                    </a:lnTo>
                    <a:lnTo>
                      <a:pt x="42" y="42"/>
                    </a:lnTo>
                    <a:lnTo>
                      <a:pt x="63" y="24"/>
                    </a:lnTo>
                    <a:lnTo>
                      <a:pt x="88" y="11"/>
                    </a:lnTo>
                    <a:lnTo>
                      <a:pt x="114" y="3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36" name="Freeform 276">
                <a:extLst>
                  <a:ext uri="{FF2B5EF4-FFF2-40B4-BE49-F238E27FC236}">
                    <a16:creationId xmlns:a16="http://schemas.microsoft.com/office/drawing/2014/main" id="{E64DC423-DB05-4B4D-BD85-A53056A536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6" y="2227"/>
                <a:ext cx="132" cy="98"/>
              </a:xfrm>
              <a:custGeom>
                <a:avLst/>
                <a:gdLst>
                  <a:gd name="T0" fmla="*/ 79 w 1185"/>
                  <a:gd name="T1" fmla="*/ 68 h 884"/>
                  <a:gd name="T2" fmla="*/ 76 w 1185"/>
                  <a:gd name="T3" fmla="*/ 68 h 884"/>
                  <a:gd name="T4" fmla="*/ 72 w 1185"/>
                  <a:gd name="T5" fmla="*/ 70 h 884"/>
                  <a:gd name="T6" fmla="*/ 69 w 1185"/>
                  <a:gd name="T7" fmla="*/ 72 h 884"/>
                  <a:gd name="T8" fmla="*/ 67 w 1185"/>
                  <a:gd name="T9" fmla="*/ 76 h 884"/>
                  <a:gd name="T10" fmla="*/ 67 w 1185"/>
                  <a:gd name="T11" fmla="*/ 80 h 884"/>
                  <a:gd name="T12" fmla="*/ 67 w 1185"/>
                  <a:gd name="T13" fmla="*/ 654 h 884"/>
                  <a:gd name="T14" fmla="*/ 67 w 1185"/>
                  <a:gd name="T15" fmla="*/ 658 h 884"/>
                  <a:gd name="T16" fmla="*/ 69 w 1185"/>
                  <a:gd name="T17" fmla="*/ 662 h 884"/>
                  <a:gd name="T18" fmla="*/ 72 w 1185"/>
                  <a:gd name="T19" fmla="*/ 664 h 884"/>
                  <a:gd name="T20" fmla="*/ 76 w 1185"/>
                  <a:gd name="T21" fmla="*/ 666 h 884"/>
                  <a:gd name="T22" fmla="*/ 79 w 1185"/>
                  <a:gd name="T23" fmla="*/ 667 h 884"/>
                  <a:gd name="T24" fmla="*/ 1105 w 1185"/>
                  <a:gd name="T25" fmla="*/ 667 h 884"/>
                  <a:gd name="T26" fmla="*/ 1110 w 1185"/>
                  <a:gd name="T27" fmla="*/ 666 h 884"/>
                  <a:gd name="T28" fmla="*/ 1113 w 1185"/>
                  <a:gd name="T29" fmla="*/ 664 h 884"/>
                  <a:gd name="T30" fmla="*/ 1115 w 1185"/>
                  <a:gd name="T31" fmla="*/ 662 h 884"/>
                  <a:gd name="T32" fmla="*/ 1117 w 1185"/>
                  <a:gd name="T33" fmla="*/ 658 h 884"/>
                  <a:gd name="T34" fmla="*/ 1118 w 1185"/>
                  <a:gd name="T35" fmla="*/ 654 h 884"/>
                  <a:gd name="T36" fmla="*/ 1118 w 1185"/>
                  <a:gd name="T37" fmla="*/ 80 h 884"/>
                  <a:gd name="T38" fmla="*/ 1117 w 1185"/>
                  <a:gd name="T39" fmla="*/ 76 h 884"/>
                  <a:gd name="T40" fmla="*/ 1115 w 1185"/>
                  <a:gd name="T41" fmla="*/ 72 h 884"/>
                  <a:gd name="T42" fmla="*/ 1113 w 1185"/>
                  <a:gd name="T43" fmla="*/ 70 h 884"/>
                  <a:gd name="T44" fmla="*/ 1110 w 1185"/>
                  <a:gd name="T45" fmla="*/ 68 h 884"/>
                  <a:gd name="T46" fmla="*/ 1105 w 1185"/>
                  <a:gd name="T47" fmla="*/ 68 h 884"/>
                  <a:gd name="T48" fmla="*/ 79 w 1185"/>
                  <a:gd name="T49" fmla="*/ 68 h 884"/>
                  <a:gd name="T50" fmla="*/ 79 w 1185"/>
                  <a:gd name="T51" fmla="*/ 0 h 884"/>
                  <a:gd name="T52" fmla="*/ 1105 w 1185"/>
                  <a:gd name="T53" fmla="*/ 0 h 884"/>
                  <a:gd name="T54" fmla="*/ 1126 w 1185"/>
                  <a:gd name="T55" fmla="*/ 4 h 884"/>
                  <a:gd name="T56" fmla="*/ 1145 w 1185"/>
                  <a:gd name="T57" fmla="*/ 11 h 884"/>
                  <a:gd name="T58" fmla="*/ 1162 w 1185"/>
                  <a:gd name="T59" fmla="*/ 24 h 884"/>
                  <a:gd name="T60" fmla="*/ 1174 w 1185"/>
                  <a:gd name="T61" fmla="*/ 40 h 884"/>
                  <a:gd name="T62" fmla="*/ 1182 w 1185"/>
                  <a:gd name="T63" fmla="*/ 59 h 884"/>
                  <a:gd name="T64" fmla="*/ 1185 w 1185"/>
                  <a:gd name="T65" fmla="*/ 80 h 884"/>
                  <a:gd name="T66" fmla="*/ 1185 w 1185"/>
                  <a:gd name="T67" fmla="*/ 654 h 884"/>
                  <a:gd name="T68" fmla="*/ 1182 w 1185"/>
                  <a:gd name="T69" fmla="*/ 675 h 884"/>
                  <a:gd name="T70" fmla="*/ 1174 w 1185"/>
                  <a:gd name="T71" fmla="*/ 694 h 884"/>
                  <a:gd name="T72" fmla="*/ 1162 w 1185"/>
                  <a:gd name="T73" fmla="*/ 710 h 884"/>
                  <a:gd name="T74" fmla="*/ 1145 w 1185"/>
                  <a:gd name="T75" fmla="*/ 723 h 884"/>
                  <a:gd name="T76" fmla="*/ 1126 w 1185"/>
                  <a:gd name="T77" fmla="*/ 730 h 884"/>
                  <a:gd name="T78" fmla="*/ 1105 w 1185"/>
                  <a:gd name="T79" fmla="*/ 734 h 884"/>
                  <a:gd name="T80" fmla="*/ 1080 w 1185"/>
                  <a:gd name="T81" fmla="*/ 734 h 884"/>
                  <a:gd name="T82" fmla="*/ 1143 w 1185"/>
                  <a:gd name="T83" fmla="*/ 884 h 884"/>
                  <a:gd name="T84" fmla="*/ 964 w 1185"/>
                  <a:gd name="T85" fmla="*/ 734 h 884"/>
                  <a:gd name="T86" fmla="*/ 79 w 1185"/>
                  <a:gd name="T87" fmla="*/ 734 h 884"/>
                  <a:gd name="T88" fmla="*/ 58 w 1185"/>
                  <a:gd name="T89" fmla="*/ 730 h 884"/>
                  <a:gd name="T90" fmla="*/ 40 w 1185"/>
                  <a:gd name="T91" fmla="*/ 723 h 884"/>
                  <a:gd name="T92" fmla="*/ 23 w 1185"/>
                  <a:gd name="T93" fmla="*/ 710 h 884"/>
                  <a:gd name="T94" fmla="*/ 11 w 1185"/>
                  <a:gd name="T95" fmla="*/ 694 h 884"/>
                  <a:gd name="T96" fmla="*/ 3 w 1185"/>
                  <a:gd name="T97" fmla="*/ 675 h 884"/>
                  <a:gd name="T98" fmla="*/ 0 w 1185"/>
                  <a:gd name="T99" fmla="*/ 654 h 884"/>
                  <a:gd name="T100" fmla="*/ 0 w 1185"/>
                  <a:gd name="T101" fmla="*/ 80 h 884"/>
                  <a:gd name="T102" fmla="*/ 3 w 1185"/>
                  <a:gd name="T103" fmla="*/ 59 h 884"/>
                  <a:gd name="T104" fmla="*/ 11 w 1185"/>
                  <a:gd name="T105" fmla="*/ 40 h 884"/>
                  <a:gd name="T106" fmla="*/ 23 w 1185"/>
                  <a:gd name="T107" fmla="*/ 24 h 884"/>
                  <a:gd name="T108" fmla="*/ 40 w 1185"/>
                  <a:gd name="T109" fmla="*/ 11 h 884"/>
                  <a:gd name="T110" fmla="*/ 58 w 1185"/>
                  <a:gd name="T111" fmla="*/ 4 h 884"/>
                  <a:gd name="T112" fmla="*/ 79 w 1185"/>
                  <a:gd name="T113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5" h="884">
                    <a:moveTo>
                      <a:pt x="79" y="68"/>
                    </a:moveTo>
                    <a:lnTo>
                      <a:pt x="76" y="68"/>
                    </a:lnTo>
                    <a:lnTo>
                      <a:pt x="72" y="70"/>
                    </a:lnTo>
                    <a:lnTo>
                      <a:pt x="69" y="72"/>
                    </a:lnTo>
                    <a:lnTo>
                      <a:pt x="67" y="76"/>
                    </a:lnTo>
                    <a:lnTo>
                      <a:pt x="67" y="80"/>
                    </a:lnTo>
                    <a:lnTo>
                      <a:pt x="67" y="654"/>
                    </a:lnTo>
                    <a:lnTo>
                      <a:pt x="67" y="658"/>
                    </a:lnTo>
                    <a:lnTo>
                      <a:pt x="69" y="662"/>
                    </a:lnTo>
                    <a:lnTo>
                      <a:pt x="72" y="664"/>
                    </a:lnTo>
                    <a:lnTo>
                      <a:pt x="76" y="666"/>
                    </a:lnTo>
                    <a:lnTo>
                      <a:pt x="79" y="667"/>
                    </a:lnTo>
                    <a:lnTo>
                      <a:pt x="1105" y="667"/>
                    </a:lnTo>
                    <a:lnTo>
                      <a:pt x="1110" y="666"/>
                    </a:lnTo>
                    <a:lnTo>
                      <a:pt x="1113" y="664"/>
                    </a:lnTo>
                    <a:lnTo>
                      <a:pt x="1115" y="662"/>
                    </a:lnTo>
                    <a:lnTo>
                      <a:pt x="1117" y="658"/>
                    </a:lnTo>
                    <a:lnTo>
                      <a:pt x="1118" y="654"/>
                    </a:lnTo>
                    <a:lnTo>
                      <a:pt x="1118" y="80"/>
                    </a:lnTo>
                    <a:lnTo>
                      <a:pt x="1117" y="76"/>
                    </a:lnTo>
                    <a:lnTo>
                      <a:pt x="1115" y="72"/>
                    </a:lnTo>
                    <a:lnTo>
                      <a:pt x="1113" y="70"/>
                    </a:lnTo>
                    <a:lnTo>
                      <a:pt x="1110" y="68"/>
                    </a:lnTo>
                    <a:lnTo>
                      <a:pt x="1105" y="68"/>
                    </a:lnTo>
                    <a:lnTo>
                      <a:pt x="79" y="68"/>
                    </a:lnTo>
                    <a:close/>
                    <a:moveTo>
                      <a:pt x="79" y="0"/>
                    </a:moveTo>
                    <a:lnTo>
                      <a:pt x="1105" y="0"/>
                    </a:lnTo>
                    <a:lnTo>
                      <a:pt x="1126" y="4"/>
                    </a:lnTo>
                    <a:lnTo>
                      <a:pt x="1145" y="11"/>
                    </a:lnTo>
                    <a:lnTo>
                      <a:pt x="1162" y="24"/>
                    </a:lnTo>
                    <a:lnTo>
                      <a:pt x="1174" y="40"/>
                    </a:lnTo>
                    <a:lnTo>
                      <a:pt x="1182" y="59"/>
                    </a:lnTo>
                    <a:lnTo>
                      <a:pt x="1185" y="80"/>
                    </a:lnTo>
                    <a:lnTo>
                      <a:pt x="1185" y="654"/>
                    </a:lnTo>
                    <a:lnTo>
                      <a:pt x="1182" y="675"/>
                    </a:lnTo>
                    <a:lnTo>
                      <a:pt x="1174" y="694"/>
                    </a:lnTo>
                    <a:lnTo>
                      <a:pt x="1162" y="710"/>
                    </a:lnTo>
                    <a:lnTo>
                      <a:pt x="1145" y="723"/>
                    </a:lnTo>
                    <a:lnTo>
                      <a:pt x="1126" y="730"/>
                    </a:lnTo>
                    <a:lnTo>
                      <a:pt x="1105" y="734"/>
                    </a:lnTo>
                    <a:lnTo>
                      <a:pt x="1080" y="734"/>
                    </a:lnTo>
                    <a:lnTo>
                      <a:pt x="1143" y="884"/>
                    </a:lnTo>
                    <a:lnTo>
                      <a:pt x="964" y="734"/>
                    </a:lnTo>
                    <a:lnTo>
                      <a:pt x="79" y="734"/>
                    </a:lnTo>
                    <a:lnTo>
                      <a:pt x="58" y="730"/>
                    </a:lnTo>
                    <a:lnTo>
                      <a:pt x="40" y="723"/>
                    </a:lnTo>
                    <a:lnTo>
                      <a:pt x="23" y="710"/>
                    </a:lnTo>
                    <a:lnTo>
                      <a:pt x="11" y="694"/>
                    </a:lnTo>
                    <a:lnTo>
                      <a:pt x="3" y="675"/>
                    </a:lnTo>
                    <a:lnTo>
                      <a:pt x="0" y="654"/>
                    </a:lnTo>
                    <a:lnTo>
                      <a:pt x="0" y="80"/>
                    </a:lnTo>
                    <a:lnTo>
                      <a:pt x="3" y="59"/>
                    </a:lnTo>
                    <a:lnTo>
                      <a:pt x="11" y="40"/>
                    </a:lnTo>
                    <a:lnTo>
                      <a:pt x="23" y="24"/>
                    </a:lnTo>
                    <a:lnTo>
                      <a:pt x="40" y="11"/>
                    </a:lnTo>
                    <a:lnTo>
                      <a:pt x="58" y="4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56C9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81" name="Group 65">
              <a:extLst>
                <a:ext uri="{FF2B5EF4-FFF2-40B4-BE49-F238E27FC236}">
                  <a16:creationId xmlns:a16="http://schemas.microsoft.com/office/drawing/2014/main" id="{E089A786-D9F2-413F-93D9-1E8D796A73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72494" y="3604376"/>
              <a:ext cx="468881" cy="443199"/>
              <a:chOff x="438090" y="4721309"/>
              <a:chExt cx="925060" cy="874393"/>
            </a:xfrm>
          </p:grpSpPr>
          <p:sp>
            <p:nvSpPr>
              <p:cNvPr id="219" name="Freeform 5">
                <a:extLst>
                  <a:ext uri="{FF2B5EF4-FFF2-40B4-BE49-F238E27FC236}">
                    <a16:creationId xmlns:a16="http://schemas.microsoft.com/office/drawing/2014/main" id="{C3E8C9C8-EAF6-4E8D-BB9C-8E44B7A5628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99758" y="4721309"/>
                <a:ext cx="663392" cy="510386"/>
              </a:xfrm>
              <a:custGeom>
                <a:avLst/>
                <a:gdLst>
                  <a:gd name="T0" fmla="*/ 2000 w 2080"/>
                  <a:gd name="T1" fmla="*/ 540 h 1600"/>
                  <a:gd name="T2" fmla="*/ 1600 w 2080"/>
                  <a:gd name="T3" fmla="*/ 480 h 1600"/>
                  <a:gd name="T4" fmla="*/ 1540 w 2080"/>
                  <a:gd name="T5" fmla="*/ 80 h 1600"/>
                  <a:gd name="T6" fmla="*/ 80 w 2080"/>
                  <a:gd name="T7" fmla="*/ 1520 h 1600"/>
                  <a:gd name="T8" fmla="*/ 1885 w 2080"/>
                  <a:gd name="T9" fmla="*/ 400 h 1600"/>
                  <a:gd name="T10" fmla="*/ 1680 w 2080"/>
                  <a:gd name="T11" fmla="*/ 400 h 1600"/>
                  <a:gd name="T12" fmla="*/ 2034 w 2080"/>
                  <a:gd name="T13" fmla="*/ 436 h 1600"/>
                  <a:gd name="T14" fmla="*/ 2080 w 2080"/>
                  <a:gd name="T15" fmla="*/ 1600 h 1600"/>
                  <a:gd name="T16" fmla="*/ 0 w 2080"/>
                  <a:gd name="T17" fmla="*/ 0 h 1600"/>
                  <a:gd name="T18" fmla="*/ 1639 w 2080"/>
                  <a:gd name="T19" fmla="*/ 41 h 1600"/>
                  <a:gd name="T20" fmla="*/ 356 w 2080"/>
                  <a:gd name="T21" fmla="*/ 600 h 1600"/>
                  <a:gd name="T22" fmla="*/ 493 w 2080"/>
                  <a:gd name="T23" fmla="*/ 320 h 1600"/>
                  <a:gd name="T24" fmla="*/ 356 w 2080"/>
                  <a:gd name="T25" fmla="*/ 600 h 1600"/>
                  <a:gd name="T26" fmla="*/ 1840 w 2080"/>
                  <a:gd name="T27" fmla="*/ 720 h 1600"/>
                  <a:gd name="T28" fmla="*/ 880 w 2080"/>
                  <a:gd name="T29" fmla="*/ 800 h 1600"/>
                  <a:gd name="T30" fmla="*/ 240 w 2080"/>
                  <a:gd name="T31" fmla="*/ 1200 h 1600"/>
                  <a:gd name="T32" fmla="*/ 1600 w 2080"/>
                  <a:gd name="T33" fmla="*/ 1280 h 1600"/>
                  <a:gd name="T34" fmla="*/ 240 w 2080"/>
                  <a:gd name="T35" fmla="*/ 1200 h 1600"/>
                  <a:gd name="T36" fmla="*/ 1840 w 2080"/>
                  <a:gd name="T37" fmla="*/ 960 h 1600"/>
                  <a:gd name="T38" fmla="*/ 240 w 2080"/>
                  <a:gd name="T39" fmla="*/ 1040 h 1600"/>
                  <a:gd name="T40" fmla="*/ 880 w 2080"/>
                  <a:gd name="T41" fmla="*/ 480 h 1600"/>
                  <a:gd name="T42" fmla="*/ 1520 w 2080"/>
                  <a:gd name="T43" fmla="*/ 560 h 1600"/>
                  <a:gd name="T44" fmla="*/ 880 w 2080"/>
                  <a:gd name="T45" fmla="*/ 480 h 1600"/>
                  <a:gd name="T46" fmla="*/ 328 w 2080"/>
                  <a:gd name="T47" fmla="*/ 680 h 1600"/>
                  <a:gd name="T48" fmla="*/ 320 w 2080"/>
                  <a:gd name="T49" fmla="*/ 760 h 1600"/>
                  <a:gd name="T50" fmla="*/ 240 w 2080"/>
                  <a:gd name="T51" fmla="*/ 800 h 1600"/>
                  <a:gd name="T52" fmla="*/ 246 w 2080"/>
                  <a:gd name="T53" fmla="*/ 682 h 1600"/>
                  <a:gd name="T54" fmla="*/ 403 w 2080"/>
                  <a:gd name="T55" fmla="*/ 265 h 1600"/>
                  <a:gd name="T56" fmla="*/ 520 w 2080"/>
                  <a:gd name="T57" fmla="*/ 240 h 1600"/>
                  <a:gd name="T58" fmla="*/ 692 w 2080"/>
                  <a:gd name="T59" fmla="*/ 605 h 1600"/>
                  <a:gd name="T60" fmla="*/ 720 w 2080"/>
                  <a:gd name="T61" fmla="*/ 760 h 1600"/>
                  <a:gd name="T62" fmla="*/ 640 w 2080"/>
                  <a:gd name="T63" fmla="*/ 800 h 1600"/>
                  <a:gd name="T64" fmla="*/ 635 w 2080"/>
                  <a:gd name="T65" fmla="*/ 695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80" h="1600">
                    <a:moveTo>
                      <a:pt x="2000" y="1520"/>
                    </a:moveTo>
                    <a:cubicBezTo>
                      <a:pt x="2000" y="540"/>
                      <a:pt x="2000" y="540"/>
                      <a:pt x="2000" y="540"/>
                    </a:cubicBezTo>
                    <a:cubicBezTo>
                      <a:pt x="2000" y="507"/>
                      <a:pt x="1973" y="480"/>
                      <a:pt x="1940" y="480"/>
                    </a:cubicBezTo>
                    <a:cubicBezTo>
                      <a:pt x="1600" y="480"/>
                      <a:pt x="1600" y="480"/>
                      <a:pt x="1600" y="480"/>
                    </a:cubicBezTo>
                    <a:cubicBezTo>
                      <a:pt x="1600" y="140"/>
                      <a:pt x="1600" y="140"/>
                      <a:pt x="1600" y="140"/>
                    </a:cubicBezTo>
                    <a:cubicBezTo>
                      <a:pt x="1600" y="107"/>
                      <a:pt x="1573" y="80"/>
                      <a:pt x="154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1520"/>
                      <a:pt x="80" y="1520"/>
                      <a:pt x="80" y="1520"/>
                    </a:cubicBezTo>
                    <a:lnTo>
                      <a:pt x="2000" y="1520"/>
                    </a:lnTo>
                    <a:close/>
                    <a:moveTo>
                      <a:pt x="1885" y="400"/>
                    </a:moveTo>
                    <a:cubicBezTo>
                      <a:pt x="1680" y="195"/>
                      <a:pt x="1680" y="195"/>
                      <a:pt x="1680" y="195"/>
                    </a:cubicBezTo>
                    <a:cubicBezTo>
                      <a:pt x="1680" y="400"/>
                      <a:pt x="1680" y="400"/>
                      <a:pt x="1680" y="400"/>
                    </a:cubicBezTo>
                    <a:lnTo>
                      <a:pt x="1885" y="400"/>
                    </a:lnTo>
                    <a:close/>
                    <a:moveTo>
                      <a:pt x="2034" y="436"/>
                    </a:moveTo>
                    <a:cubicBezTo>
                      <a:pt x="2063" y="463"/>
                      <a:pt x="2080" y="500"/>
                      <a:pt x="2080" y="540"/>
                    </a:cubicBezTo>
                    <a:cubicBezTo>
                      <a:pt x="2080" y="1600"/>
                      <a:pt x="2080" y="1600"/>
                      <a:pt x="2080" y="1600"/>
                    </a:cubicBezTo>
                    <a:cubicBezTo>
                      <a:pt x="0" y="1600"/>
                      <a:pt x="0" y="1600"/>
                      <a:pt x="0" y="1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40" y="0"/>
                      <a:pt x="1540" y="0"/>
                      <a:pt x="1540" y="0"/>
                    </a:cubicBezTo>
                    <a:cubicBezTo>
                      <a:pt x="1578" y="0"/>
                      <a:pt x="1614" y="16"/>
                      <a:pt x="1639" y="41"/>
                    </a:cubicBezTo>
                    <a:lnTo>
                      <a:pt x="2034" y="436"/>
                    </a:lnTo>
                    <a:close/>
                    <a:moveTo>
                      <a:pt x="356" y="600"/>
                    </a:moveTo>
                    <a:cubicBezTo>
                      <a:pt x="604" y="600"/>
                      <a:pt x="604" y="600"/>
                      <a:pt x="604" y="600"/>
                    </a:cubicBezTo>
                    <a:cubicBezTo>
                      <a:pt x="493" y="320"/>
                      <a:pt x="493" y="320"/>
                      <a:pt x="493" y="320"/>
                    </a:cubicBezTo>
                    <a:cubicBezTo>
                      <a:pt x="467" y="320"/>
                      <a:pt x="467" y="320"/>
                      <a:pt x="467" y="320"/>
                    </a:cubicBezTo>
                    <a:lnTo>
                      <a:pt x="356" y="600"/>
                    </a:lnTo>
                    <a:close/>
                    <a:moveTo>
                      <a:pt x="880" y="720"/>
                    </a:moveTo>
                    <a:cubicBezTo>
                      <a:pt x="1840" y="720"/>
                      <a:pt x="1840" y="720"/>
                      <a:pt x="1840" y="720"/>
                    </a:cubicBezTo>
                    <a:cubicBezTo>
                      <a:pt x="1840" y="800"/>
                      <a:pt x="1840" y="800"/>
                      <a:pt x="1840" y="800"/>
                    </a:cubicBezTo>
                    <a:cubicBezTo>
                      <a:pt x="880" y="800"/>
                      <a:pt x="880" y="800"/>
                      <a:pt x="880" y="800"/>
                    </a:cubicBezTo>
                    <a:lnTo>
                      <a:pt x="880" y="720"/>
                    </a:lnTo>
                    <a:close/>
                    <a:moveTo>
                      <a:pt x="240" y="1200"/>
                    </a:moveTo>
                    <a:cubicBezTo>
                      <a:pt x="1600" y="1200"/>
                      <a:pt x="1600" y="1200"/>
                      <a:pt x="1600" y="1200"/>
                    </a:cubicBezTo>
                    <a:cubicBezTo>
                      <a:pt x="1600" y="1280"/>
                      <a:pt x="1600" y="1280"/>
                      <a:pt x="1600" y="1280"/>
                    </a:cubicBezTo>
                    <a:cubicBezTo>
                      <a:pt x="240" y="1280"/>
                      <a:pt x="240" y="1280"/>
                      <a:pt x="240" y="1280"/>
                    </a:cubicBezTo>
                    <a:lnTo>
                      <a:pt x="240" y="1200"/>
                    </a:lnTo>
                    <a:close/>
                    <a:moveTo>
                      <a:pt x="240" y="960"/>
                    </a:moveTo>
                    <a:cubicBezTo>
                      <a:pt x="1840" y="960"/>
                      <a:pt x="1840" y="960"/>
                      <a:pt x="1840" y="960"/>
                    </a:cubicBezTo>
                    <a:cubicBezTo>
                      <a:pt x="1840" y="1040"/>
                      <a:pt x="1840" y="1040"/>
                      <a:pt x="1840" y="1040"/>
                    </a:cubicBezTo>
                    <a:cubicBezTo>
                      <a:pt x="240" y="1040"/>
                      <a:pt x="240" y="1040"/>
                      <a:pt x="240" y="1040"/>
                    </a:cubicBezTo>
                    <a:lnTo>
                      <a:pt x="240" y="960"/>
                    </a:lnTo>
                    <a:close/>
                    <a:moveTo>
                      <a:pt x="880" y="480"/>
                    </a:moveTo>
                    <a:cubicBezTo>
                      <a:pt x="1520" y="480"/>
                      <a:pt x="1520" y="480"/>
                      <a:pt x="1520" y="480"/>
                    </a:cubicBezTo>
                    <a:cubicBezTo>
                      <a:pt x="1520" y="560"/>
                      <a:pt x="1520" y="560"/>
                      <a:pt x="1520" y="560"/>
                    </a:cubicBezTo>
                    <a:cubicBezTo>
                      <a:pt x="880" y="560"/>
                      <a:pt x="880" y="560"/>
                      <a:pt x="880" y="560"/>
                    </a:cubicBezTo>
                    <a:lnTo>
                      <a:pt x="880" y="480"/>
                    </a:lnTo>
                    <a:close/>
                    <a:moveTo>
                      <a:pt x="632" y="680"/>
                    </a:moveTo>
                    <a:cubicBezTo>
                      <a:pt x="328" y="680"/>
                      <a:pt x="328" y="680"/>
                      <a:pt x="328" y="680"/>
                    </a:cubicBezTo>
                    <a:cubicBezTo>
                      <a:pt x="327" y="685"/>
                      <a:pt x="326" y="690"/>
                      <a:pt x="325" y="695"/>
                    </a:cubicBezTo>
                    <a:cubicBezTo>
                      <a:pt x="322" y="716"/>
                      <a:pt x="320" y="737"/>
                      <a:pt x="320" y="760"/>
                    </a:cubicBezTo>
                    <a:cubicBezTo>
                      <a:pt x="320" y="800"/>
                      <a:pt x="320" y="800"/>
                      <a:pt x="320" y="800"/>
                    </a:cubicBezTo>
                    <a:cubicBezTo>
                      <a:pt x="240" y="800"/>
                      <a:pt x="240" y="800"/>
                      <a:pt x="240" y="800"/>
                    </a:cubicBezTo>
                    <a:cubicBezTo>
                      <a:pt x="240" y="760"/>
                      <a:pt x="240" y="760"/>
                      <a:pt x="240" y="760"/>
                    </a:cubicBezTo>
                    <a:cubicBezTo>
                      <a:pt x="240" y="733"/>
                      <a:pt x="242" y="707"/>
                      <a:pt x="246" y="682"/>
                    </a:cubicBezTo>
                    <a:cubicBezTo>
                      <a:pt x="251" y="656"/>
                      <a:pt x="258" y="631"/>
                      <a:pt x="268" y="605"/>
                    </a:cubicBezTo>
                    <a:cubicBezTo>
                      <a:pt x="403" y="265"/>
                      <a:pt x="403" y="265"/>
                      <a:pt x="403" y="265"/>
                    </a:cubicBezTo>
                    <a:cubicBezTo>
                      <a:pt x="409" y="250"/>
                      <a:pt x="424" y="240"/>
                      <a:pt x="440" y="240"/>
                    </a:cubicBezTo>
                    <a:cubicBezTo>
                      <a:pt x="520" y="240"/>
                      <a:pt x="520" y="240"/>
                      <a:pt x="520" y="240"/>
                    </a:cubicBezTo>
                    <a:cubicBezTo>
                      <a:pt x="538" y="240"/>
                      <a:pt x="552" y="251"/>
                      <a:pt x="558" y="267"/>
                    </a:cubicBezTo>
                    <a:cubicBezTo>
                      <a:pt x="692" y="605"/>
                      <a:pt x="692" y="605"/>
                      <a:pt x="692" y="605"/>
                    </a:cubicBezTo>
                    <a:cubicBezTo>
                      <a:pt x="701" y="629"/>
                      <a:pt x="709" y="656"/>
                      <a:pt x="714" y="682"/>
                    </a:cubicBezTo>
                    <a:cubicBezTo>
                      <a:pt x="718" y="707"/>
                      <a:pt x="720" y="733"/>
                      <a:pt x="720" y="760"/>
                    </a:cubicBezTo>
                    <a:cubicBezTo>
                      <a:pt x="720" y="800"/>
                      <a:pt x="720" y="800"/>
                      <a:pt x="720" y="800"/>
                    </a:cubicBezTo>
                    <a:cubicBezTo>
                      <a:pt x="640" y="800"/>
                      <a:pt x="640" y="800"/>
                      <a:pt x="640" y="800"/>
                    </a:cubicBezTo>
                    <a:cubicBezTo>
                      <a:pt x="640" y="760"/>
                      <a:pt x="640" y="760"/>
                      <a:pt x="640" y="760"/>
                    </a:cubicBezTo>
                    <a:cubicBezTo>
                      <a:pt x="640" y="737"/>
                      <a:pt x="638" y="716"/>
                      <a:pt x="635" y="695"/>
                    </a:cubicBezTo>
                    <a:cubicBezTo>
                      <a:pt x="634" y="690"/>
                      <a:pt x="633" y="685"/>
                      <a:pt x="632" y="680"/>
                    </a:cubicBezTo>
                    <a:close/>
                  </a:path>
                </a:pathLst>
              </a:custGeom>
              <a:solidFill>
                <a:srgbClr val="156C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endParaRPr>
              </a:p>
            </p:txBody>
          </p:sp>
          <p:grpSp>
            <p:nvGrpSpPr>
              <p:cNvPr id="220" name="Group 61">
                <a:extLst>
                  <a:ext uri="{FF2B5EF4-FFF2-40B4-BE49-F238E27FC236}">
                    <a16:creationId xmlns:a16="http://schemas.microsoft.com/office/drawing/2014/main" id="{80882771-DFB4-4154-ABC7-EFF48FD123F0}"/>
                  </a:ext>
                </a:extLst>
              </p:cNvPr>
              <p:cNvGrpSpPr/>
              <p:nvPr/>
            </p:nvGrpSpPr>
            <p:grpSpPr>
              <a:xfrm>
                <a:off x="568924" y="4873699"/>
                <a:ext cx="701884" cy="540000"/>
                <a:chOff x="5733782" y="4603288"/>
                <a:chExt cx="701884" cy="540000"/>
              </a:xfrm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5826B62-30A0-4CA6-89E5-4C23A3FF0AED}"/>
                    </a:ext>
                  </a:extLst>
                </p:cNvPr>
                <p:cNvSpPr/>
                <p:nvPr/>
              </p:nvSpPr>
              <p:spPr>
                <a:xfrm>
                  <a:off x="5733782" y="4603288"/>
                  <a:ext cx="701884" cy="5400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72000" tIns="72000" rIns="72000" bIns="72000" rtlCol="0" anchor="t" anchorCtr="0"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25" name="Freeform 5">
                  <a:extLst>
                    <a:ext uri="{FF2B5EF4-FFF2-40B4-BE49-F238E27FC236}">
                      <a16:creationId xmlns:a16="http://schemas.microsoft.com/office/drawing/2014/main" id="{B31A0B51-310E-4841-8399-F8A43F2BDC0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733782" y="4603288"/>
                  <a:ext cx="701884" cy="540000"/>
                </a:xfrm>
                <a:custGeom>
                  <a:avLst/>
                  <a:gdLst>
                    <a:gd name="T0" fmla="*/ 2000 w 2080"/>
                    <a:gd name="T1" fmla="*/ 540 h 1600"/>
                    <a:gd name="T2" fmla="*/ 1600 w 2080"/>
                    <a:gd name="T3" fmla="*/ 480 h 1600"/>
                    <a:gd name="T4" fmla="*/ 1540 w 2080"/>
                    <a:gd name="T5" fmla="*/ 80 h 1600"/>
                    <a:gd name="T6" fmla="*/ 80 w 2080"/>
                    <a:gd name="T7" fmla="*/ 1520 h 1600"/>
                    <a:gd name="T8" fmla="*/ 1885 w 2080"/>
                    <a:gd name="T9" fmla="*/ 400 h 1600"/>
                    <a:gd name="T10" fmla="*/ 1680 w 2080"/>
                    <a:gd name="T11" fmla="*/ 400 h 1600"/>
                    <a:gd name="T12" fmla="*/ 2034 w 2080"/>
                    <a:gd name="T13" fmla="*/ 436 h 1600"/>
                    <a:gd name="T14" fmla="*/ 2080 w 2080"/>
                    <a:gd name="T15" fmla="*/ 1600 h 1600"/>
                    <a:gd name="T16" fmla="*/ 0 w 2080"/>
                    <a:gd name="T17" fmla="*/ 0 h 1600"/>
                    <a:gd name="T18" fmla="*/ 1639 w 2080"/>
                    <a:gd name="T19" fmla="*/ 41 h 1600"/>
                    <a:gd name="T20" fmla="*/ 356 w 2080"/>
                    <a:gd name="T21" fmla="*/ 600 h 1600"/>
                    <a:gd name="T22" fmla="*/ 493 w 2080"/>
                    <a:gd name="T23" fmla="*/ 320 h 1600"/>
                    <a:gd name="T24" fmla="*/ 356 w 2080"/>
                    <a:gd name="T25" fmla="*/ 600 h 1600"/>
                    <a:gd name="T26" fmla="*/ 1840 w 2080"/>
                    <a:gd name="T27" fmla="*/ 720 h 1600"/>
                    <a:gd name="T28" fmla="*/ 880 w 2080"/>
                    <a:gd name="T29" fmla="*/ 800 h 1600"/>
                    <a:gd name="T30" fmla="*/ 240 w 2080"/>
                    <a:gd name="T31" fmla="*/ 1200 h 1600"/>
                    <a:gd name="T32" fmla="*/ 1600 w 2080"/>
                    <a:gd name="T33" fmla="*/ 1280 h 1600"/>
                    <a:gd name="T34" fmla="*/ 240 w 2080"/>
                    <a:gd name="T35" fmla="*/ 1200 h 1600"/>
                    <a:gd name="T36" fmla="*/ 1840 w 2080"/>
                    <a:gd name="T37" fmla="*/ 960 h 1600"/>
                    <a:gd name="T38" fmla="*/ 240 w 2080"/>
                    <a:gd name="T39" fmla="*/ 1040 h 1600"/>
                    <a:gd name="T40" fmla="*/ 880 w 2080"/>
                    <a:gd name="T41" fmla="*/ 480 h 1600"/>
                    <a:gd name="T42" fmla="*/ 1520 w 2080"/>
                    <a:gd name="T43" fmla="*/ 560 h 1600"/>
                    <a:gd name="T44" fmla="*/ 880 w 2080"/>
                    <a:gd name="T45" fmla="*/ 480 h 1600"/>
                    <a:gd name="T46" fmla="*/ 328 w 2080"/>
                    <a:gd name="T47" fmla="*/ 680 h 1600"/>
                    <a:gd name="T48" fmla="*/ 320 w 2080"/>
                    <a:gd name="T49" fmla="*/ 760 h 1600"/>
                    <a:gd name="T50" fmla="*/ 240 w 2080"/>
                    <a:gd name="T51" fmla="*/ 800 h 1600"/>
                    <a:gd name="T52" fmla="*/ 246 w 2080"/>
                    <a:gd name="T53" fmla="*/ 682 h 1600"/>
                    <a:gd name="T54" fmla="*/ 403 w 2080"/>
                    <a:gd name="T55" fmla="*/ 265 h 1600"/>
                    <a:gd name="T56" fmla="*/ 520 w 2080"/>
                    <a:gd name="T57" fmla="*/ 240 h 1600"/>
                    <a:gd name="T58" fmla="*/ 692 w 2080"/>
                    <a:gd name="T59" fmla="*/ 605 h 1600"/>
                    <a:gd name="T60" fmla="*/ 720 w 2080"/>
                    <a:gd name="T61" fmla="*/ 760 h 1600"/>
                    <a:gd name="T62" fmla="*/ 640 w 2080"/>
                    <a:gd name="T63" fmla="*/ 800 h 1600"/>
                    <a:gd name="T64" fmla="*/ 635 w 2080"/>
                    <a:gd name="T65" fmla="*/ 695 h 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80" h="1600">
                      <a:moveTo>
                        <a:pt x="2000" y="1520"/>
                      </a:moveTo>
                      <a:cubicBezTo>
                        <a:pt x="2000" y="540"/>
                        <a:pt x="2000" y="540"/>
                        <a:pt x="2000" y="540"/>
                      </a:cubicBezTo>
                      <a:cubicBezTo>
                        <a:pt x="2000" y="507"/>
                        <a:pt x="1973" y="480"/>
                        <a:pt x="1940" y="480"/>
                      </a:cubicBezTo>
                      <a:cubicBezTo>
                        <a:pt x="1600" y="480"/>
                        <a:pt x="1600" y="480"/>
                        <a:pt x="1600" y="480"/>
                      </a:cubicBezTo>
                      <a:cubicBezTo>
                        <a:pt x="1600" y="140"/>
                        <a:pt x="1600" y="140"/>
                        <a:pt x="1600" y="140"/>
                      </a:cubicBezTo>
                      <a:cubicBezTo>
                        <a:pt x="1600" y="107"/>
                        <a:pt x="1573" y="80"/>
                        <a:pt x="1540" y="80"/>
                      </a:cubicBezTo>
                      <a:cubicBezTo>
                        <a:pt x="80" y="80"/>
                        <a:pt x="80" y="80"/>
                        <a:pt x="80" y="80"/>
                      </a:cubicBezTo>
                      <a:cubicBezTo>
                        <a:pt x="80" y="1520"/>
                        <a:pt x="80" y="1520"/>
                        <a:pt x="80" y="1520"/>
                      </a:cubicBezTo>
                      <a:lnTo>
                        <a:pt x="2000" y="1520"/>
                      </a:lnTo>
                      <a:close/>
                      <a:moveTo>
                        <a:pt x="1885" y="400"/>
                      </a:moveTo>
                      <a:cubicBezTo>
                        <a:pt x="1680" y="195"/>
                        <a:pt x="1680" y="195"/>
                        <a:pt x="1680" y="195"/>
                      </a:cubicBezTo>
                      <a:cubicBezTo>
                        <a:pt x="1680" y="400"/>
                        <a:pt x="1680" y="400"/>
                        <a:pt x="1680" y="400"/>
                      </a:cubicBezTo>
                      <a:lnTo>
                        <a:pt x="1885" y="400"/>
                      </a:lnTo>
                      <a:close/>
                      <a:moveTo>
                        <a:pt x="2034" y="436"/>
                      </a:moveTo>
                      <a:cubicBezTo>
                        <a:pt x="2063" y="463"/>
                        <a:pt x="2080" y="500"/>
                        <a:pt x="2080" y="540"/>
                      </a:cubicBezTo>
                      <a:cubicBezTo>
                        <a:pt x="2080" y="1600"/>
                        <a:pt x="2080" y="1600"/>
                        <a:pt x="2080" y="1600"/>
                      </a:cubicBezTo>
                      <a:cubicBezTo>
                        <a:pt x="0" y="1600"/>
                        <a:pt x="0" y="1600"/>
                        <a:pt x="0" y="16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40" y="0"/>
                        <a:pt x="1540" y="0"/>
                        <a:pt x="1540" y="0"/>
                      </a:cubicBezTo>
                      <a:cubicBezTo>
                        <a:pt x="1578" y="0"/>
                        <a:pt x="1614" y="16"/>
                        <a:pt x="1639" y="41"/>
                      </a:cubicBezTo>
                      <a:lnTo>
                        <a:pt x="2034" y="436"/>
                      </a:lnTo>
                      <a:close/>
                      <a:moveTo>
                        <a:pt x="356" y="600"/>
                      </a:moveTo>
                      <a:cubicBezTo>
                        <a:pt x="604" y="600"/>
                        <a:pt x="604" y="600"/>
                        <a:pt x="604" y="600"/>
                      </a:cubicBezTo>
                      <a:cubicBezTo>
                        <a:pt x="493" y="320"/>
                        <a:pt x="493" y="320"/>
                        <a:pt x="493" y="320"/>
                      </a:cubicBezTo>
                      <a:cubicBezTo>
                        <a:pt x="467" y="320"/>
                        <a:pt x="467" y="320"/>
                        <a:pt x="467" y="320"/>
                      </a:cubicBezTo>
                      <a:lnTo>
                        <a:pt x="356" y="600"/>
                      </a:lnTo>
                      <a:close/>
                      <a:moveTo>
                        <a:pt x="880" y="720"/>
                      </a:moveTo>
                      <a:cubicBezTo>
                        <a:pt x="1840" y="720"/>
                        <a:pt x="1840" y="720"/>
                        <a:pt x="1840" y="720"/>
                      </a:cubicBezTo>
                      <a:cubicBezTo>
                        <a:pt x="1840" y="800"/>
                        <a:pt x="1840" y="800"/>
                        <a:pt x="1840" y="800"/>
                      </a:cubicBezTo>
                      <a:cubicBezTo>
                        <a:pt x="880" y="800"/>
                        <a:pt x="880" y="800"/>
                        <a:pt x="880" y="800"/>
                      </a:cubicBezTo>
                      <a:lnTo>
                        <a:pt x="880" y="720"/>
                      </a:lnTo>
                      <a:close/>
                      <a:moveTo>
                        <a:pt x="240" y="1200"/>
                      </a:moveTo>
                      <a:cubicBezTo>
                        <a:pt x="1600" y="1200"/>
                        <a:pt x="1600" y="1200"/>
                        <a:pt x="1600" y="1200"/>
                      </a:cubicBezTo>
                      <a:cubicBezTo>
                        <a:pt x="1600" y="1280"/>
                        <a:pt x="1600" y="1280"/>
                        <a:pt x="1600" y="1280"/>
                      </a:cubicBezTo>
                      <a:cubicBezTo>
                        <a:pt x="240" y="1280"/>
                        <a:pt x="240" y="1280"/>
                        <a:pt x="240" y="1280"/>
                      </a:cubicBezTo>
                      <a:lnTo>
                        <a:pt x="240" y="1200"/>
                      </a:lnTo>
                      <a:close/>
                      <a:moveTo>
                        <a:pt x="240" y="960"/>
                      </a:moveTo>
                      <a:cubicBezTo>
                        <a:pt x="1840" y="960"/>
                        <a:pt x="1840" y="960"/>
                        <a:pt x="1840" y="960"/>
                      </a:cubicBezTo>
                      <a:cubicBezTo>
                        <a:pt x="1840" y="1040"/>
                        <a:pt x="1840" y="1040"/>
                        <a:pt x="1840" y="1040"/>
                      </a:cubicBezTo>
                      <a:cubicBezTo>
                        <a:pt x="240" y="1040"/>
                        <a:pt x="240" y="1040"/>
                        <a:pt x="240" y="1040"/>
                      </a:cubicBezTo>
                      <a:lnTo>
                        <a:pt x="240" y="960"/>
                      </a:lnTo>
                      <a:close/>
                      <a:moveTo>
                        <a:pt x="880" y="480"/>
                      </a:moveTo>
                      <a:cubicBezTo>
                        <a:pt x="1520" y="480"/>
                        <a:pt x="1520" y="480"/>
                        <a:pt x="1520" y="480"/>
                      </a:cubicBezTo>
                      <a:cubicBezTo>
                        <a:pt x="1520" y="560"/>
                        <a:pt x="1520" y="560"/>
                        <a:pt x="1520" y="560"/>
                      </a:cubicBezTo>
                      <a:cubicBezTo>
                        <a:pt x="880" y="560"/>
                        <a:pt x="880" y="560"/>
                        <a:pt x="880" y="560"/>
                      </a:cubicBezTo>
                      <a:lnTo>
                        <a:pt x="880" y="480"/>
                      </a:lnTo>
                      <a:close/>
                      <a:moveTo>
                        <a:pt x="632" y="680"/>
                      </a:moveTo>
                      <a:cubicBezTo>
                        <a:pt x="328" y="680"/>
                        <a:pt x="328" y="680"/>
                        <a:pt x="328" y="680"/>
                      </a:cubicBezTo>
                      <a:cubicBezTo>
                        <a:pt x="327" y="685"/>
                        <a:pt x="326" y="690"/>
                        <a:pt x="325" y="695"/>
                      </a:cubicBezTo>
                      <a:cubicBezTo>
                        <a:pt x="322" y="716"/>
                        <a:pt x="320" y="737"/>
                        <a:pt x="320" y="760"/>
                      </a:cubicBezTo>
                      <a:cubicBezTo>
                        <a:pt x="320" y="800"/>
                        <a:pt x="320" y="800"/>
                        <a:pt x="320" y="800"/>
                      </a:cubicBezTo>
                      <a:cubicBezTo>
                        <a:pt x="240" y="800"/>
                        <a:pt x="240" y="800"/>
                        <a:pt x="240" y="800"/>
                      </a:cubicBezTo>
                      <a:cubicBezTo>
                        <a:pt x="240" y="760"/>
                        <a:pt x="240" y="760"/>
                        <a:pt x="240" y="760"/>
                      </a:cubicBezTo>
                      <a:cubicBezTo>
                        <a:pt x="240" y="733"/>
                        <a:pt x="242" y="707"/>
                        <a:pt x="246" y="682"/>
                      </a:cubicBezTo>
                      <a:cubicBezTo>
                        <a:pt x="251" y="656"/>
                        <a:pt x="258" y="631"/>
                        <a:pt x="268" y="605"/>
                      </a:cubicBezTo>
                      <a:cubicBezTo>
                        <a:pt x="403" y="265"/>
                        <a:pt x="403" y="265"/>
                        <a:pt x="403" y="265"/>
                      </a:cubicBezTo>
                      <a:cubicBezTo>
                        <a:pt x="409" y="250"/>
                        <a:pt x="424" y="240"/>
                        <a:pt x="440" y="240"/>
                      </a:cubicBezTo>
                      <a:cubicBezTo>
                        <a:pt x="520" y="240"/>
                        <a:pt x="520" y="240"/>
                        <a:pt x="520" y="240"/>
                      </a:cubicBezTo>
                      <a:cubicBezTo>
                        <a:pt x="538" y="240"/>
                        <a:pt x="552" y="251"/>
                        <a:pt x="558" y="267"/>
                      </a:cubicBezTo>
                      <a:cubicBezTo>
                        <a:pt x="692" y="605"/>
                        <a:pt x="692" y="605"/>
                        <a:pt x="692" y="605"/>
                      </a:cubicBezTo>
                      <a:cubicBezTo>
                        <a:pt x="701" y="629"/>
                        <a:pt x="709" y="656"/>
                        <a:pt x="714" y="682"/>
                      </a:cubicBezTo>
                      <a:cubicBezTo>
                        <a:pt x="718" y="707"/>
                        <a:pt x="720" y="733"/>
                        <a:pt x="720" y="760"/>
                      </a:cubicBezTo>
                      <a:cubicBezTo>
                        <a:pt x="720" y="800"/>
                        <a:pt x="720" y="800"/>
                        <a:pt x="720" y="800"/>
                      </a:cubicBezTo>
                      <a:cubicBezTo>
                        <a:pt x="640" y="800"/>
                        <a:pt x="640" y="800"/>
                        <a:pt x="640" y="800"/>
                      </a:cubicBezTo>
                      <a:cubicBezTo>
                        <a:pt x="640" y="760"/>
                        <a:pt x="640" y="760"/>
                        <a:pt x="640" y="760"/>
                      </a:cubicBezTo>
                      <a:cubicBezTo>
                        <a:pt x="640" y="737"/>
                        <a:pt x="638" y="716"/>
                        <a:pt x="635" y="695"/>
                      </a:cubicBezTo>
                      <a:cubicBezTo>
                        <a:pt x="634" y="690"/>
                        <a:pt x="633" y="685"/>
                        <a:pt x="632" y="680"/>
                      </a:cubicBezTo>
                      <a:close/>
                    </a:path>
                  </a:pathLst>
                </a:custGeom>
                <a:solidFill>
                  <a:srgbClr val="156C9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221" name="Group 62">
                <a:extLst>
                  <a:ext uri="{FF2B5EF4-FFF2-40B4-BE49-F238E27FC236}">
                    <a16:creationId xmlns:a16="http://schemas.microsoft.com/office/drawing/2014/main" id="{5BA08E0F-B99A-4BE6-A7FD-8ED06CF15FE3}"/>
                  </a:ext>
                </a:extLst>
              </p:cNvPr>
              <p:cNvGrpSpPr/>
              <p:nvPr/>
            </p:nvGrpSpPr>
            <p:grpSpPr>
              <a:xfrm>
                <a:off x="438090" y="5055702"/>
                <a:ext cx="701884" cy="540000"/>
                <a:chOff x="5733782" y="4603288"/>
                <a:chExt cx="701884" cy="540000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FF24BC1B-3007-4BFF-8A84-26989852DD39}"/>
                    </a:ext>
                  </a:extLst>
                </p:cNvPr>
                <p:cNvSpPr/>
                <p:nvPr/>
              </p:nvSpPr>
              <p:spPr>
                <a:xfrm>
                  <a:off x="5733782" y="4603288"/>
                  <a:ext cx="701884" cy="5400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72000" tIns="72000" rIns="72000" bIns="72000" rtlCol="0" anchor="t" anchorCtr="0"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23" name="Freeform 5">
                  <a:extLst>
                    <a:ext uri="{FF2B5EF4-FFF2-40B4-BE49-F238E27FC236}">
                      <a16:creationId xmlns:a16="http://schemas.microsoft.com/office/drawing/2014/main" id="{55F4886C-174A-434A-B551-B6083478A3C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733782" y="4603288"/>
                  <a:ext cx="701884" cy="540000"/>
                </a:xfrm>
                <a:custGeom>
                  <a:avLst/>
                  <a:gdLst>
                    <a:gd name="T0" fmla="*/ 2000 w 2080"/>
                    <a:gd name="T1" fmla="*/ 540 h 1600"/>
                    <a:gd name="T2" fmla="*/ 1600 w 2080"/>
                    <a:gd name="T3" fmla="*/ 480 h 1600"/>
                    <a:gd name="T4" fmla="*/ 1540 w 2080"/>
                    <a:gd name="T5" fmla="*/ 80 h 1600"/>
                    <a:gd name="T6" fmla="*/ 80 w 2080"/>
                    <a:gd name="T7" fmla="*/ 1520 h 1600"/>
                    <a:gd name="T8" fmla="*/ 1885 w 2080"/>
                    <a:gd name="T9" fmla="*/ 400 h 1600"/>
                    <a:gd name="T10" fmla="*/ 1680 w 2080"/>
                    <a:gd name="T11" fmla="*/ 400 h 1600"/>
                    <a:gd name="T12" fmla="*/ 2034 w 2080"/>
                    <a:gd name="T13" fmla="*/ 436 h 1600"/>
                    <a:gd name="T14" fmla="*/ 2080 w 2080"/>
                    <a:gd name="T15" fmla="*/ 1600 h 1600"/>
                    <a:gd name="T16" fmla="*/ 0 w 2080"/>
                    <a:gd name="T17" fmla="*/ 0 h 1600"/>
                    <a:gd name="T18" fmla="*/ 1639 w 2080"/>
                    <a:gd name="T19" fmla="*/ 41 h 1600"/>
                    <a:gd name="T20" fmla="*/ 356 w 2080"/>
                    <a:gd name="T21" fmla="*/ 600 h 1600"/>
                    <a:gd name="T22" fmla="*/ 493 w 2080"/>
                    <a:gd name="T23" fmla="*/ 320 h 1600"/>
                    <a:gd name="T24" fmla="*/ 356 w 2080"/>
                    <a:gd name="T25" fmla="*/ 600 h 1600"/>
                    <a:gd name="T26" fmla="*/ 1840 w 2080"/>
                    <a:gd name="T27" fmla="*/ 720 h 1600"/>
                    <a:gd name="T28" fmla="*/ 880 w 2080"/>
                    <a:gd name="T29" fmla="*/ 800 h 1600"/>
                    <a:gd name="T30" fmla="*/ 240 w 2080"/>
                    <a:gd name="T31" fmla="*/ 1200 h 1600"/>
                    <a:gd name="T32" fmla="*/ 1600 w 2080"/>
                    <a:gd name="T33" fmla="*/ 1280 h 1600"/>
                    <a:gd name="T34" fmla="*/ 240 w 2080"/>
                    <a:gd name="T35" fmla="*/ 1200 h 1600"/>
                    <a:gd name="T36" fmla="*/ 1840 w 2080"/>
                    <a:gd name="T37" fmla="*/ 960 h 1600"/>
                    <a:gd name="T38" fmla="*/ 240 w 2080"/>
                    <a:gd name="T39" fmla="*/ 1040 h 1600"/>
                    <a:gd name="T40" fmla="*/ 880 w 2080"/>
                    <a:gd name="T41" fmla="*/ 480 h 1600"/>
                    <a:gd name="T42" fmla="*/ 1520 w 2080"/>
                    <a:gd name="T43" fmla="*/ 560 h 1600"/>
                    <a:gd name="T44" fmla="*/ 880 w 2080"/>
                    <a:gd name="T45" fmla="*/ 480 h 1600"/>
                    <a:gd name="T46" fmla="*/ 328 w 2080"/>
                    <a:gd name="T47" fmla="*/ 680 h 1600"/>
                    <a:gd name="T48" fmla="*/ 320 w 2080"/>
                    <a:gd name="T49" fmla="*/ 760 h 1600"/>
                    <a:gd name="T50" fmla="*/ 240 w 2080"/>
                    <a:gd name="T51" fmla="*/ 800 h 1600"/>
                    <a:gd name="T52" fmla="*/ 246 w 2080"/>
                    <a:gd name="T53" fmla="*/ 682 h 1600"/>
                    <a:gd name="T54" fmla="*/ 403 w 2080"/>
                    <a:gd name="T55" fmla="*/ 265 h 1600"/>
                    <a:gd name="T56" fmla="*/ 520 w 2080"/>
                    <a:gd name="T57" fmla="*/ 240 h 1600"/>
                    <a:gd name="T58" fmla="*/ 692 w 2080"/>
                    <a:gd name="T59" fmla="*/ 605 h 1600"/>
                    <a:gd name="T60" fmla="*/ 720 w 2080"/>
                    <a:gd name="T61" fmla="*/ 760 h 1600"/>
                    <a:gd name="T62" fmla="*/ 640 w 2080"/>
                    <a:gd name="T63" fmla="*/ 800 h 1600"/>
                    <a:gd name="T64" fmla="*/ 635 w 2080"/>
                    <a:gd name="T65" fmla="*/ 695 h 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80" h="1600">
                      <a:moveTo>
                        <a:pt x="2000" y="1520"/>
                      </a:moveTo>
                      <a:cubicBezTo>
                        <a:pt x="2000" y="540"/>
                        <a:pt x="2000" y="540"/>
                        <a:pt x="2000" y="540"/>
                      </a:cubicBezTo>
                      <a:cubicBezTo>
                        <a:pt x="2000" y="507"/>
                        <a:pt x="1973" y="480"/>
                        <a:pt x="1940" y="480"/>
                      </a:cubicBezTo>
                      <a:cubicBezTo>
                        <a:pt x="1600" y="480"/>
                        <a:pt x="1600" y="480"/>
                        <a:pt x="1600" y="480"/>
                      </a:cubicBezTo>
                      <a:cubicBezTo>
                        <a:pt x="1600" y="140"/>
                        <a:pt x="1600" y="140"/>
                        <a:pt x="1600" y="140"/>
                      </a:cubicBezTo>
                      <a:cubicBezTo>
                        <a:pt x="1600" y="107"/>
                        <a:pt x="1573" y="80"/>
                        <a:pt x="1540" y="80"/>
                      </a:cubicBezTo>
                      <a:cubicBezTo>
                        <a:pt x="80" y="80"/>
                        <a:pt x="80" y="80"/>
                        <a:pt x="80" y="80"/>
                      </a:cubicBezTo>
                      <a:cubicBezTo>
                        <a:pt x="80" y="1520"/>
                        <a:pt x="80" y="1520"/>
                        <a:pt x="80" y="1520"/>
                      </a:cubicBezTo>
                      <a:lnTo>
                        <a:pt x="2000" y="1520"/>
                      </a:lnTo>
                      <a:close/>
                      <a:moveTo>
                        <a:pt x="1885" y="400"/>
                      </a:moveTo>
                      <a:cubicBezTo>
                        <a:pt x="1680" y="195"/>
                        <a:pt x="1680" y="195"/>
                        <a:pt x="1680" y="195"/>
                      </a:cubicBezTo>
                      <a:cubicBezTo>
                        <a:pt x="1680" y="400"/>
                        <a:pt x="1680" y="400"/>
                        <a:pt x="1680" y="400"/>
                      </a:cubicBezTo>
                      <a:lnTo>
                        <a:pt x="1885" y="400"/>
                      </a:lnTo>
                      <a:close/>
                      <a:moveTo>
                        <a:pt x="2034" y="436"/>
                      </a:moveTo>
                      <a:cubicBezTo>
                        <a:pt x="2063" y="463"/>
                        <a:pt x="2080" y="500"/>
                        <a:pt x="2080" y="540"/>
                      </a:cubicBezTo>
                      <a:cubicBezTo>
                        <a:pt x="2080" y="1600"/>
                        <a:pt x="2080" y="1600"/>
                        <a:pt x="2080" y="1600"/>
                      </a:cubicBezTo>
                      <a:cubicBezTo>
                        <a:pt x="0" y="1600"/>
                        <a:pt x="0" y="1600"/>
                        <a:pt x="0" y="16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40" y="0"/>
                        <a:pt x="1540" y="0"/>
                        <a:pt x="1540" y="0"/>
                      </a:cubicBezTo>
                      <a:cubicBezTo>
                        <a:pt x="1578" y="0"/>
                        <a:pt x="1614" y="16"/>
                        <a:pt x="1639" y="41"/>
                      </a:cubicBezTo>
                      <a:lnTo>
                        <a:pt x="2034" y="436"/>
                      </a:lnTo>
                      <a:close/>
                      <a:moveTo>
                        <a:pt x="356" y="600"/>
                      </a:moveTo>
                      <a:cubicBezTo>
                        <a:pt x="604" y="600"/>
                        <a:pt x="604" y="600"/>
                        <a:pt x="604" y="600"/>
                      </a:cubicBezTo>
                      <a:cubicBezTo>
                        <a:pt x="493" y="320"/>
                        <a:pt x="493" y="320"/>
                        <a:pt x="493" y="320"/>
                      </a:cubicBezTo>
                      <a:cubicBezTo>
                        <a:pt x="467" y="320"/>
                        <a:pt x="467" y="320"/>
                        <a:pt x="467" y="320"/>
                      </a:cubicBezTo>
                      <a:lnTo>
                        <a:pt x="356" y="600"/>
                      </a:lnTo>
                      <a:close/>
                      <a:moveTo>
                        <a:pt x="880" y="720"/>
                      </a:moveTo>
                      <a:cubicBezTo>
                        <a:pt x="1840" y="720"/>
                        <a:pt x="1840" y="720"/>
                        <a:pt x="1840" y="720"/>
                      </a:cubicBezTo>
                      <a:cubicBezTo>
                        <a:pt x="1840" y="800"/>
                        <a:pt x="1840" y="800"/>
                        <a:pt x="1840" y="800"/>
                      </a:cubicBezTo>
                      <a:cubicBezTo>
                        <a:pt x="880" y="800"/>
                        <a:pt x="880" y="800"/>
                        <a:pt x="880" y="800"/>
                      </a:cubicBezTo>
                      <a:lnTo>
                        <a:pt x="880" y="720"/>
                      </a:lnTo>
                      <a:close/>
                      <a:moveTo>
                        <a:pt x="240" y="1200"/>
                      </a:moveTo>
                      <a:cubicBezTo>
                        <a:pt x="1600" y="1200"/>
                        <a:pt x="1600" y="1200"/>
                        <a:pt x="1600" y="1200"/>
                      </a:cubicBezTo>
                      <a:cubicBezTo>
                        <a:pt x="1600" y="1280"/>
                        <a:pt x="1600" y="1280"/>
                        <a:pt x="1600" y="1280"/>
                      </a:cubicBezTo>
                      <a:cubicBezTo>
                        <a:pt x="240" y="1280"/>
                        <a:pt x="240" y="1280"/>
                        <a:pt x="240" y="1280"/>
                      </a:cubicBezTo>
                      <a:lnTo>
                        <a:pt x="240" y="1200"/>
                      </a:lnTo>
                      <a:close/>
                      <a:moveTo>
                        <a:pt x="240" y="960"/>
                      </a:moveTo>
                      <a:cubicBezTo>
                        <a:pt x="1840" y="960"/>
                        <a:pt x="1840" y="960"/>
                        <a:pt x="1840" y="960"/>
                      </a:cubicBezTo>
                      <a:cubicBezTo>
                        <a:pt x="1840" y="1040"/>
                        <a:pt x="1840" y="1040"/>
                        <a:pt x="1840" y="1040"/>
                      </a:cubicBezTo>
                      <a:cubicBezTo>
                        <a:pt x="240" y="1040"/>
                        <a:pt x="240" y="1040"/>
                        <a:pt x="240" y="1040"/>
                      </a:cubicBezTo>
                      <a:lnTo>
                        <a:pt x="240" y="960"/>
                      </a:lnTo>
                      <a:close/>
                      <a:moveTo>
                        <a:pt x="880" y="480"/>
                      </a:moveTo>
                      <a:cubicBezTo>
                        <a:pt x="1520" y="480"/>
                        <a:pt x="1520" y="480"/>
                        <a:pt x="1520" y="480"/>
                      </a:cubicBezTo>
                      <a:cubicBezTo>
                        <a:pt x="1520" y="560"/>
                        <a:pt x="1520" y="560"/>
                        <a:pt x="1520" y="560"/>
                      </a:cubicBezTo>
                      <a:cubicBezTo>
                        <a:pt x="880" y="560"/>
                        <a:pt x="880" y="560"/>
                        <a:pt x="880" y="560"/>
                      </a:cubicBezTo>
                      <a:lnTo>
                        <a:pt x="880" y="480"/>
                      </a:lnTo>
                      <a:close/>
                      <a:moveTo>
                        <a:pt x="632" y="680"/>
                      </a:moveTo>
                      <a:cubicBezTo>
                        <a:pt x="328" y="680"/>
                        <a:pt x="328" y="680"/>
                        <a:pt x="328" y="680"/>
                      </a:cubicBezTo>
                      <a:cubicBezTo>
                        <a:pt x="327" y="685"/>
                        <a:pt x="326" y="690"/>
                        <a:pt x="325" y="695"/>
                      </a:cubicBezTo>
                      <a:cubicBezTo>
                        <a:pt x="322" y="716"/>
                        <a:pt x="320" y="737"/>
                        <a:pt x="320" y="760"/>
                      </a:cubicBezTo>
                      <a:cubicBezTo>
                        <a:pt x="320" y="800"/>
                        <a:pt x="320" y="800"/>
                        <a:pt x="320" y="800"/>
                      </a:cubicBezTo>
                      <a:cubicBezTo>
                        <a:pt x="240" y="800"/>
                        <a:pt x="240" y="800"/>
                        <a:pt x="240" y="800"/>
                      </a:cubicBezTo>
                      <a:cubicBezTo>
                        <a:pt x="240" y="760"/>
                        <a:pt x="240" y="760"/>
                        <a:pt x="240" y="760"/>
                      </a:cubicBezTo>
                      <a:cubicBezTo>
                        <a:pt x="240" y="733"/>
                        <a:pt x="242" y="707"/>
                        <a:pt x="246" y="682"/>
                      </a:cubicBezTo>
                      <a:cubicBezTo>
                        <a:pt x="251" y="656"/>
                        <a:pt x="258" y="631"/>
                        <a:pt x="268" y="605"/>
                      </a:cubicBezTo>
                      <a:cubicBezTo>
                        <a:pt x="403" y="265"/>
                        <a:pt x="403" y="265"/>
                        <a:pt x="403" y="265"/>
                      </a:cubicBezTo>
                      <a:cubicBezTo>
                        <a:pt x="409" y="250"/>
                        <a:pt x="424" y="240"/>
                        <a:pt x="440" y="240"/>
                      </a:cubicBezTo>
                      <a:cubicBezTo>
                        <a:pt x="520" y="240"/>
                        <a:pt x="520" y="240"/>
                        <a:pt x="520" y="240"/>
                      </a:cubicBezTo>
                      <a:cubicBezTo>
                        <a:pt x="538" y="240"/>
                        <a:pt x="552" y="251"/>
                        <a:pt x="558" y="267"/>
                      </a:cubicBezTo>
                      <a:cubicBezTo>
                        <a:pt x="692" y="605"/>
                        <a:pt x="692" y="605"/>
                        <a:pt x="692" y="605"/>
                      </a:cubicBezTo>
                      <a:cubicBezTo>
                        <a:pt x="701" y="629"/>
                        <a:pt x="709" y="656"/>
                        <a:pt x="714" y="682"/>
                      </a:cubicBezTo>
                      <a:cubicBezTo>
                        <a:pt x="718" y="707"/>
                        <a:pt x="720" y="733"/>
                        <a:pt x="720" y="760"/>
                      </a:cubicBezTo>
                      <a:cubicBezTo>
                        <a:pt x="720" y="800"/>
                        <a:pt x="720" y="800"/>
                        <a:pt x="720" y="800"/>
                      </a:cubicBezTo>
                      <a:cubicBezTo>
                        <a:pt x="640" y="800"/>
                        <a:pt x="640" y="800"/>
                        <a:pt x="640" y="800"/>
                      </a:cubicBezTo>
                      <a:cubicBezTo>
                        <a:pt x="640" y="760"/>
                        <a:pt x="640" y="760"/>
                        <a:pt x="640" y="760"/>
                      </a:cubicBezTo>
                      <a:cubicBezTo>
                        <a:pt x="640" y="737"/>
                        <a:pt x="638" y="716"/>
                        <a:pt x="635" y="695"/>
                      </a:cubicBezTo>
                      <a:cubicBezTo>
                        <a:pt x="634" y="690"/>
                        <a:pt x="633" y="685"/>
                        <a:pt x="632" y="680"/>
                      </a:cubicBezTo>
                      <a:close/>
                    </a:path>
                  </a:pathLst>
                </a:custGeom>
                <a:solidFill>
                  <a:srgbClr val="156C9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sym typeface="+mn-lt"/>
                  </a:endParaRPr>
                </a:p>
              </p:txBody>
            </p:sp>
          </p:grpSp>
        </p:grpSp>
        <p:cxnSp>
          <p:nvCxnSpPr>
            <p:cNvPr id="182" name="Straight Connector 76">
              <a:extLst>
                <a:ext uri="{FF2B5EF4-FFF2-40B4-BE49-F238E27FC236}">
                  <a16:creationId xmlns:a16="http://schemas.microsoft.com/office/drawing/2014/main" id="{42C98B3E-A705-439B-AD1D-A6DBF2E9560E}"/>
                </a:ext>
              </a:extLst>
            </p:cNvPr>
            <p:cNvCxnSpPr>
              <a:cxnSpLocks/>
            </p:cNvCxnSpPr>
            <p:nvPr/>
          </p:nvCxnSpPr>
          <p:spPr>
            <a:xfrm>
              <a:off x="1872869" y="2585364"/>
              <a:ext cx="2144252" cy="0"/>
            </a:xfrm>
            <a:prstGeom prst="line">
              <a:avLst/>
            </a:prstGeom>
            <a:noFill/>
            <a:ln w="28575" cap="flat" cmpd="sng" algn="ctr">
              <a:solidFill>
                <a:srgbClr val="00AAC9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183" name="Straight Connector 77">
              <a:extLst>
                <a:ext uri="{FF2B5EF4-FFF2-40B4-BE49-F238E27FC236}">
                  <a16:creationId xmlns:a16="http://schemas.microsoft.com/office/drawing/2014/main" id="{AA4FC81E-1443-46C7-B492-9C311983AB4A}"/>
                </a:ext>
              </a:extLst>
            </p:cNvPr>
            <p:cNvCxnSpPr>
              <a:cxnSpLocks/>
            </p:cNvCxnSpPr>
            <p:nvPr/>
          </p:nvCxnSpPr>
          <p:spPr>
            <a:xfrm>
              <a:off x="6482382" y="2585364"/>
              <a:ext cx="3926086" cy="0"/>
            </a:xfrm>
            <a:prstGeom prst="line">
              <a:avLst/>
            </a:prstGeom>
            <a:noFill/>
            <a:ln w="28575" cap="flat" cmpd="sng" algn="ctr">
              <a:solidFill>
                <a:srgbClr val="00AAC9"/>
              </a:solidFill>
              <a:prstDash val="solid"/>
              <a:tailEnd type="triangle" w="lg" len="lg"/>
            </a:ln>
            <a:effectLst/>
          </p:spPr>
        </p:cxnSp>
        <p:sp>
          <p:nvSpPr>
            <p:cNvPr id="184" name="RBContent12">
              <a:extLst>
                <a:ext uri="{FF2B5EF4-FFF2-40B4-BE49-F238E27FC236}">
                  <a16:creationId xmlns:a16="http://schemas.microsoft.com/office/drawing/2014/main" id="{FAA16116-4FE3-40D5-AD6F-2F842EF22A05}"/>
                </a:ext>
              </a:extLst>
            </p:cNvPr>
            <p:cNvSpPr txBox="1">
              <a:spLocks/>
            </p:cNvSpPr>
            <p:nvPr/>
          </p:nvSpPr>
          <p:spPr>
            <a:xfrm>
              <a:off x="1881000" y="1911114"/>
              <a:ext cx="8535599" cy="23890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72000" rtlCol="0" anchor="b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56C9C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Pilotage par la mission du Grand Débat National et le Collège des garants</a:t>
              </a:r>
            </a:p>
          </p:txBody>
        </p:sp>
        <p:cxnSp>
          <p:nvCxnSpPr>
            <p:cNvPr id="185" name="Straight Connector 82">
              <a:extLst>
                <a:ext uri="{FF2B5EF4-FFF2-40B4-BE49-F238E27FC236}">
                  <a16:creationId xmlns:a16="http://schemas.microsoft.com/office/drawing/2014/main" id="{D37F183E-984B-47FE-9C35-BFF171648055}"/>
                </a:ext>
              </a:extLst>
            </p:cNvPr>
            <p:cNvCxnSpPr>
              <a:cxnSpLocks/>
            </p:cNvCxnSpPr>
            <p:nvPr/>
          </p:nvCxnSpPr>
          <p:spPr>
            <a:xfrm>
              <a:off x="1872870" y="2150016"/>
              <a:ext cx="8535599" cy="0"/>
            </a:xfrm>
            <a:prstGeom prst="line">
              <a:avLst/>
            </a:prstGeom>
            <a:noFill/>
            <a:ln w="28575" cap="flat" cmpd="sng" algn="ctr">
              <a:solidFill>
                <a:srgbClr val="156C9C"/>
              </a:solidFill>
              <a:prstDash val="solid"/>
              <a:tailEnd type="triangle" w="lg" len="lg"/>
            </a:ln>
            <a:effectLst/>
          </p:spPr>
        </p:cxnSp>
        <p:pic>
          <p:nvPicPr>
            <p:cNvPr id="186" name="Bild 2">
              <a:extLst>
                <a:ext uri="{FF2B5EF4-FFF2-40B4-BE49-F238E27FC236}">
                  <a16:creationId xmlns:a16="http://schemas.microsoft.com/office/drawing/2014/main" id="{4539593F-4B32-4D33-BDEA-A4DD44EC5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416" y="2868035"/>
              <a:ext cx="1419321" cy="704580"/>
            </a:xfrm>
            <a:prstGeom prst="rect">
              <a:avLst/>
            </a:prstGeom>
          </p:spPr>
        </p:pic>
        <p:pic>
          <p:nvPicPr>
            <p:cNvPr id="187" name="Picture 99">
              <a:extLst>
                <a:ext uri="{FF2B5EF4-FFF2-40B4-BE49-F238E27FC236}">
                  <a16:creationId xmlns:a16="http://schemas.microsoft.com/office/drawing/2014/main" id="{049E4CA2-5808-4505-B34C-993A0B117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080" y="4518095"/>
              <a:ext cx="1645993" cy="510104"/>
            </a:xfrm>
            <a:prstGeom prst="rect">
              <a:avLst/>
            </a:prstGeom>
          </p:spPr>
        </p:pic>
        <p:pic>
          <p:nvPicPr>
            <p:cNvPr id="188" name="Picture 100">
              <a:extLst>
                <a:ext uri="{FF2B5EF4-FFF2-40B4-BE49-F238E27FC236}">
                  <a16:creationId xmlns:a16="http://schemas.microsoft.com/office/drawing/2014/main" id="{F0ED1FF4-B0CA-42BB-ACD4-024623F86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979" y="3678625"/>
              <a:ext cx="1716195" cy="662248"/>
            </a:xfrm>
            <a:prstGeom prst="rect">
              <a:avLst/>
            </a:prstGeom>
          </p:spPr>
        </p:pic>
        <p:grpSp>
          <p:nvGrpSpPr>
            <p:cNvPr id="189" name="RbLeanShape Right Brace 105">
              <a:extLst>
                <a:ext uri="{FF2B5EF4-FFF2-40B4-BE49-F238E27FC236}">
                  <a16:creationId xmlns:a16="http://schemas.microsoft.com/office/drawing/2014/main" id="{451AE06B-29C0-4F3F-ABC7-65FC6A8DCB21}"/>
                </a:ext>
              </a:extLst>
            </p:cNvPr>
            <p:cNvGrpSpPr/>
            <p:nvPr/>
          </p:nvGrpSpPr>
          <p:grpSpPr>
            <a:xfrm>
              <a:off x="4108008" y="2729589"/>
              <a:ext cx="271358" cy="2568069"/>
              <a:chOff x="635000" y="2413000"/>
              <a:chExt cx="381000" cy="476250"/>
            </a:xfrm>
          </p:grpSpPr>
          <p:sp>
            <p:nvSpPr>
              <p:cNvPr id="217" name="Bracket103">
                <a:extLst>
                  <a:ext uri="{FF2B5EF4-FFF2-40B4-BE49-F238E27FC236}">
                    <a16:creationId xmlns:a16="http://schemas.microsoft.com/office/drawing/2014/main" id="{897613A3-A48E-4E19-9A7D-800857A9D5CC}"/>
                  </a:ext>
                </a:extLst>
              </p:cNvPr>
              <p:cNvSpPr/>
              <p:nvPr/>
            </p:nvSpPr>
            <p:spPr>
              <a:xfrm>
                <a:off x="635000" y="2413000"/>
                <a:ext cx="152400" cy="476250"/>
              </a:xfrm>
              <a:custGeom>
                <a:avLst/>
                <a:gdLst>
                  <a:gd name="connsiteX0" fmla="*/ 0 w 152400"/>
                  <a:gd name="connsiteY0" fmla="*/ 0 h 635000"/>
                  <a:gd name="connsiteX1" fmla="*/ 152400 w 152400"/>
                  <a:gd name="connsiteY1" fmla="*/ 0 h 635000"/>
                  <a:gd name="connsiteX2" fmla="*/ 152400 w 152400"/>
                  <a:gd name="connsiteY2" fmla="*/ 635000 h 635000"/>
                  <a:gd name="connsiteX3" fmla="*/ 0 w 152400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6350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635000"/>
                    </a:lnTo>
                    <a:lnTo>
                      <a:pt x="0" y="635000"/>
                    </a:lnTo>
                  </a:path>
                </a:pathLst>
              </a:custGeom>
              <a:noFill/>
              <a:ln w="22225" cap="flat" cmpd="sng" algn="ctr">
                <a:solidFill>
                  <a:srgbClr val="8D9399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18" name="ArrowLine104">
                <a:extLst>
                  <a:ext uri="{FF2B5EF4-FFF2-40B4-BE49-F238E27FC236}">
                    <a16:creationId xmlns:a16="http://schemas.microsoft.com/office/drawing/2014/main" id="{C9FB7BDC-99F2-4E3F-82DC-733DB1CF8F6F}"/>
                  </a:ext>
                </a:extLst>
              </p:cNvPr>
              <p:cNvSpPr/>
              <p:nvPr/>
            </p:nvSpPr>
            <p:spPr>
              <a:xfrm>
                <a:off x="787400" y="2654301"/>
                <a:ext cx="228600" cy="1"/>
              </a:xfrm>
              <a:custGeom>
                <a:avLst/>
                <a:gdLst>
                  <a:gd name="connsiteX0" fmla="*/ 0 w 228600"/>
                  <a:gd name="connsiteY0" fmla="*/ 0 h 12700"/>
                  <a:gd name="connsiteX1" fmla="*/ 228600 w 228600"/>
                  <a:gd name="connsiteY1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8600" h="12700">
                    <a:moveTo>
                      <a:pt x="0" y="0"/>
                    </a:moveTo>
                    <a:lnTo>
                      <a:pt x="228600" y="12700"/>
                    </a:lnTo>
                  </a:path>
                </a:pathLst>
              </a:custGeom>
              <a:noFill/>
              <a:ln w="22225" cap="flat" cmpd="sng" algn="ctr">
                <a:solidFill>
                  <a:srgbClr val="8D9399"/>
                </a:solidFill>
                <a:prstDash val="solid"/>
                <a:headEnd type="none"/>
                <a:tailEnd type="triangle" w="lg" len="lg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90" name="RbLeanShape Right Brace 105">
              <a:extLst>
                <a:ext uri="{FF2B5EF4-FFF2-40B4-BE49-F238E27FC236}">
                  <a16:creationId xmlns:a16="http://schemas.microsoft.com/office/drawing/2014/main" id="{94A526DE-9CCA-4912-815B-3A029D87EACC}"/>
                </a:ext>
              </a:extLst>
            </p:cNvPr>
            <p:cNvGrpSpPr/>
            <p:nvPr/>
          </p:nvGrpSpPr>
          <p:grpSpPr>
            <a:xfrm>
              <a:off x="6265598" y="2729589"/>
              <a:ext cx="271358" cy="2568069"/>
              <a:chOff x="635000" y="2413000"/>
              <a:chExt cx="381000" cy="476250"/>
            </a:xfrm>
          </p:grpSpPr>
          <p:sp>
            <p:nvSpPr>
              <p:cNvPr id="215" name="Bracket103">
                <a:extLst>
                  <a:ext uri="{FF2B5EF4-FFF2-40B4-BE49-F238E27FC236}">
                    <a16:creationId xmlns:a16="http://schemas.microsoft.com/office/drawing/2014/main" id="{19E9B39C-8F83-44B9-8AF4-54A4E1D9E4E5}"/>
                  </a:ext>
                </a:extLst>
              </p:cNvPr>
              <p:cNvSpPr/>
              <p:nvPr/>
            </p:nvSpPr>
            <p:spPr>
              <a:xfrm>
                <a:off x="635000" y="2413000"/>
                <a:ext cx="152400" cy="476250"/>
              </a:xfrm>
              <a:custGeom>
                <a:avLst/>
                <a:gdLst>
                  <a:gd name="connsiteX0" fmla="*/ 0 w 152400"/>
                  <a:gd name="connsiteY0" fmla="*/ 0 h 635000"/>
                  <a:gd name="connsiteX1" fmla="*/ 152400 w 152400"/>
                  <a:gd name="connsiteY1" fmla="*/ 0 h 635000"/>
                  <a:gd name="connsiteX2" fmla="*/ 152400 w 152400"/>
                  <a:gd name="connsiteY2" fmla="*/ 635000 h 635000"/>
                  <a:gd name="connsiteX3" fmla="*/ 0 w 152400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6350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635000"/>
                    </a:lnTo>
                    <a:lnTo>
                      <a:pt x="0" y="635000"/>
                    </a:lnTo>
                  </a:path>
                </a:pathLst>
              </a:custGeom>
              <a:noFill/>
              <a:ln w="22225" cap="flat" cmpd="sng" algn="ctr">
                <a:solidFill>
                  <a:srgbClr val="8D9399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16" name="ArrowLine104">
                <a:extLst>
                  <a:ext uri="{FF2B5EF4-FFF2-40B4-BE49-F238E27FC236}">
                    <a16:creationId xmlns:a16="http://schemas.microsoft.com/office/drawing/2014/main" id="{5607C85F-B56A-45CE-91AE-31B92CEECECA}"/>
                  </a:ext>
                </a:extLst>
              </p:cNvPr>
              <p:cNvSpPr/>
              <p:nvPr/>
            </p:nvSpPr>
            <p:spPr>
              <a:xfrm>
                <a:off x="787400" y="2654301"/>
                <a:ext cx="228600" cy="1"/>
              </a:xfrm>
              <a:custGeom>
                <a:avLst/>
                <a:gdLst>
                  <a:gd name="connsiteX0" fmla="*/ 0 w 228600"/>
                  <a:gd name="connsiteY0" fmla="*/ 0 h 12700"/>
                  <a:gd name="connsiteX1" fmla="*/ 228600 w 228600"/>
                  <a:gd name="connsiteY1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8600" h="12700">
                    <a:moveTo>
                      <a:pt x="0" y="0"/>
                    </a:moveTo>
                    <a:lnTo>
                      <a:pt x="228600" y="12700"/>
                    </a:lnTo>
                  </a:path>
                </a:pathLst>
              </a:custGeom>
              <a:noFill/>
              <a:ln w="22225" cap="flat" cmpd="sng" algn="ctr">
                <a:solidFill>
                  <a:srgbClr val="8D9399"/>
                </a:solidFill>
                <a:prstDash val="solid"/>
                <a:headEnd type="none"/>
                <a:tailEnd type="triangle" w="lg" len="lg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91" name="Group 16">
              <a:extLst>
                <a:ext uri="{FF2B5EF4-FFF2-40B4-BE49-F238E27FC236}">
                  <a16:creationId xmlns:a16="http://schemas.microsoft.com/office/drawing/2014/main" id="{F01A93DF-436B-4366-B58C-D9356D69E8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94492" y="5642382"/>
              <a:ext cx="424882" cy="360099"/>
              <a:chOff x="353" y="1551"/>
              <a:chExt cx="2630" cy="2229"/>
            </a:xfrm>
          </p:grpSpPr>
          <p:sp>
            <p:nvSpPr>
              <p:cNvPr id="212" name="Freeform 18">
                <a:extLst>
                  <a:ext uri="{FF2B5EF4-FFF2-40B4-BE49-F238E27FC236}">
                    <a16:creationId xmlns:a16="http://schemas.microsoft.com/office/drawing/2014/main" id="{E4847B23-8CD6-49B8-B982-4FF5E765D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6" y="1551"/>
                <a:ext cx="2097" cy="2224"/>
              </a:xfrm>
              <a:custGeom>
                <a:avLst/>
                <a:gdLst>
                  <a:gd name="T0" fmla="*/ 3348 w 4195"/>
                  <a:gd name="T1" fmla="*/ 2883 h 4446"/>
                  <a:gd name="T2" fmla="*/ 3273 w 4195"/>
                  <a:gd name="T3" fmla="*/ 2958 h 4446"/>
                  <a:gd name="T4" fmla="*/ 3260 w 4195"/>
                  <a:gd name="T5" fmla="*/ 3066 h 4446"/>
                  <a:gd name="T6" fmla="*/ 3317 w 4195"/>
                  <a:gd name="T7" fmla="*/ 3156 h 4446"/>
                  <a:gd name="T8" fmla="*/ 3420 w 4195"/>
                  <a:gd name="T9" fmla="*/ 3191 h 4446"/>
                  <a:gd name="T10" fmla="*/ 3520 w 4195"/>
                  <a:gd name="T11" fmla="*/ 3156 h 4446"/>
                  <a:gd name="T12" fmla="*/ 3577 w 4195"/>
                  <a:gd name="T13" fmla="*/ 3066 h 4446"/>
                  <a:gd name="T14" fmla="*/ 3565 w 4195"/>
                  <a:gd name="T15" fmla="*/ 2958 h 4446"/>
                  <a:gd name="T16" fmla="*/ 3490 w 4195"/>
                  <a:gd name="T17" fmla="*/ 2883 h 4446"/>
                  <a:gd name="T18" fmla="*/ 510 w 4195"/>
                  <a:gd name="T19" fmla="*/ 0 h 4446"/>
                  <a:gd name="T20" fmla="*/ 3814 w 4195"/>
                  <a:gd name="T21" fmla="*/ 17 h 4446"/>
                  <a:gd name="T22" fmla="*/ 3992 w 4195"/>
                  <a:gd name="T23" fmla="*/ 107 h 4446"/>
                  <a:gd name="T24" fmla="*/ 4125 w 4195"/>
                  <a:gd name="T25" fmla="*/ 257 h 4446"/>
                  <a:gd name="T26" fmla="*/ 4190 w 4195"/>
                  <a:gd name="T27" fmla="*/ 448 h 4446"/>
                  <a:gd name="T28" fmla="*/ 4190 w 4195"/>
                  <a:gd name="T29" fmla="*/ 2994 h 4446"/>
                  <a:gd name="T30" fmla="*/ 4125 w 4195"/>
                  <a:gd name="T31" fmla="*/ 3187 h 4446"/>
                  <a:gd name="T32" fmla="*/ 3992 w 4195"/>
                  <a:gd name="T33" fmla="*/ 3336 h 4446"/>
                  <a:gd name="T34" fmla="*/ 3814 w 4195"/>
                  <a:gd name="T35" fmla="*/ 3427 h 4446"/>
                  <a:gd name="T36" fmla="*/ 2576 w 4195"/>
                  <a:gd name="T37" fmla="*/ 3444 h 4446"/>
                  <a:gd name="T38" fmla="*/ 3099 w 4195"/>
                  <a:gd name="T39" fmla="*/ 3800 h 4446"/>
                  <a:gd name="T40" fmla="*/ 3199 w 4195"/>
                  <a:gd name="T41" fmla="*/ 3854 h 4446"/>
                  <a:gd name="T42" fmla="*/ 3252 w 4195"/>
                  <a:gd name="T43" fmla="*/ 3955 h 4446"/>
                  <a:gd name="T44" fmla="*/ 3252 w 4195"/>
                  <a:gd name="T45" fmla="*/ 4288 h 4446"/>
                  <a:gd name="T46" fmla="*/ 3199 w 4195"/>
                  <a:gd name="T47" fmla="*/ 4387 h 4446"/>
                  <a:gd name="T48" fmla="*/ 3099 w 4195"/>
                  <a:gd name="T49" fmla="*/ 4441 h 4446"/>
                  <a:gd name="T50" fmla="*/ 2150 w 4195"/>
                  <a:gd name="T51" fmla="*/ 4387 h 4446"/>
                  <a:gd name="T52" fmla="*/ 2194 w 4195"/>
                  <a:gd name="T53" fmla="*/ 4194 h 4446"/>
                  <a:gd name="T54" fmla="*/ 2194 w 4195"/>
                  <a:gd name="T55" fmla="*/ 4145 h 4446"/>
                  <a:gd name="T56" fmla="*/ 2194 w 4195"/>
                  <a:gd name="T57" fmla="*/ 4019 h 4446"/>
                  <a:gd name="T58" fmla="*/ 2194 w 4195"/>
                  <a:gd name="T59" fmla="*/ 3850 h 4446"/>
                  <a:gd name="T60" fmla="*/ 2196 w 4195"/>
                  <a:gd name="T61" fmla="*/ 3664 h 4446"/>
                  <a:gd name="T62" fmla="*/ 2196 w 4195"/>
                  <a:gd name="T63" fmla="*/ 3495 h 4446"/>
                  <a:gd name="T64" fmla="*/ 2196 w 4195"/>
                  <a:gd name="T65" fmla="*/ 3373 h 4446"/>
                  <a:gd name="T66" fmla="*/ 2196 w 4195"/>
                  <a:gd name="T67" fmla="*/ 3325 h 4446"/>
                  <a:gd name="T68" fmla="*/ 3585 w 4195"/>
                  <a:gd name="T69" fmla="*/ 2671 h 4446"/>
                  <a:gd name="T70" fmla="*/ 3686 w 4195"/>
                  <a:gd name="T71" fmla="*/ 2616 h 4446"/>
                  <a:gd name="T72" fmla="*/ 3740 w 4195"/>
                  <a:gd name="T73" fmla="*/ 2516 h 4446"/>
                  <a:gd name="T74" fmla="*/ 3740 w 4195"/>
                  <a:gd name="T75" fmla="*/ 574 h 4446"/>
                  <a:gd name="T76" fmla="*/ 3686 w 4195"/>
                  <a:gd name="T77" fmla="*/ 474 h 4446"/>
                  <a:gd name="T78" fmla="*/ 3585 w 4195"/>
                  <a:gd name="T79" fmla="*/ 419 h 4446"/>
                  <a:gd name="T80" fmla="*/ 611 w 4195"/>
                  <a:gd name="T81" fmla="*/ 419 h 4446"/>
                  <a:gd name="T82" fmla="*/ 510 w 4195"/>
                  <a:gd name="T83" fmla="*/ 474 h 4446"/>
                  <a:gd name="T84" fmla="*/ 456 w 4195"/>
                  <a:gd name="T85" fmla="*/ 574 h 4446"/>
                  <a:gd name="T86" fmla="*/ 0 w 4195"/>
                  <a:gd name="T87" fmla="*/ 1010 h 4446"/>
                  <a:gd name="T88" fmla="*/ 19 w 4195"/>
                  <a:gd name="T89" fmla="*/ 381 h 4446"/>
                  <a:gd name="T90" fmla="*/ 108 w 4195"/>
                  <a:gd name="T91" fmla="*/ 201 h 4446"/>
                  <a:gd name="T92" fmla="*/ 258 w 4195"/>
                  <a:gd name="T93" fmla="*/ 70 h 4446"/>
                  <a:gd name="T94" fmla="*/ 449 w 4195"/>
                  <a:gd name="T95" fmla="*/ 3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5" h="4446">
                    <a:moveTo>
                      <a:pt x="3420" y="2867"/>
                    </a:moveTo>
                    <a:lnTo>
                      <a:pt x="3381" y="2870"/>
                    </a:lnTo>
                    <a:lnTo>
                      <a:pt x="3348" y="2883"/>
                    </a:lnTo>
                    <a:lnTo>
                      <a:pt x="3317" y="2902"/>
                    </a:lnTo>
                    <a:lnTo>
                      <a:pt x="3292" y="2927"/>
                    </a:lnTo>
                    <a:lnTo>
                      <a:pt x="3273" y="2958"/>
                    </a:lnTo>
                    <a:lnTo>
                      <a:pt x="3260" y="2991"/>
                    </a:lnTo>
                    <a:lnTo>
                      <a:pt x="3257" y="3028"/>
                    </a:lnTo>
                    <a:lnTo>
                      <a:pt x="3260" y="3066"/>
                    </a:lnTo>
                    <a:lnTo>
                      <a:pt x="3273" y="3100"/>
                    </a:lnTo>
                    <a:lnTo>
                      <a:pt x="3292" y="3130"/>
                    </a:lnTo>
                    <a:lnTo>
                      <a:pt x="3317" y="3156"/>
                    </a:lnTo>
                    <a:lnTo>
                      <a:pt x="3348" y="3175"/>
                    </a:lnTo>
                    <a:lnTo>
                      <a:pt x="3381" y="3187"/>
                    </a:lnTo>
                    <a:lnTo>
                      <a:pt x="3420" y="3191"/>
                    </a:lnTo>
                    <a:lnTo>
                      <a:pt x="3456" y="3187"/>
                    </a:lnTo>
                    <a:lnTo>
                      <a:pt x="3490" y="3175"/>
                    </a:lnTo>
                    <a:lnTo>
                      <a:pt x="3520" y="3156"/>
                    </a:lnTo>
                    <a:lnTo>
                      <a:pt x="3546" y="3130"/>
                    </a:lnTo>
                    <a:lnTo>
                      <a:pt x="3565" y="3100"/>
                    </a:lnTo>
                    <a:lnTo>
                      <a:pt x="3577" y="3066"/>
                    </a:lnTo>
                    <a:lnTo>
                      <a:pt x="3581" y="3028"/>
                    </a:lnTo>
                    <a:lnTo>
                      <a:pt x="3577" y="2991"/>
                    </a:lnTo>
                    <a:lnTo>
                      <a:pt x="3565" y="2958"/>
                    </a:lnTo>
                    <a:lnTo>
                      <a:pt x="3546" y="2927"/>
                    </a:lnTo>
                    <a:lnTo>
                      <a:pt x="3520" y="2902"/>
                    </a:lnTo>
                    <a:lnTo>
                      <a:pt x="3490" y="2883"/>
                    </a:lnTo>
                    <a:lnTo>
                      <a:pt x="3456" y="2870"/>
                    </a:lnTo>
                    <a:lnTo>
                      <a:pt x="3420" y="2867"/>
                    </a:lnTo>
                    <a:close/>
                    <a:moveTo>
                      <a:pt x="510" y="0"/>
                    </a:moveTo>
                    <a:lnTo>
                      <a:pt x="3686" y="0"/>
                    </a:lnTo>
                    <a:lnTo>
                      <a:pt x="3745" y="3"/>
                    </a:lnTo>
                    <a:lnTo>
                      <a:pt x="3814" y="17"/>
                    </a:lnTo>
                    <a:lnTo>
                      <a:pt x="3877" y="40"/>
                    </a:lnTo>
                    <a:lnTo>
                      <a:pt x="3938" y="70"/>
                    </a:lnTo>
                    <a:lnTo>
                      <a:pt x="3992" y="107"/>
                    </a:lnTo>
                    <a:lnTo>
                      <a:pt x="4043" y="151"/>
                    </a:lnTo>
                    <a:lnTo>
                      <a:pt x="4086" y="201"/>
                    </a:lnTo>
                    <a:lnTo>
                      <a:pt x="4125" y="257"/>
                    </a:lnTo>
                    <a:lnTo>
                      <a:pt x="4155" y="316"/>
                    </a:lnTo>
                    <a:lnTo>
                      <a:pt x="4177" y="381"/>
                    </a:lnTo>
                    <a:lnTo>
                      <a:pt x="4190" y="448"/>
                    </a:lnTo>
                    <a:lnTo>
                      <a:pt x="4195" y="514"/>
                    </a:lnTo>
                    <a:lnTo>
                      <a:pt x="4195" y="2929"/>
                    </a:lnTo>
                    <a:lnTo>
                      <a:pt x="4190" y="2994"/>
                    </a:lnTo>
                    <a:lnTo>
                      <a:pt x="4177" y="3063"/>
                    </a:lnTo>
                    <a:lnTo>
                      <a:pt x="4155" y="3127"/>
                    </a:lnTo>
                    <a:lnTo>
                      <a:pt x="4125" y="3187"/>
                    </a:lnTo>
                    <a:lnTo>
                      <a:pt x="4086" y="3242"/>
                    </a:lnTo>
                    <a:lnTo>
                      <a:pt x="4043" y="3293"/>
                    </a:lnTo>
                    <a:lnTo>
                      <a:pt x="3992" y="3336"/>
                    </a:lnTo>
                    <a:lnTo>
                      <a:pt x="3938" y="3374"/>
                    </a:lnTo>
                    <a:lnTo>
                      <a:pt x="3877" y="3404"/>
                    </a:lnTo>
                    <a:lnTo>
                      <a:pt x="3814" y="3427"/>
                    </a:lnTo>
                    <a:lnTo>
                      <a:pt x="3745" y="3440"/>
                    </a:lnTo>
                    <a:lnTo>
                      <a:pt x="3675" y="3444"/>
                    </a:lnTo>
                    <a:lnTo>
                      <a:pt x="2576" y="3444"/>
                    </a:lnTo>
                    <a:lnTo>
                      <a:pt x="2576" y="3797"/>
                    </a:lnTo>
                    <a:lnTo>
                      <a:pt x="3059" y="3797"/>
                    </a:lnTo>
                    <a:lnTo>
                      <a:pt x="3099" y="3800"/>
                    </a:lnTo>
                    <a:lnTo>
                      <a:pt x="3136" y="3811"/>
                    </a:lnTo>
                    <a:lnTo>
                      <a:pt x="3169" y="3830"/>
                    </a:lnTo>
                    <a:lnTo>
                      <a:pt x="3199" y="3854"/>
                    </a:lnTo>
                    <a:lnTo>
                      <a:pt x="3223" y="3883"/>
                    </a:lnTo>
                    <a:lnTo>
                      <a:pt x="3241" y="3917"/>
                    </a:lnTo>
                    <a:lnTo>
                      <a:pt x="3252" y="3955"/>
                    </a:lnTo>
                    <a:lnTo>
                      <a:pt x="3257" y="3995"/>
                    </a:lnTo>
                    <a:lnTo>
                      <a:pt x="3257" y="4248"/>
                    </a:lnTo>
                    <a:lnTo>
                      <a:pt x="3252" y="4288"/>
                    </a:lnTo>
                    <a:lnTo>
                      <a:pt x="3241" y="4325"/>
                    </a:lnTo>
                    <a:lnTo>
                      <a:pt x="3223" y="4358"/>
                    </a:lnTo>
                    <a:lnTo>
                      <a:pt x="3199" y="4387"/>
                    </a:lnTo>
                    <a:lnTo>
                      <a:pt x="3169" y="4411"/>
                    </a:lnTo>
                    <a:lnTo>
                      <a:pt x="3136" y="4430"/>
                    </a:lnTo>
                    <a:lnTo>
                      <a:pt x="3099" y="4441"/>
                    </a:lnTo>
                    <a:lnTo>
                      <a:pt x="3059" y="4446"/>
                    </a:lnTo>
                    <a:lnTo>
                      <a:pt x="2121" y="4446"/>
                    </a:lnTo>
                    <a:lnTo>
                      <a:pt x="2150" y="4387"/>
                    </a:lnTo>
                    <a:lnTo>
                      <a:pt x="2172" y="4327"/>
                    </a:lnTo>
                    <a:lnTo>
                      <a:pt x="2187" y="4263"/>
                    </a:lnTo>
                    <a:lnTo>
                      <a:pt x="2194" y="4194"/>
                    </a:lnTo>
                    <a:lnTo>
                      <a:pt x="2194" y="4188"/>
                    </a:lnTo>
                    <a:lnTo>
                      <a:pt x="2194" y="4170"/>
                    </a:lnTo>
                    <a:lnTo>
                      <a:pt x="2194" y="4145"/>
                    </a:lnTo>
                    <a:lnTo>
                      <a:pt x="2194" y="4110"/>
                    </a:lnTo>
                    <a:lnTo>
                      <a:pt x="2194" y="4067"/>
                    </a:lnTo>
                    <a:lnTo>
                      <a:pt x="2194" y="4019"/>
                    </a:lnTo>
                    <a:lnTo>
                      <a:pt x="2194" y="3966"/>
                    </a:lnTo>
                    <a:lnTo>
                      <a:pt x="2194" y="3909"/>
                    </a:lnTo>
                    <a:lnTo>
                      <a:pt x="2194" y="3850"/>
                    </a:lnTo>
                    <a:lnTo>
                      <a:pt x="2196" y="3787"/>
                    </a:lnTo>
                    <a:lnTo>
                      <a:pt x="2196" y="3725"/>
                    </a:lnTo>
                    <a:lnTo>
                      <a:pt x="2196" y="3664"/>
                    </a:lnTo>
                    <a:lnTo>
                      <a:pt x="2196" y="3605"/>
                    </a:lnTo>
                    <a:lnTo>
                      <a:pt x="2196" y="3548"/>
                    </a:lnTo>
                    <a:lnTo>
                      <a:pt x="2196" y="3495"/>
                    </a:lnTo>
                    <a:lnTo>
                      <a:pt x="2196" y="3448"/>
                    </a:lnTo>
                    <a:lnTo>
                      <a:pt x="2196" y="3406"/>
                    </a:lnTo>
                    <a:lnTo>
                      <a:pt x="2196" y="3373"/>
                    </a:lnTo>
                    <a:lnTo>
                      <a:pt x="2196" y="3345"/>
                    </a:lnTo>
                    <a:lnTo>
                      <a:pt x="2196" y="3329"/>
                    </a:lnTo>
                    <a:lnTo>
                      <a:pt x="2196" y="3325"/>
                    </a:lnTo>
                    <a:lnTo>
                      <a:pt x="2196" y="2674"/>
                    </a:lnTo>
                    <a:lnTo>
                      <a:pt x="3546" y="2674"/>
                    </a:lnTo>
                    <a:lnTo>
                      <a:pt x="3585" y="2671"/>
                    </a:lnTo>
                    <a:lnTo>
                      <a:pt x="3622" y="2658"/>
                    </a:lnTo>
                    <a:lnTo>
                      <a:pt x="3656" y="2640"/>
                    </a:lnTo>
                    <a:lnTo>
                      <a:pt x="3686" y="2616"/>
                    </a:lnTo>
                    <a:lnTo>
                      <a:pt x="3710" y="2588"/>
                    </a:lnTo>
                    <a:lnTo>
                      <a:pt x="3727" y="2552"/>
                    </a:lnTo>
                    <a:lnTo>
                      <a:pt x="3740" y="2516"/>
                    </a:lnTo>
                    <a:lnTo>
                      <a:pt x="3743" y="2476"/>
                    </a:lnTo>
                    <a:lnTo>
                      <a:pt x="3743" y="614"/>
                    </a:lnTo>
                    <a:lnTo>
                      <a:pt x="3740" y="574"/>
                    </a:lnTo>
                    <a:lnTo>
                      <a:pt x="3727" y="536"/>
                    </a:lnTo>
                    <a:lnTo>
                      <a:pt x="3710" y="502"/>
                    </a:lnTo>
                    <a:lnTo>
                      <a:pt x="3686" y="474"/>
                    </a:lnTo>
                    <a:lnTo>
                      <a:pt x="3656" y="450"/>
                    </a:lnTo>
                    <a:lnTo>
                      <a:pt x="3622" y="431"/>
                    </a:lnTo>
                    <a:lnTo>
                      <a:pt x="3585" y="419"/>
                    </a:lnTo>
                    <a:lnTo>
                      <a:pt x="3546" y="415"/>
                    </a:lnTo>
                    <a:lnTo>
                      <a:pt x="650" y="415"/>
                    </a:lnTo>
                    <a:lnTo>
                      <a:pt x="611" y="419"/>
                    </a:lnTo>
                    <a:lnTo>
                      <a:pt x="572" y="431"/>
                    </a:lnTo>
                    <a:lnTo>
                      <a:pt x="539" y="450"/>
                    </a:lnTo>
                    <a:lnTo>
                      <a:pt x="510" y="474"/>
                    </a:lnTo>
                    <a:lnTo>
                      <a:pt x="486" y="502"/>
                    </a:lnTo>
                    <a:lnTo>
                      <a:pt x="467" y="536"/>
                    </a:lnTo>
                    <a:lnTo>
                      <a:pt x="456" y="574"/>
                    </a:lnTo>
                    <a:lnTo>
                      <a:pt x="453" y="614"/>
                    </a:lnTo>
                    <a:lnTo>
                      <a:pt x="453" y="1010"/>
                    </a:lnTo>
                    <a:lnTo>
                      <a:pt x="0" y="1010"/>
                    </a:lnTo>
                    <a:lnTo>
                      <a:pt x="0" y="520"/>
                    </a:lnTo>
                    <a:lnTo>
                      <a:pt x="4" y="448"/>
                    </a:lnTo>
                    <a:lnTo>
                      <a:pt x="19" y="381"/>
                    </a:lnTo>
                    <a:lnTo>
                      <a:pt x="41" y="316"/>
                    </a:lnTo>
                    <a:lnTo>
                      <a:pt x="71" y="257"/>
                    </a:lnTo>
                    <a:lnTo>
                      <a:pt x="108" y="201"/>
                    </a:lnTo>
                    <a:lnTo>
                      <a:pt x="153" y="151"/>
                    </a:lnTo>
                    <a:lnTo>
                      <a:pt x="202" y="107"/>
                    </a:lnTo>
                    <a:lnTo>
                      <a:pt x="258" y="70"/>
                    </a:lnTo>
                    <a:lnTo>
                      <a:pt x="319" y="40"/>
                    </a:lnTo>
                    <a:lnTo>
                      <a:pt x="382" y="17"/>
                    </a:lnTo>
                    <a:lnTo>
                      <a:pt x="449" y="3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156C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13" name="Freeform 19">
                <a:extLst>
                  <a:ext uri="{FF2B5EF4-FFF2-40B4-BE49-F238E27FC236}">
                    <a16:creationId xmlns:a16="http://schemas.microsoft.com/office/drawing/2014/main" id="{3C33ACAD-8227-43C0-868B-54459CDF8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" y="2189"/>
                <a:ext cx="1218" cy="1591"/>
              </a:xfrm>
              <a:custGeom>
                <a:avLst/>
                <a:gdLst>
                  <a:gd name="T0" fmla="*/ 284 w 2436"/>
                  <a:gd name="T1" fmla="*/ 0 h 3182"/>
                  <a:gd name="T2" fmla="*/ 2151 w 2436"/>
                  <a:gd name="T3" fmla="*/ 0 h 3182"/>
                  <a:gd name="T4" fmla="*/ 2202 w 2436"/>
                  <a:gd name="T5" fmla="*/ 4 h 3182"/>
                  <a:gd name="T6" fmla="*/ 2250 w 2436"/>
                  <a:gd name="T7" fmla="*/ 17 h 3182"/>
                  <a:gd name="T8" fmla="*/ 2294 w 2436"/>
                  <a:gd name="T9" fmla="*/ 39 h 3182"/>
                  <a:gd name="T10" fmla="*/ 2334 w 2436"/>
                  <a:gd name="T11" fmla="*/ 67 h 3182"/>
                  <a:gd name="T12" fmla="*/ 2369 w 2436"/>
                  <a:gd name="T13" fmla="*/ 102 h 3182"/>
                  <a:gd name="T14" fmla="*/ 2396 w 2436"/>
                  <a:gd name="T15" fmla="*/ 142 h 3182"/>
                  <a:gd name="T16" fmla="*/ 2417 w 2436"/>
                  <a:gd name="T17" fmla="*/ 185 h 3182"/>
                  <a:gd name="T18" fmla="*/ 2432 w 2436"/>
                  <a:gd name="T19" fmla="*/ 234 h 3182"/>
                  <a:gd name="T20" fmla="*/ 2436 w 2436"/>
                  <a:gd name="T21" fmla="*/ 285 h 3182"/>
                  <a:gd name="T22" fmla="*/ 2436 w 2436"/>
                  <a:gd name="T23" fmla="*/ 2898 h 3182"/>
                  <a:gd name="T24" fmla="*/ 2432 w 2436"/>
                  <a:gd name="T25" fmla="*/ 2949 h 3182"/>
                  <a:gd name="T26" fmla="*/ 2417 w 2436"/>
                  <a:gd name="T27" fmla="*/ 2997 h 3182"/>
                  <a:gd name="T28" fmla="*/ 2396 w 2436"/>
                  <a:gd name="T29" fmla="*/ 3042 h 3182"/>
                  <a:gd name="T30" fmla="*/ 2369 w 2436"/>
                  <a:gd name="T31" fmla="*/ 3080 h 3182"/>
                  <a:gd name="T32" fmla="*/ 2334 w 2436"/>
                  <a:gd name="T33" fmla="*/ 3115 h 3182"/>
                  <a:gd name="T34" fmla="*/ 2294 w 2436"/>
                  <a:gd name="T35" fmla="*/ 3144 h 3182"/>
                  <a:gd name="T36" fmla="*/ 2250 w 2436"/>
                  <a:gd name="T37" fmla="*/ 3165 h 3182"/>
                  <a:gd name="T38" fmla="*/ 2202 w 2436"/>
                  <a:gd name="T39" fmla="*/ 3178 h 3182"/>
                  <a:gd name="T40" fmla="*/ 2151 w 2436"/>
                  <a:gd name="T41" fmla="*/ 3182 h 3182"/>
                  <a:gd name="T42" fmla="*/ 1096 w 2436"/>
                  <a:gd name="T43" fmla="*/ 3182 h 3182"/>
                  <a:gd name="T44" fmla="*/ 1112 w 2436"/>
                  <a:gd name="T45" fmla="*/ 3133 h 3182"/>
                  <a:gd name="T46" fmla="*/ 1123 w 2436"/>
                  <a:gd name="T47" fmla="*/ 3080 h 3182"/>
                  <a:gd name="T48" fmla="*/ 1127 w 2436"/>
                  <a:gd name="T49" fmla="*/ 3026 h 3182"/>
                  <a:gd name="T50" fmla="*/ 1127 w 2436"/>
                  <a:gd name="T51" fmla="*/ 2980 h 3182"/>
                  <a:gd name="T52" fmla="*/ 1154 w 2436"/>
                  <a:gd name="T53" fmla="*/ 2996 h 3182"/>
                  <a:gd name="T54" fmla="*/ 1184 w 2436"/>
                  <a:gd name="T55" fmla="*/ 3007 h 3182"/>
                  <a:gd name="T56" fmla="*/ 1218 w 2436"/>
                  <a:gd name="T57" fmla="*/ 3012 h 3182"/>
                  <a:gd name="T58" fmla="*/ 1256 w 2436"/>
                  <a:gd name="T59" fmla="*/ 3007 h 3182"/>
                  <a:gd name="T60" fmla="*/ 1289 w 2436"/>
                  <a:gd name="T61" fmla="*/ 2996 h 3182"/>
                  <a:gd name="T62" fmla="*/ 1320 w 2436"/>
                  <a:gd name="T63" fmla="*/ 2977 h 3182"/>
                  <a:gd name="T64" fmla="*/ 1345 w 2436"/>
                  <a:gd name="T65" fmla="*/ 2951 h 3182"/>
                  <a:gd name="T66" fmla="*/ 1364 w 2436"/>
                  <a:gd name="T67" fmla="*/ 2921 h 3182"/>
                  <a:gd name="T68" fmla="*/ 1376 w 2436"/>
                  <a:gd name="T69" fmla="*/ 2886 h 3182"/>
                  <a:gd name="T70" fmla="*/ 1380 w 2436"/>
                  <a:gd name="T71" fmla="*/ 2849 h 3182"/>
                  <a:gd name="T72" fmla="*/ 1376 w 2436"/>
                  <a:gd name="T73" fmla="*/ 2812 h 3182"/>
                  <a:gd name="T74" fmla="*/ 1364 w 2436"/>
                  <a:gd name="T75" fmla="*/ 2777 h 3182"/>
                  <a:gd name="T76" fmla="*/ 1345 w 2436"/>
                  <a:gd name="T77" fmla="*/ 2747 h 3182"/>
                  <a:gd name="T78" fmla="*/ 1320 w 2436"/>
                  <a:gd name="T79" fmla="*/ 2723 h 3182"/>
                  <a:gd name="T80" fmla="*/ 1289 w 2436"/>
                  <a:gd name="T81" fmla="*/ 2704 h 3182"/>
                  <a:gd name="T82" fmla="*/ 1256 w 2436"/>
                  <a:gd name="T83" fmla="*/ 2691 h 3182"/>
                  <a:gd name="T84" fmla="*/ 1218 w 2436"/>
                  <a:gd name="T85" fmla="*/ 2686 h 3182"/>
                  <a:gd name="T86" fmla="*/ 1184 w 2436"/>
                  <a:gd name="T87" fmla="*/ 2691 h 3182"/>
                  <a:gd name="T88" fmla="*/ 1154 w 2436"/>
                  <a:gd name="T89" fmla="*/ 2702 h 3182"/>
                  <a:gd name="T90" fmla="*/ 1127 w 2436"/>
                  <a:gd name="T91" fmla="*/ 2718 h 3182"/>
                  <a:gd name="T92" fmla="*/ 1127 w 2436"/>
                  <a:gd name="T93" fmla="*/ 2402 h 3182"/>
                  <a:gd name="T94" fmla="*/ 2045 w 2436"/>
                  <a:gd name="T95" fmla="*/ 2402 h 3182"/>
                  <a:gd name="T96" fmla="*/ 2045 w 2436"/>
                  <a:gd name="T97" fmla="*/ 446 h 3182"/>
                  <a:gd name="T98" fmla="*/ 391 w 2436"/>
                  <a:gd name="T99" fmla="*/ 446 h 3182"/>
                  <a:gd name="T100" fmla="*/ 391 w 2436"/>
                  <a:gd name="T101" fmla="*/ 682 h 3182"/>
                  <a:gd name="T102" fmla="*/ 0 w 2436"/>
                  <a:gd name="T103" fmla="*/ 682 h 3182"/>
                  <a:gd name="T104" fmla="*/ 0 w 2436"/>
                  <a:gd name="T105" fmla="*/ 285 h 3182"/>
                  <a:gd name="T106" fmla="*/ 5 w 2436"/>
                  <a:gd name="T107" fmla="*/ 234 h 3182"/>
                  <a:gd name="T108" fmla="*/ 18 w 2436"/>
                  <a:gd name="T109" fmla="*/ 185 h 3182"/>
                  <a:gd name="T110" fmla="*/ 39 w 2436"/>
                  <a:gd name="T111" fmla="*/ 142 h 3182"/>
                  <a:gd name="T112" fmla="*/ 67 w 2436"/>
                  <a:gd name="T113" fmla="*/ 102 h 3182"/>
                  <a:gd name="T114" fmla="*/ 101 w 2436"/>
                  <a:gd name="T115" fmla="*/ 67 h 3182"/>
                  <a:gd name="T116" fmla="*/ 141 w 2436"/>
                  <a:gd name="T117" fmla="*/ 39 h 3182"/>
                  <a:gd name="T118" fmla="*/ 186 w 2436"/>
                  <a:gd name="T119" fmla="*/ 17 h 3182"/>
                  <a:gd name="T120" fmla="*/ 233 w 2436"/>
                  <a:gd name="T121" fmla="*/ 4 h 3182"/>
                  <a:gd name="T122" fmla="*/ 284 w 2436"/>
                  <a:gd name="T123" fmla="*/ 0 h 3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6" h="3182">
                    <a:moveTo>
                      <a:pt x="284" y="0"/>
                    </a:moveTo>
                    <a:lnTo>
                      <a:pt x="2151" y="0"/>
                    </a:lnTo>
                    <a:lnTo>
                      <a:pt x="2202" y="4"/>
                    </a:lnTo>
                    <a:lnTo>
                      <a:pt x="2250" y="17"/>
                    </a:lnTo>
                    <a:lnTo>
                      <a:pt x="2294" y="39"/>
                    </a:lnTo>
                    <a:lnTo>
                      <a:pt x="2334" y="67"/>
                    </a:lnTo>
                    <a:lnTo>
                      <a:pt x="2369" y="102"/>
                    </a:lnTo>
                    <a:lnTo>
                      <a:pt x="2396" y="142"/>
                    </a:lnTo>
                    <a:lnTo>
                      <a:pt x="2417" y="185"/>
                    </a:lnTo>
                    <a:lnTo>
                      <a:pt x="2432" y="234"/>
                    </a:lnTo>
                    <a:lnTo>
                      <a:pt x="2436" y="285"/>
                    </a:lnTo>
                    <a:lnTo>
                      <a:pt x="2436" y="2898"/>
                    </a:lnTo>
                    <a:lnTo>
                      <a:pt x="2432" y="2949"/>
                    </a:lnTo>
                    <a:lnTo>
                      <a:pt x="2417" y="2997"/>
                    </a:lnTo>
                    <a:lnTo>
                      <a:pt x="2396" y="3042"/>
                    </a:lnTo>
                    <a:lnTo>
                      <a:pt x="2369" y="3080"/>
                    </a:lnTo>
                    <a:lnTo>
                      <a:pt x="2334" y="3115"/>
                    </a:lnTo>
                    <a:lnTo>
                      <a:pt x="2294" y="3144"/>
                    </a:lnTo>
                    <a:lnTo>
                      <a:pt x="2250" y="3165"/>
                    </a:lnTo>
                    <a:lnTo>
                      <a:pt x="2202" y="3178"/>
                    </a:lnTo>
                    <a:lnTo>
                      <a:pt x="2151" y="3182"/>
                    </a:lnTo>
                    <a:lnTo>
                      <a:pt x="1096" y="3182"/>
                    </a:lnTo>
                    <a:lnTo>
                      <a:pt x="1112" y="3133"/>
                    </a:lnTo>
                    <a:lnTo>
                      <a:pt x="1123" y="3080"/>
                    </a:lnTo>
                    <a:lnTo>
                      <a:pt x="1127" y="3026"/>
                    </a:lnTo>
                    <a:lnTo>
                      <a:pt x="1127" y="2980"/>
                    </a:lnTo>
                    <a:lnTo>
                      <a:pt x="1154" y="2996"/>
                    </a:lnTo>
                    <a:lnTo>
                      <a:pt x="1184" y="3007"/>
                    </a:lnTo>
                    <a:lnTo>
                      <a:pt x="1218" y="3012"/>
                    </a:lnTo>
                    <a:lnTo>
                      <a:pt x="1256" y="3007"/>
                    </a:lnTo>
                    <a:lnTo>
                      <a:pt x="1289" y="2996"/>
                    </a:lnTo>
                    <a:lnTo>
                      <a:pt x="1320" y="2977"/>
                    </a:lnTo>
                    <a:lnTo>
                      <a:pt x="1345" y="2951"/>
                    </a:lnTo>
                    <a:lnTo>
                      <a:pt x="1364" y="2921"/>
                    </a:lnTo>
                    <a:lnTo>
                      <a:pt x="1376" y="2886"/>
                    </a:lnTo>
                    <a:lnTo>
                      <a:pt x="1380" y="2849"/>
                    </a:lnTo>
                    <a:lnTo>
                      <a:pt x="1376" y="2812"/>
                    </a:lnTo>
                    <a:lnTo>
                      <a:pt x="1364" y="2777"/>
                    </a:lnTo>
                    <a:lnTo>
                      <a:pt x="1345" y="2747"/>
                    </a:lnTo>
                    <a:lnTo>
                      <a:pt x="1320" y="2723"/>
                    </a:lnTo>
                    <a:lnTo>
                      <a:pt x="1289" y="2704"/>
                    </a:lnTo>
                    <a:lnTo>
                      <a:pt x="1256" y="2691"/>
                    </a:lnTo>
                    <a:lnTo>
                      <a:pt x="1218" y="2686"/>
                    </a:lnTo>
                    <a:lnTo>
                      <a:pt x="1184" y="2691"/>
                    </a:lnTo>
                    <a:lnTo>
                      <a:pt x="1154" y="2702"/>
                    </a:lnTo>
                    <a:lnTo>
                      <a:pt x="1127" y="2718"/>
                    </a:lnTo>
                    <a:lnTo>
                      <a:pt x="1127" y="2402"/>
                    </a:lnTo>
                    <a:lnTo>
                      <a:pt x="2045" y="2402"/>
                    </a:lnTo>
                    <a:lnTo>
                      <a:pt x="2045" y="446"/>
                    </a:lnTo>
                    <a:lnTo>
                      <a:pt x="391" y="446"/>
                    </a:lnTo>
                    <a:lnTo>
                      <a:pt x="391" y="682"/>
                    </a:lnTo>
                    <a:lnTo>
                      <a:pt x="0" y="682"/>
                    </a:lnTo>
                    <a:lnTo>
                      <a:pt x="0" y="285"/>
                    </a:lnTo>
                    <a:lnTo>
                      <a:pt x="5" y="234"/>
                    </a:lnTo>
                    <a:lnTo>
                      <a:pt x="18" y="185"/>
                    </a:lnTo>
                    <a:lnTo>
                      <a:pt x="39" y="142"/>
                    </a:lnTo>
                    <a:lnTo>
                      <a:pt x="67" y="102"/>
                    </a:lnTo>
                    <a:lnTo>
                      <a:pt x="101" y="67"/>
                    </a:lnTo>
                    <a:lnTo>
                      <a:pt x="141" y="39"/>
                    </a:lnTo>
                    <a:lnTo>
                      <a:pt x="186" y="17"/>
                    </a:lnTo>
                    <a:lnTo>
                      <a:pt x="233" y="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156C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14" name="Freeform 20">
                <a:extLst>
                  <a:ext uri="{FF2B5EF4-FFF2-40B4-BE49-F238E27FC236}">
                    <a16:creationId xmlns:a16="http://schemas.microsoft.com/office/drawing/2014/main" id="{449B79A9-7891-4DBA-9DE7-6AF94D0071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3" y="2650"/>
                <a:ext cx="711" cy="1127"/>
              </a:xfrm>
              <a:custGeom>
                <a:avLst/>
                <a:gdLst>
                  <a:gd name="T0" fmla="*/ 711 w 1421"/>
                  <a:gd name="T1" fmla="*/ 1881 h 2254"/>
                  <a:gd name="T2" fmla="*/ 675 w 1421"/>
                  <a:gd name="T3" fmla="*/ 1885 h 2254"/>
                  <a:gd name="T4" fmla="*/ 641 w 1421"/>
                  <a:gd name="T5" fmla="*/ 1898 h 2254"/>
                  <a:gd name="T6" fmla="*/ 614 w 1421"/>
                  <a:gd name="T7" fmla="*/ 1921 h 2254"/>
                  <a:gd name="T8" fmla="*/ 593 w 1421"/>
                  <a:gd name="T9" fmla="*/ 1948 h 2254"/>
                  <a:gd name="T10" fmla="*/ 579 w 1421"/>
                  <a:gd name="T11" fmla="*/ 1980 h 2254"/>
                  <a:gd name="T12" fmla="*/ 574 w 1421"/>
                  <a:gd name="T13" fmla="*/ 2016 h 2254"/>
                  <a:gd name="T14" fmla="*/ 579 w 1421"/>
                  <a:gd name="T15" fmla="*/ 2053 h 2254"/>
                  <a:gd name="T16" fmla="*/ 593 w 1421"/>
                  <a:gd name="T17" fmla="*/ 2085 h 2254"/>
                  <a:gd name="T18" fmla="*/ 614 w 1421"/>
                  <a:gd name="T19" fmla="*/ 2114 h 2254"/>
                  <a:gd name="T20" fmla="*/ 641 w 1421"/>
                  <a:gd name="T21" fmla="*/ 2134 h 2254"/>
                  <a:gd name="T22" fmla="*/ 675 w 1421"/>
                  <a:gd name="T23" fmla="*/ 2149 h 2254"/>
                  <a:gd name="T24" fmla="*/ 711 w 1421"/>
                  <a:gd name="T25" fmla="*/ 2154 h 2254"/>
                  <a:gd name="T26" fmla="*/ 747 w 1421"/>
                  <a:gd name="T27" fmla="*/ 2149 h 2254"/>
                  <a:gd name="T28" fmla="*/ 780 w 1421"/>
                  <a:gd name="T29" fmla="*/ 2134 h 2254"/>
                  <a:gd name="T30" fmla="*/ 807 w 1421"/>
                  <a:gd name="T31" fmla="*/ 2114 h 2254"/>
                  <a:gd name="T32" fmla="*/ 829 w 1421"/>
                  <a:gd name="T33" fmla="*/ 2085 h 2254"/>
                  <a:gd name="T34" fmla="*/ 842 w 1421"/>
                  <a:gd name="T35" fmla="*/ 2053 h 2254"/>
                  <a:gd name="T36" fmla="*/ 847 w 1421"/>
                  <a:gd name="T37" fmla="*/ 2016 h 2254"/>
                  <a:gd name="T38" fmla="*/ 842 w 1421"/>
                  <a:gd name="T39" fmla="*/ 1980 h 2254"/>
                  <a:gd name="T40" fmla="*/ 829 w 1421"/>
                  <a:gd name="T41" fmla="*/ 1948 h 2254"/>
                  <a:gd name="T42" fmla="*/ 807 w 1421"/>
                  <a:gd name="T43" fmla="*/ 1921 h 2254"/>
                  <a:gd name="T44" fmla="*/ 780 w 1421"/>
                  <a:gd name="T45" fmla="*/ 1898 h 2254"/>
                  <a:gd name="T46" fmla="*/ 747 w 1421"/>
                  <a:gd name="T47" fmla="*/ 1885 h 2254"/>
                  <a:gd name="T48" fmla="*/ 711 w 1421"/>
                  <a:gd name="T49" fmla="*/ 1881 h 2254"/>
                  <a:gd name="T50" fmla="*/ 289 w 1421"/>
                  <a:gd name="T51" fmla="*/ 352 h 2254"/>
                  <a:gd name="T52" fmla="*/ 289 w 1421"/>
                  <a:gd name="T53" fmla="*/ 1600 h 2254"/>
                  <a:gd name="T54" fmla="*/ 1134 w 1421"/>
                  <a:gd name="T55" fmla="*/ 1600 h 2254"/>
                  <a:gd name="T56" fmla="*/ 1134 w 1421"/>
                  <a:gd name="T57" fmla="*/ 352 h 2254"/>
                  <a:gd name="T58" fmla="*/ 289 w 1421"/>
                  <a:gd name="T59" fmla="*/ 352 h 2254"/>
                  <a:gd name="T60" fmla="*/ 177 w 1421"/>
                  <a:gd name="T61" fmla="*/ 0 h 2254"/>
                  <a:gd name="T62" fmla="*/ 1244 w 1421"/>
                  <a:gd name="T63" fmla="*/ 0 h 2254"/>
                  <a:gd name="T64" fmla="*/ 1286 w 1421"/>
                  <a:gd name="T65" fmla="*/ 4 h 2254"/>
                  <a:gd name="T66" fmla="*/ 1322 w 1421"/>
                  <a:gd name="T67" fmla="*/ 17 h 2254"/>
                  <a:gd name="T68" fmla="*/ 1356 w 1421"/>
                  <a:gd name="T69" fmla="*/ 38 h 2254"/>
                  <a:gd name="T70" fmla="*/ 1383 w 1421"/>
                  <a:gd name="T71" fmla="*/ 67 h 2254"/>
                  <a:gd name="T72" fmla="*/ 1404 w 1421"/>
                  <a:gd name="T73" fmla="*/ 99 h 2254"/>
                  <a:gd name="T74" fmla="*/ 1416 w 1421"/>
                  <a:gd name="T75" fmla="*/ 137 h 2254"/>
                  <a:gd name="T76" fmla="*/ 1421 w 1421"/>
                  <a:gd name="T77" fmla="*/ 177 h 2254"/>
                  <a:gd name="T78" fmla="*/ 1421 w 1421"/>
                  <a:gd name="T79" fmla="*/ 2077 h 2254"/>
                  <a:gd name="T80" fmla="*/ 1416 w 1421"/>
                  <a:gd name="T81" fmla="*/ 2118 h 2254"/>
                  <a:gd name="T82" fmla="*/ 1404 w 1421"/>
                  <a:gd name="T83" fmla="*/ 2155 h 2254"/>
                  <a:gd name="T84" fmla="*/ 1383 w 1421"/>
                  <a:gd name="T85" fmla="*/ 2189 h 2254"/>
                  <a:gd name="T86" fmla="*/ 1356 w 1421"/>
                  <a:gd name="T87" fmla="*/ 2216 h 2254"/>
                  <a:gd name="T88" fmla="*/ 1322 w 1421"/>
                  <a:gd name="T89" fmla="*/ 2236 h 2254"/>
                  <a:gd name="T90" fmla="*/ 1286 w 1421"/>
                  <a:gd name="T91" fmla="*/ 2249 h 2254"/>
                  <a:gd name="T92" fmla="*/ 1244 w 1421"/>
                  <a:gd name="T93" fmla="*/ 2254 h 2254"/>
                  <a:gd name="T94" fmla="*/ 177 w 1421"/>
                  <a:gd name="T95" fmla="*/ 2254 h 2254"/>
                  <a:gd name="T96" fmla="*/ 137 w 1421"/>
                  <a:gd name="T97" fmla="*/ 2249 h 2254"/>
                  <a:gd name="T98" fmla="*/ 99 w 1421"/>
                  <a:gd name="T99" fmla="*/ 2236 h 2254"/>
                  <a:gd name="T100" fmla="*/ 67 w 1421"/>
                  <a:gd name="T101" fmla="*/ 2216 h 2254"/>
                  <a:gd name="T102" fmla="*/ 38 w 1421"/>
                  <a:gd name="T103" fmla="*/ 2189 h 2254"/>
                  <a:gd name="T104" fmla="*/ 18 w 1421"/>
                  <a:gd name="T105" fmla="*/ 2155 h 2254"/>
                  <a:gd name="T106" fmla="*/ 5 w 1421"/>
                  <a:gd name="T107" fmla="*/ 2118 h 2254"/>
                  <a:gd name="T108" fmla="*/ 0 w 1421"/>
                  <a:gd name="T109" fmla="*/ 2077 h 2254"/>
                  <a:gd name="T110" fmla="*/ 0 w 1421"/>
                  <a:gd name="T111" fmla="*/ 177 h 2254"/>
                  <a:gd name="T112" fmla="*/ 5 w 1421"/>
                  <a:gd name="T113" fmla="*/ 137 h 2254"/>
                  <a:gd name="T114" fmla="*/ 18 w 1421"/>
                  <a:gd name="T115" fmla="*/ 99 h 2254"/>
                  <a:gd name="T116" fmla="*/ 38 w 1421"/>
                  <a:gd name="T117" fmla="*/ 67 h 2254"/>
                  <a:gd name="T118" fmla="*/ 67 w 1421"/>
                  <a:gd name="T119" fmla="*/ 38 h 2254"/>
                  <a:gd name="T120" fmla="*/ 99 w 1421"/>
                  <a:gd name="T121" fmla="*/ 17 h 2254"/>
                  <a:gd name="T122" fmla="*/ 137 w 1421"/>
                  <a:gd name="T123" fmla="*/ 4 h 2254"/>
                  <a:gd name="T124" fmla="*/ 177 w 1421"/>
                  <a:gd name="T125" fmla="*/ 0 h 2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21" h="2254">
                    <a:moveTo>
                      <a:pt x="711" y="1881"/>
                    </a:moveTo>
                    <a:lnTo>
                      <a:pt x="675" y="1885"/>
                    </a:lnTo>
                    <a:lnTo>
                      <a:pt x="641" y="1898"/>
                    </a:lnTo>
                    <a:lnTo>
                      <a:pt x="614" y="1921"/>
                    </a:lnTo>
                    <a:lnTo>
                      <a:pt x="593" y="1948"/>
                    </a:lnTo>
                    <a:lnTo>
                      <a:pt x="579" y="1980"/>
                    </a:lnTo>
                    <a:lnTo>
                      <a:pt x="574" y="2016"/>
                    </a:lnTo>
                    <a:lnTo>
                      <a:pt x="579" y="2053"/>
                    </a:lnTo>
                    <a:lnTo>
                      <a:pt x="593" y="2085"/>
                    </a:lnTo>
                    <a:lnTo>
                      <a:pt x="614" y="2114"/>
                    </a:lnTo>
                    <a:lnTo>
                      <a:pt x="641" y="2134"/>
                    </a:lnTo>
                    <a:lnTo>
                      <a:pt x="675" y="2149"/>
                    </a:lnTo>
                    <a:lnTo>
                      <a:pt x="711" y="2154"/>
                    </a:lnTo>
                    <a:lnTo>
                      <a:pt x="747" y="2149"/>
                    </a:lnTo>
                    <a:lnTo>
                      <a:pt x="780" y="2134"/>
                    </a:lnTo>
                    <a:lnTo>
                      <a:pt x="807" y="2114"/>
                    </a:lnTo>
                    <a:lnTo>
                      <a:pt x="829" y="2085"/>
                    </a:lnTo>
                    <a:lnTo>
                      <a:pt x="842" y="2053"/>
                    </a:lnTo>
                    <a:lnTo>
                      <a:pt x="847" y="2016"/>
                    </a:lnTo>
                    <a:lnTo>
                      <a:pt x="842" y="1980"/>
                    </a:lnTo>
                    <a:lnTo>
                      <a:pt x="829" y="1948"/>
                    </a:lnTo>
                    <a:lnTo>
                      <a:pt x="807" y="1921"/>
                    </a:lnTo>
                    <a:lnTo>
                      <a:pt x="780" y="1898"/>
                    </a:lnTo>
                    <a:lnTo>
                      <a:pt x="747" y="1885"/>
                    </a:lnTo>
                    <a:lnTo>
                      <a:pt x="711" y="1881"/>
                    </a:lnTo>
                    <a:close/>
                    <a:moveTo>
                      <a:pt x="289" y="352"/>
                    </a:moveTo>
                    <a:lnTo>
                      <a:pt x="289" y="1600"/>
                    </a:lnTo>
                    <a:lnTo>
                      <a:pt x="1134" y="1600"/>
                    </a:lnTo>
                    <a:lnTo>
                      <a:pt x="1134" y="352"/>
                    </a:lnTo>
                    <a:lnTo>
                      <a:pt x="289" y="352"/>
                    </a:lnTo>
                    <a:close/>
                    <a:moveTo>
                      <a:pt x="177" y="0"/>
                    </a:moveTo>
                    <a:lnTo>
                      <a:pt x="1244" y="0"/>
                    </a:lnTo>
                    <a:lnTo>
                      <a:pt x="1286" y="4"/>
                    </a:lnTo>
                    <a:lnTo>
                      <a:pt x="1322" y="17"/>
                    </a:lnTo>
                    <a:lnTo>
                      <a:pt x="1356" y="38"/>
                    </a:lnTo>
                    <a:lnTo>
                      <a:pt x="1383" y="67"/>
                    </a:lnTo>
                    <a:lnTo>
                      <a:pt x="1404" y="99"/>
                    </a:lnTo>
                    <a:lnTo>
                      <a:pt x="1416" y="137"/>
                    </a:lnTo>
                    <a:lnTo>
                      <a:pt x="1421" y="177"/>
                    </a:lnTo>
                    <a:lnTo>
                      <a:pt x="1421" y="2077"/>
                    </a:lnTo>
                    <a:lnTo>
                      <a:pt x="1416" y="2118"/>
                    </a:lnTo>
                    <a:lnTo>
                      <a:pt x="1404" y="2155"/>
                    </a:lnTo>
                    <a:lnTo>
                      <a:pt x="1383" y="2189"/>
                    </a:lnTo>
                    <a:lnTo>
                      <a:pt x="1356" y="2216"/>
                    </a:lnTo>
                    <a:lnTo>
                      <a:pt x="1322" y="2236"/>
                    </a:lnTo>
                    <a:lnTo>
                      <a:pt x="1286" y="2249"/>
                    </a:lnTo>
                    <a:lnTo>
                      <a:pt x="1244" y="2254"/>
                    </a:lnTo>
                    <a:lnTo>
                      <a:pt x="177" y="2254"/>
                    </a:lnTo>
                    <a:lnTo>
                      <a:pt x="137" y="2249"/>
                    </a:lnTo>
                    <a:lnTo>
                      <a:pt x="99" y="2236"/>
                    </a:lnTo>
                    <a:lnTo>
                      <a:pt x="67" y="2216"/>
                    </a:lnTo>
                    <a:lnTo>
                      <a:pt x="38" y="2189"/>
                    </a:lnTo>
                    <a:lnTo>
                      <a:pt x="18" y="2155"/>
                    </a:lnTo>
                    <a:lnTo>
                      <a:pt x="5" y="2118"/>
                    </a:lnTo>
                    <a:lnTo>
                      <a:pt x="0" y="2077"/>
                    </a:lnTo>
                    <a:lnTo>
                      <a:pt x="0" y="177"/>
                    </a:lnTo>
                    <a:lnTo>
                      <a:pt x="5" y="137"/>
                    </a:lnTo>
                    <a:lnTo>
                      <a:pt x="18" y="99"/>
                    </a:lnTo>
                    <a:lnTo>
                      <a:pt x="38" y="67"/>
                    </a:lnTo>
                    <a:lnTo>
                      <a:pt x="67" y="38"/>
                    </a:lnTo>
                    <a:lnTo>
                      <a:pt x="99" y="17"/>
                    </a:lnTo>
                    <a:lnTo>
                      <a:pt x="137" y="4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156C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192" name="RBContent12">
              <a:extLst>
                <a:ext uri="{FF2B5EF4-FFF2-40B4-BE49-F238E27FC236}">
                  <a16:creationId xmlns:a16="http://schemas.microsoft.com/office/drawing/2014/main" id="{D0282DAC-62B6-495A-8C4E-FA3A883BC86D}"/>
                </a:ext>
              </a:extLst>
            </p:cNvPr>
            <p:cNvSpPr txBox="1">
              <a:spLocks/>
            </p:cNvSpPr>
            <p:nvPr/>
          </p:nvSpPr>
          <p:spPr>
            <a:xfrm>
              <a:off x="1881000" y="5614681"/>
              <a:ext cx="1332000" cy="3323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Plateforme </a:t>
              </a:r>
              <a:r>
                <a:rPr kumimoji="0" lang="fr-F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granddebat.fr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sym typeface="+mn-lt"/>
              </a:endParaRPr>
            </a:p>
          </p:txBody>
        </p:sp>
        <p:grpSp>
          <p:nvGrpSpPr>
            <p:cNvPr id="193" name="Group 13">
              <a:extLst>
                <a:ext uri="{FF2B5EF4-FFF2-40B4-BE49-F238E27FC236}">
                  <a16:creationId xmlns:a16="http://schemas.microsoft.com/office/drawing/2014/main" id="{08B7B363-1467-41AC-B5B0-3C1F54E527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61254" y="5625224"/>
              <a:ext cx="514996" cy="468000"/>
              <a:chOff x="2538" y="156"/>
              <a:chExt cx="2630" cy="2390"/>
            </a:xfrm>
            <a:solidFill>
              <a:srgbClr val="156C9C"/>
            </a:solidFill>
          </p:grpSpPr>
          <p:sp>
            <p:nvSpPr>
              <p:cNvPr id="208" name="Freeform 15">
                <a:extLst>
                  <a:ext uri="{FF2B5EF4-FFF2-40B4-BE49-F238E27FC236}">
                    <a16:creationId xmlns:a16="http://schemas.microsoft.com/office/drawing/2014/main" id="{56708BD9-64E9-455B-96FA-52844E4CD0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8" y="156"/>
                <a:ext cx="2630" cy="2390"/>
              </a:xfrm>
              <a:custGeom>
                <a:avLst/>
                <a:gdLst>
                  <a:gd name="T0" fmla="*/ 4881 w 5261"/>
                  <a:gd name="T1" fmla="*/ 4401 h 4781"/>
                  <a:gd name="T2" fmla="*/ 4651 w 5261"/>
                  <a:gd name="T3" fmla="*/ 415 h 4781"/>
                  <a:gd name="T4" fmla="*/ 4569 w 5261"/>
                  <a:gd name="T5" fmla="*/ 448 h 4781"/>
                  <a:gd name="T6" fmla="*/ 4535 w 5261"/>
                  <a:gd name="T7" fmla="*/ 531 h 4781"/>
                  <a:gd name="T8" fmla="*/ 4551 w 5261"/>
                  <a:gd name="T9" fmla="*/ 723 h 4781"/>
                  <a:gd name="T10" fmla="*/ 4620 w 5261"/>
                  <a:gd name="T11" fmla="*/ 777 h 4781"/>
                  <a:gd name="T12" fmla="*/ 4800 w 5261"/>
                  <a:gd name="T13" fmla="*/ 777 h 4781"/>
                  <a:gd name="T14" fmla="*/ 4868 w 5261"/>
                  <a:gd name="T15" fmla="*/ 723 h 4781"/>
                  <a:gd name="T16" fmla="*/ 4884 w 5261"/>
                  <a:gd name="T17" fmla="*/ 531 h 4781"/>
                  <a:gd name="T18" fmla="*/ 4851 w 5261"/>
                  <a:gd name="T19" fmla="*/ 448 h 4781"/>
                  <a:gd name="T20" fmla="*/ 4768 w 5261"/>
                  <a:gd name="T21" fmla="*/ 415 h 4781"/>
                  <a:gd name="T22" fmla="*/ 4077 w 5261"/>
                  <a:gd name="T23" fmla="*/ 420 h 4781"/>
                  <a:gd name="T24" fmla="*/ 4007 w 5261"/>
                  <a:gd name="T25" fmla="*/ 472 h 4781"/>
                  <a:gd name="T26" fmla="*/ 3991 w 5261"/>
                  <a:gd name="T27" fmla="*/ 664 h 4781"/>
                  <a:gd name="T28" fmla="*/ 4026 w 5261"/>
                  <a:gd name="T29" fmla="*/ 747 h 4781"/>
                  <a:gd name="T30" fmla="*/ 4109 w 5261"/>
                  <a:gd name="T31" fmla="*/ 780 h 4781"/>
                  <a:gd name="T32" fmla="*/ 4285 w 5261"/>
                  <a:gd name="T33" fmla="*/ 764 h 4781"/>
                  <a:gd name="T34" fmla="*/ 4337 w 5261"/>
                  <a:gd name="T35" fmla="*/ 696 h 4781"/>
                  <a:gd name="T36" fmla="*/ 4337 w 5261"/>
                  <a:gd name="T37" fmla="*/ 501 h 4781"/>
                  <a:gd name="T38" fmla="*/ 4285 w 5261"/>
                  <a:gd name="T39" fmla="*/ 431 h 4781"/>
                  <a:gd name="T40" fmla="*/ 4109 w 5261"/>
                  <a:gd name="T41" fmla="*/ 415 h 4781"/>
                  <a:gd name="T42" fmla="*/ 3506 w 5261"/>
                  <a:gd name="T43" fmla="*/ 431 h 4781"/>
                  <a:gd name="T44" fmla="*/ 3454 w 5261"/>
                  <a:gd name="T45" fmla="*/ 501 h 4781"/>
                  <a:gd name="T46" fmla="*/ 3454 w 5261"/>
                  <a:gd name="T47" fmla="*/ 696 h 4781"/>
                  <a:gd name="T48" fmla="*/ 3506 w 5261"/>
                  <a:gd name="T49" fmla="*/ 764 h 4781"/>
                  <a:gd name="T50" fmla="*/ 3682 w 5261"/>
                  <a:gd name="T51" fmla="*/ 780 h 4781"/>
                  <a:gd name="T52" fmla="*/ 3765 w 5261"/>
                  <a:gd name="T53" fmla="*/ 747 h 4781"/>
                  <a:gd name="T54" fmla="*/ 3800 w 5261"/>
                  <a:gd name="T55" fmla="*/ 664 h 4781"/>
                  <a:gd name="T56" fmla="*/ 3784 w 5261"/>
                  <a:gd name="T57" fmla="*/ 472 h 4781"/>
                  <a:gd name="T58" fmla="*/ 3714 w 5261"/>
                  <a:gd name="T59" fmla="*/ 420 h 4781"/>
                  <a:gd name="T60" fmla="*/ 316 w 5261"/>
                  <a:gd name="T61" fmla="*/ 0 h 4781"/>
                  <a:gd name="T62" fmla="*/ 5045 w 5261"/>
                  <a:gd name="T63" fmla="*/ 16 h 4781"/>
                  <a:gd name="T64" fmla="*/ 5168 w 5261"/>
                  <a:gd name="T65" fmla="*/ 93 h 4781"/>
                  <a:gd name="T66" fmla="*/ 5245 w 5261"/>
                  <a:gd name="T67" fmla="*/ 217 h 4781"/>
                  <a:gd name="T68" fmla="*/ 5261 w 5261"/>
                  <a:gd name="T69" fmla="*/ 4464 h 4781"/>
                  <a:gd name="T70" fmla="*/ 5226 w 5261"/>
                  <a:gd name="T71" fmla="*/ 4609 h 4781"/>
                  <a:gd name="T72" fmla="*/ 5132 w 5261"/>
                  <a:gd name="T73" fmla="*/ 4719 h 4781"/>
                  <a:gd name="T74" fmla="*/ 4996 w 5261"/>
                  <a:gd name="T75" fmla="*/ 4776 h 4781"/>
                  <a:gd name="T76" fmla="*/ 265 w 5261"/>
                  <a:gd name="T77" fmla="*/ 4776 h 4781"/>
                  <a:gd name="T78" fmla="*/ 129 w 5261"/>
                  <a:gd name="T79" fmla="*/ 4719 h 4781"/>
                  <a:gd name="T80" fmla="*/ 35 w 5261"/>
                  <a:gd name="T81" fmla="*/ 4609 h 4781"/>
                  <a:gd name="T82" fmla="*/ 0 w 5261"/>
                  <a:gd name="T83" fmla="*/ 4464 h 4781"/>
                  <a:gd name="T84" fmla="*/ 16 w 5261"/>
                  <a:gd name="T85" fmla="*/ 217 h 4781"/>
                  <a:gd name="T86" fmla="*/ 93 w 5261"/>
                  <a:gd name="T87" fmla="*/ 93 h 4781"/>
                  <a:gd name="T88" fmla="*/ 217 w 5261"/>
                  <a:gd name="T89" fmla="*/ 16 h 4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61" h="4781">
                    <a:moveTo>
                      <a:pt x="380" y="1131"/>
                    </a:moveTo>
                    <a:lnTo>
                      <a:pt x="380" y="4401"/>
                    </a:lnTo>
                    <a:lnTo>
                      <a:pt x="4881" y="4401"/>
                    </a:lnTo>
                    <a:lnTo>
                      <a:pt x="4881" y="1131"/>
                    </a:lnTo>
                    <a:lnTo>
                      <a:pt x="380" y="1131"/>
                    </a:lnTo>
                    <a:close/>
                    <a:moveTo>
                      <a:pt x="4651" y="415"/>
                    </a:moveTo>
                    <a:lnTo>
                      <a:pt x="4620" y="420"/>
                    </a:lnTo>
                    <a:lnTo>
                      <a:pt x="4592" y="431"/>
                    </a:lnTo>
                    <a:lnTo>
                      <a:pt x="4569" y="448"/>
                    </a:lnTo>
                    <a:lnTo>
                      <a:pt x="4551" y="472"/>
                    </a:lnTo>
                    <a:lnTo>
                      <a:pt x="4538" y="501"/>
                    </a:lnTo>
                    <a:lnTo>
                      <a:pt x="4535" y="531"/>
                    </a:lnTo>
                    <a:lnTo>
                      <a:pt x="4535" y="664"/>
                    </a:lnTo>
                    <a:lnTo>
                      <a:pt x="4538" y="696"/>
                    </a:lnTo>
                    <a:lnTo>
                      <a:pt x="4551" y="723"/>
                    </a:lnTo>
                    <a:lnTo>
                      <a:pt x="4569" y="747"/>
                    </a:lnTo>
                    <a:lnTo>
                      <a:pt x="4592" y="764"/>
                    </a:lnTo>
                    <a:lnTo>
                      <a:pt x="4620" y="777"/>
                    </a:lnTo>
                    <a:lnTo>
                      <a:pt x="4651" y="780"/>
                    </a:lnTo>
                    <a:lnTo>
                      <a:pt x="4768" y="780"/>
                    </a:lnTo>
                    <a:lnTo>
                      <a:pt x="4800" y="777"/>
                    </a:lnTo>
                    <a:lnTo>
                      <a:pt x="4827" y="764"/>
                    </a:lnTo>
                    <a:lnTo>
                      <a:pt x="4851" y="747"/>
                    </a:lnTo>
                    <a:lnTo>
                      <a:pt x="4868" y="723"/>
                    </a:lnTo>
                    <a:lnTo>
                      <a:pt x="4881" y="696"/>
                    </a:lnTo>
                    <a:lnTo>
                      <a:pt x="4884" y="664"/>
                    </a:lnTo>
                    <a:lnTo>
                      <a:pt x="4884" y="531"/>
                    </a:lnTo>
                    <a:lnTo>
                      <a:pt x="4881" y="501"/>
                    </a:lnTo>
                    <a:lnTo>
                      <a:pt x="4868" y="472"/>
                    </a:lnTo>
                    <a:lnTo>
                      <a:pt x="4851" y="448"/>
                    </a:lnTo>
                    <a:lnTo>
                      <a:pt x="4827" y="431"/>
                    </a:lnTo>
                    <a:lnTo>
                      <a:pt x="4800" y="420"/>
                    </a:lnTo>
                    <a:lnTo>
                      <a:pt x="4768" y="415"/>
                    </a:lnTo>
                    <a:lnTo>
                      <a:pt x="4651" y="415"/>
                    </a:lnTo>
                    <a:close/>
                    <a:moveTo>
                      <a:pt x="4109" y="415"/>
                    </a:moveTo>
                    <a:lnTo>
                      <a:pt x="4077" y="420"/>
                    </a:lnTo>
                    <a:lnTo>
                      <a:pt x="4050" y="431"/>
                    </a:lnTo>
                    <a:lnTo>
                      <a:pt x="4026" y="448"/>
                    </a:lnTo>
                    <a:lnTo>
                      <a:pt x="4007" y="472"/>
                    </a:lnTo>
                    <a:lnTo>
                      <a:pt x="3996" y="501"/>
                    </a:lnTo>
                    <a:lnTo>
                      <a:pt x="3991" y="531"/>
                    </a:lnTo>
                    <a:lnTo>
                      <a:pt x="3991" y="664"/>
                    </a:lnTo>
                    <a:lnTo>
                      <a:pt x="3996" y="696"/>
                    </a:lnTo>
                    <a:lnTo>
                      <a:pt x="4007" y="723"/>
                    </a:lnTo>
                    <a:lnTo>
                      <a:pt x="4026" y="747"/>
                    </a:lnTo>
                    <a:lnTo>
                      <a:pt x="4050" y="764"/>
                    </a:lnTo>
                    <a:lnTo>
                      <a:pt x="4077" y="777"/>
                    </a:lnTo>
                    <a:lnTo>
                      <a:pt x="4109" y="780"/>
                    </a:lnTo>
                    <a:lnTo>
                      <a:pt x="4226" y="780"/>
                    </a:lnTo>
                    <a:lnTo>
                      <a:pt x="4256" y="777"/>
                    </a:lnTo>
                    <a:lnTo>
                      <a:pt x="4285" y="764"/>
                    </a:lnTo>
                    <a:lnTo>
                      <a:pt x="4309" y="747"/>
                    </a:lnTo>
                    <a:lnTo>
                      <a:pt x="4326" y="723"/>
                    </a:lnTo>
                    <a:lnTo>
                      <a:pt x="4337" y="696"/>
                    </a:lnTo>
                    <a:lnTo>
                      <a:pt x="4342" y="664"/>
                    </a:lnTo>
                    <a:lnTo>
                      <a:pt x="4342" y="531"/>
                    </a:lnTo>
                    <a:lnTo>
                      <a:pt x="4337" y="501"/>
                    </a:lnTo>
                    <a:lnTo>
                      <a:pt x="4326" y="472"/>
                    </a:lnTo>
                    <a:lnTo>
                      <a:pt x="4309" y="448"/>
                    </a:lnTo>
                    <a:lnTo>
                      <a:pt x="4285" y="431"/>
                    </a:lnTo>
                    <a:lnTo>
                      <a:pt x="4256" y="420"/>
                    </a:lnTo>
                    <a:lnTo>
                      <a:pt x="4226" y="415"/>
                    </a:lnTo>
                    <a:lnTo>
                      <a:pt x="4109" y="415"/>
                    </a:lnTo>
                    <a:close/>
                    <a:moveTo>
                      <a:pt x="3565" y="415"/>
                    </a:moveTo>
                    <a:lnTo>
                      <a:pt x="3535" y="420"/>
                    </a:lnTo>
                    <a:lnTo>
                      <a:pt x="3506" y="431"/>
                    </a:lnTo>
                    <a:lnTo>
                      <a:pt x="3484" y="448"/>
                    </a:lnTo>
                    <a:lnTo>
                      <a:pt x="3465" y="472"/>
                    </a:lnTo>
                    <a:lnTo>
                      <a:pt x="3454" y="501"/>
                    </a:lnTo>
                    <a:lnTo>
                      <a:pt x="3449" y="531"/>
                    </a:lnTo>
                    <a:lnTo>
                      <a:pt x="3449" y="664"/>
                    </a:lnTo>
                    <a:lnTo>
                      <a:pt x="3454" y="696"/>
                    </a:lnTo>
                    <a:lnTo>
                      <a:pt x="3465" y="723"/>
                    </a:lnTo>
                    <a:lnTo>
                      <a:pt x="3484" y="747"/>
                    </a:lnTo>
                    <a:lnTo>
                      <a:pt x="3506" y="764"/>
                    </a:lnTo>
                    <a:lnTo>
                      <a:pt x="3535" y="777"/>
                    </a:lnTo>
                    <a:lnTo>
                      <a:pt x="3565" y="780"/>
                    </a:lnTo>
                    <a:lnTo>
                      <a:pt x="3682" y="780"/>
                    </a:lnTo>
                    <a:lnTo>
                      <a:pt x="3714" y="777"/>
                    </a:lnTo>
                    <a:lnTo>
                      <a:pt x="3741" y="764"/>
                    </a:lnTo>
                    <a:lnTo>
                      <a:pt x="3765" y="747"/>
                    </a:lnTo>
                    <a:lnTo>
                      <a:pt x="3784" y="723"/>
                    </a:lnTo>
                    <a:lnTo>
                      <a:pt x="3795" y="696"/>
                    </a:lnTo>
                    <a:lnTo>
                      <a:pt x="3800" y="664"/>
                    </a:lnTo>
                    <a:lnTo>
                      <a:pt x="3800" y="531"/>
                    </a:lnTo>
                    <a:lnTo>
                      <a:pt x="3795" y="501"/>
                    </a:lnTo>
                    <a:lnTo>
                      <a:pt x="3784" y="472"/>
                    </a:lnTo>
                    <a:lnTo>
                      <a:pt x="3765" y="448"/>
                    </a:lnTo>
                    <a:lnTo>
                      <a:pt x="3741" y="431"/>
                    </a:lnTo>
                    <a:lnTo>
                      <a:pt x="3714" y="420"/>
                    </a:lnTo>
                    <a:lnTo>
                      <a:pt x="3682" y="415"/>
                    </a:lnTo>
                    <a:lnTo>
                      <a:pt x="3565" y="415"/>
                    </a:lnTo>
                    <a:close/>
                    <a:moveTo>
                      <a:pt x="316" y="0"/>
                    </a:moveTo>
                    <a:lnTo>
                      <a:pt x="4945" y="0"/>
                    </a:lnTo>
                    <a:lnTo>
                      <a:pt x="4996" y="5"/>
                    </a:lnTo>
                    <a:lnTo>
                      <a:pt x="5045" y="16"/>
                    </a:lnTo>
                    <a:lnTo>
                      <a:pt x="5090" y="35"/>
                    </a:lnTo>
                    <a:lnTo>
                      <a:pt x="5132" y="62"/>
                    </a:lnTo>
                    <a:lnTo>
                      <a:pt x="5168" y="93"/>
                    </a:lnTo>
                    <a:lnTo>
                      <a:pt x="5200" y="131"/>
                    </a:lnTo>
                    <a:lnTo>
                      <a:pt x="5226" y="172"/>
                    </a:lnTo>
                    <a:lnTo>
                      <a:pt x="5245" y="217"/>
                    </a:lnTo>
                    <a:lnTo>
                      <a:pt x="5258" y="265"/>
                    </a:lnTo>
                    <a:lnTo>
                      <a:pt x="5261" y="318"/>
                    </a:lnTo>
                    <a:lnTo>
                      <a:pt x="5261" y="4464"/>
                    </a:lnTo>
                    <a:lnTo>
                      <a:pt x="5258" y="4515"/>
                    </a:lnTo>
                    <a:lnTo>
                      <a:pt x="5245" y="4564"/>
                    </a:lnTo>
                    <a:lnTo>
                      <a:pt x="5226" y="4609"/>
                    </a:lnTo>
                    <a:lnTo>
                      <a:pt x="5200" y="4650"/>
                    </a:lnTo>
                    <a:lnTo>
                      <a:pt x="5168" y="4687"/>
                    </a:lnTo>
                    <a:lnTo>
                      <a:pt x="5132" y="4719"/>
                    </a:lnTo>
                    <a:lnTo>
                      <a:pt x="5090" y="4744"/>
                    </a:lnTo>
                    <a:lnTo>
                      <a:pt x="5045" y="4763"/>
                    </a:lnTo>
                    <a:lnTo>
                      <a:pt x="4996" y="4776"/>
                    </a:lnTo>
                    <a:lnTo>
                      <a:pt x="4945" y="4781"/>
                    </a:lnTo>
                    <a:lnTo>
                      <a:pt x="316" y="4781"/>
                    </a:lnTo>
                    <a:lnTo>
                      <a:pt x="265" y="4776"/>
                    </a:lnTo>
                    <a:lnTo>
                      <a:pt x="217" y="4763"/>
                    </a:lnTo>
                    <a:lnTo>
                      <a:pt x="171" y="4744"/>
                    </a:lnTo>
                    <a:lnTo>
                      <a:pt x="129" y="4719"/>
                    </a:lnTo>
                    <a:lnTo>
                      <a:pt x="93" y="4687"/>
                    </a:lnTo>
                    <a:lnTo>
                      <a:pt x="61" y="4650"/>
                    </a:lnTo>
                    <a:lnTo>
                      <a:pt x="35" y="4609"/>
                    </a:lnTo>
                    <a:lnTo>
                      <a:pt x="16" y="4564"/>
                    </a:lnTo>
                    <a:lnTo>
                      <a:pt x="5" y="4515"/>
                    </a:lnTo>
                    <a:lnTo>
                      <a:pt x="0" y="4464"/>
                    </a:lnTo>
                    <a:lnTo>
                      <a:pt x="0" y="318"/>
                    </a:lnTo>
                    <a:lnTo>
                      <a:pt x="5" y="265"/>
                    </a:lnTo>
                    <a:lnTo>
                      <a:pt x="16" y="217"/>
                    </a:lnTo>
                    <a:lnTo>
                      <a:pt x="35" y="171"/>
                    </a:lnTo>
                    <a:lnTo>
                      <a:pt x="61" y="131"/>
                    </a:lnTo>
                    <a:lnTo>
                      <a:pt x="93" y="93"/>
                    </a:lnTo>
                    <a:lnTo>
                      <a:pt x="129" y="62"/>
                    </a:lnTo>
                    <a:lnTo>
                      <a:pt x="171" y="35"/>
                    </a:lnTo>
                    <a:lnTo>
                      <a:pt x="217" y="16"/>
                    </a:lnTo>
                    <a:lnTo>
                      <a:pt x="265" y="5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09" name="Freeform 16">
                <a:extLst>
                  <a:ext uri="{FF2B5EF4-FFF2-40B4-BE49-F238E27FC236}">
                    <a16:creationId xmlns:a16="http://schemas.microsoft.com/office/drawing/2014/main" id="{0E6BD65A-3CB2-4B25-BEDB-C6389EEAC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241"/>
                <a:ext cx="588" cy="563"/>
              </a:xfrm>
              <a:custGeom>
                <a:avLst/>
                <a:gdLst>
                  <a:gd name="T0" fmla="*/ 1011 w 1175"/>
                  <a:gd name="T1" fmla="*/ 0 h 1126"/>
                  <a:gd name="T2" fmla="*/ 1041 w 1175"/>
                  <a:gd name="T3" fmla="*/ 2 h 1126"/>
                  <a:gd name="T4" fmla="*/ 1072 w 1175"/>
                  <a:gd name="T5" fmla="*/ 11 h 1126"/>
                  <a:gd name="T6" fmla="*/ 1099 w 1175"/>
                  <a:gd name="T7" fmla="*/ 26 h 1126"/>
                  <a:gd name="T8" fmla="*/ 1126 w 1175"/>
                  <a:gd name="T9" fmla="*/ 47 h 1126"/>
                  <a:gd name="T10" fmla="*/ 1147 w 1175"/>
                  <a:gd name="T11" fmla="*/ 70 h 1126"/>
                  <a:gd name="T12" fmla="*/ 1163 w 1175"/>
                  <a:gd name="T13" fmla="*/ 99 h 1126"/>
                  <a:gd name="T14" fmla="*/ 1172 w 1175"/>
                  <a:gd name="T15" fmla="*/ 131 h 1126"/>
                  <a:gd name="T16" fmla="*/ 1175 w 1175"/>
                  <a:gd name="T17" fmla="*/ 165 h 1126"/>
                  <a:gd name="T18" fmla="*/ 1175 w 1175"/>
                  <a:gd name="T19" fmla="*/ 168 h 1126"/>
                  <a:gd name="T20" fmla="*/ 1170 w 1175"/>
                  <a:gd name="T21" fmla="*/ 206 h 1126"/>
                  <a:gd name="T22" fmla="*/ 1158 w 1175"/>
                  <a:gd name="T23" fmla="*/ 241 h 1126"/>
                  <a:gd name="T24" fmla="*/ 1139 w 1175"/>
                  <a:gd name="T25" fmla="*/ 271 h 1126"/>
                  <a:gd name="T26" fmla="*/ 1111 w 1175"/>
                  <a:gd name="T27" fmla="*/ 297 h 1126"/>
                  <a:gd name="T28" fmla="*/ 1080 w 1175"/>
                  <a:gd name="T29" fmla="*/ 318 h 1126"/>
                  <a:gd name="T30" fmla="*/ 552 w 1175"/>
                  <a:gd name="T31" fmla="*/ 563 h 1126"/>
                  <a:gd name="T32" fmla="*/ 1080 w 1175"/>
                  <a:gd name="T33" fmla="*/ 809 h 1126"/>
                  <a:gd name="T34" fmla="*/ 1111 w 1175"/>
                  <a:gd name="T35" fmla="*/ 830 h 1126"/>
                  <a:gd name="T36" fmla="*/ 1139 w 1175"/>
                  <a:gd name="T37" fmla="*/ 855 h 1126"/>
                  <a:gd name="T38" fmla="*/ 1158 w 1175"/>
                  <a:gd name="T39" fmla="*/ 886 h 1126"/>
                  <a:gd name="T40" fmla="*/ 1170 w 1175"/>
                  <a:gd name="T41" fmla="*/ 921 h 1126"/>
                  <a:gd name="T42" fmla="*/ 1175 w 1175"/>
                  <a:gd name="T43" fmla="*/ 959 h 1126"/>
                  <a:gd name="T44" fmla="*/ 1175 w 1175"/>
                  <a:gd name="T45" fmla="*/ 962 h 1126"/>
                  <a:gd name="T46" fmla="*/ 1172 w 1175"/>
                  <a:gd name="T47" fmla="*/ 996 h 1126"/>
                  <a:gd name="T48" fmla="*/ 1163 w 1175"/>
                  <a:gd name="T49" fmla="*/ 1028 h 1126"/>
                  <a:gd name="T50" fmla="*/ 1147 w 1175"/>
                  <a:gd name="T51" fmla="*/ 1056 h 1126"/>
                  <a:gd name="T52" fmla="*/ 1126 w 1175"/>
                  <a:gd name="T53" fmla="*/ 1080 h 1126"/>
                  <a:gd name="T54" fmla="*/ 1099 w 1175"/>
                  <a:gd name="T55" fmla="*/ 1101 h 1126"/>
                  <a:gd name="T56" fmla="*/ 1072 w 1175"/>
                  <a:gd name="T57" fmla="*/ 1115 h 1126"/>
                  <a:gd name="T58" fmla="*/ 1041 w 1175"/>
                  <a:gd name="T59" fmla="*/ 1125 h 1126"/>
                  <a:gd name="T60" fmla="*/ 1011 w 1175"/>
                  <a:gd name="T61" fmla="*/ 1126 h 1126"/>
                  <a:gd name="T62" fmla="*/ 976 w 1175"/>
                  <a:gd name="T63" fmla="*/ 1123 h 1126"/>
                  <a:gd name="T64" fmla="*/ 942 w 1175"/>
                  <a:gd name="T65" fmla="*/ 1112 h 1126"/>
                  <a:gd name="T66" fmla="*/ 95 w 1175"/>
                  <a:gd name="T67" fmla="*/ 718 h 1126"/>
                  <a:gd name="T68" fmla="*/ 63 w 1175"/>
                  <a:gd name="T69" fmla="*/ 699 h 1126"/>
                  <a:gd name="T70" fmla="*/ 36 w 1175"/>
                  <a:gd name="T71" fmla="*/ 672 h 1126"/>
                  <a:gd name="T72" fmla="*/ 17 w 1175"/>
                  <a:gd name="T73" fmla="*/ 642 h 1126"/>
                  <a:gd name="T74" fmla="*/ 4 w 1175"/>
                  <a:gd name="T75" fmla="*/ 606 h 1126"/>
                  <a:gd name="T76" fmla="*/ 0 w 1175"/>
                  <a:gd name="T77" fmla="*/ 570 h 1126"/>
                  <a:gd name="T78" fmla="*/ 0 w 1175"/>
                  <a:gd name="T79" fmla="*/ 557 h 1126"/>
                  <a:gd name="T80" fmla="*/ 4 w 1175"/>
                  <a:gd name="T81" fmla="*/ 520 h 1126"/>
                  <a:gd name="T82" fmla="*/ 17 w 1175"/>
                  <a:gd name="T83" fmla="*/ 485 h 1126"/>
                  <a:gd name="T84" fmla="*/ 36 w 1175"/>
                  <a:gd name="T85" fmla="*/ 455 h 1126"/>
                  <a:gd name="T86" fmla="*/ 63 w 1175"/>
                  <a:gd name="T87" fmla="*/ 428 h 1126"/>
                  <a:gd name="T88" fmla="*/ 95 w 1175"/>
                  <a:gd name="T89" fmla="*/ 409 h 1126"/>
                  <a:gd name="T90" fmla="*/ 941 w 1175"/>
                  <a:gd name="T91" fmla="*/ 15 h 1126"/>
                  <a:gd name="T92" fmla="*/ 976 w 1175"/>
                  <a:gd name="T93" fmla="*/ 3 h 1126"/>
                  <a:gd name="T94" fmla="*/ 1011 w 1175"/>
                  <a:gd name="T95" fmla="*/ 0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75" h="1126">
                    <a:moveTo>
                      <a:pt x="1011" y="0"/>
                    </a:moveTo>
                    <a:lnTo>
                      <a:pt x="1041" y="2"/>
                    </a:lnTo>
                    <a:lnTo>
                      <a:pt x="1072" y="11"/>
                    </a:lnTo>
                    <a:lnTo>
                      <a:pt x="1099" y="26"/>
                    </a:lnTo>
                    <a:lnTo>
                      <a:pt x="1126" y="47"/>
                    </a:lnTo>
                    <a:lnTo>
                      <a:pt x="1147" y="70"/>
                    </a:lnTo>
                    <a:lnTo>
                      <a:pt x="1163" y="99"/>
                    </a:lnTo>
                    <a:lnTo>
                      <a:pt x="1172" y="131"/>
                    </a:lnTo>
                    <a:lnTo>
                      <a:pt x="1175" y="165"/>
                    </a:lnTo>
                    <a:lnTo>
                      <a:pt x="1175" y="168"/>
                    </a:lnTo>
                    <a:lnTo>
                      <a:pt x="1170" y="206"/>
                    </a:lnTo>
                    <a:lnTo>
                      <a:pt x="1158" y="241"/>
                    </a:lnTo>
                    <a:lnTo>
                      <a:pt x="1139" y="271"/>
                    </a:lnTo>
                    <a:lnTo>
                      <a:pt x="1111" y="297"/>
                    </a:lnTo>
                    <a:lnTo>
                      <a:pt x="1080" y="318"/>
                    </a:lnTo>
                    <a:lnTo>
                      <a:pt x="552" y="563"/>
                    </a:lnTo>
                    <a:lnTo>
                      <a:pt x="1080" y="809"/>
                    </a:lnTo>
                    <a:lnTo>
                      <a:pt x="1111" y="830"/>
                    </a:lnTo>
                    <a:lnTo>
                      <a:pt x="1139" y="855"/>
                    </a:lnTo>
                    <a:lnTo>
                      <a:pt x="1158" y="886"/>
                    </a:lnTo>
                    <a:lnTo>
                      <a:pt x="1170" y="921"/>
                    </a:lnTo>
                    <a:lnTo>
                      <a:pt x="1175" y="959"/>
                    </a:lnTo>
                    <a:lnTo>
                      <a:pt x="1175" y="962"/>
                    </a:lnTo>
                    <a:lnTo>
                      <a:pt x="1172" y="996"/>
                    </a:lnTo>
                    <a:lnTo>
                      <a:pt x="1163" y="1028"/>
                    </a:lnTo>
                    <a:lnTo>
                      <a:pt x="1147" y="1056"/>
                    </a:lnTo>
                    <a:lnTo>
                      <a:pt x="1126" y="1080"/>
                    </a:lnTo>
                    <a:lnTo>
                      <a:pt x="1099" y="1101"/>
                    </a:lnTo>
                    <a:lnTo>
                      <a:pt x="1072" y="1115"/>
                    </a:lnTo>
                    <a:lnTo>
                      <a:pt x="1041" y="1125"/>
                    </a:lnTo>
                    <a:lnTo>
                      <a:pt x="1011" y="1126"/>
                    </a:lnTo>
                    <a:lnTo>
                      <a:pt x="976" y="1123"/>
                    </a:lnTo>
                    <a:lnTo>
                      <a:pt x="942" y="1112"/>
                    </a:lnTo>
                    <a:lnTo>
                      <a:pt x="95" y="718"/>
                    </a:lnTo>
                    <a:lnTo>
                      <a:pt x="63" y="699"/>
                    </a:lnTo>
                    <a:lnTo>
                      <a:pt x="36" y="672"/>
                    </a:lnTo>
                    <a:lnTo>
                      <a:pt x="17" y="642"/>
                    </a:lnTo>
                    <a:lnTo>
                      <a:pt x="4" y="606"/>
                    </a:lnTo>
                    <a:lnTo>
                      <a:pt x="0" y="570"/>
                    </a:lnTo>
                    <a:lnTo>
                      <a:pt x="0" y="557"/>
                    </a:lnTo>
                    <a:lnTo>
                      <a:pt x="4" y="520"/>
                    </a:lnTo>
                    <a:lnTo>
                      <a:pt x="17" y="485"/>
                    </a:lnTo>
                    <a:lnTo>
                      <a:pt x="36" y="455"/>
                    </a:lnTo>
                    <a:lnTo>
                      <a:pt x="63" y="428"/>
                    </a:lnTo>
                    <a:lnTo>
                      <a:pt x="95" y="409"/>
                    </a:lnTo>
                    <a:lnTo>
                      <a:pt x="941" y="15"/>
                    </a:lnTo>
                    <a:lnTo>
                      <a:pt x="976" y="3"/>
                    </a:lnTo>
                    <a:lnTo>
                      <a:pt x="10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10" name="Freeform 17">
                <a:extLst>
                  <a:ext uri="{FF2B5EF4-FFF2-40B4-BE49-F238E27FC236}">
                    <a16:creationId xmlns:a16="http://schemas.microsoft.com/office/drawing/2014/main" id="{95C25197-F157-453D-94A3-4FF0168CD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007"/>
                <a:ext cx="445" cy="1028"/>
              </a:xfrm>
              <a:custGeom>
                <a:avLst/>
                <a:gdLst>
                  <a:gd name="T0" fmla="*/ 723 w 890"/>
                  <a:gd name="T1" fmla="*/ 0 h 2056"/>
                  <a:gd name="T2" fmla="*/ 726 w 890"/>
                  <a:gd name="T3" fmla="*/ 0 h 2056"/>
                  <a:gd name="T4" fmla="*/ 758 w 890"/>
                  <a:gd name="T5" fmla="*/ 3 h 2056"/>
                  <a:gd name="T6" fmla="*/ 787 w 890"/>
                  <a:gd name="T7" fmla="*/ 11 h 2056"/>
                  <a:gd name="T8" fmla="*/ 814 w 890"/>
                  <a:gd name="T9" fmla="*/ 26 h 2056"/>
                  <a:gd name="T10" fmla="*/ 838 w 890"/>
                  <a:gd name="T11" fmla="*/ 45 h 2056"/>
                  <a:gd name="T12" fmla="*/ 859 w 890"/>
                  <a:gd name="T13" fmla="*/ 67 h 2056"/>
                  <a:gd name="T14" fmla="*/ 875 w 890"/>
                  <a:gd name="T15" fmla="*/ 94 h 2056"/>
                  <a:gd name="T16" fmla="*/ 886 w 890"/>
                  <a:gd name="T17" fmla="*/ 123 h 2056"/>
                  <a:gd name="T18" fmla="*/ 890 w 890"/>
                  <a:gd name="T19" fmla="*/ 153 h 2056"/>
                  <a:gd name="T20" fmla="*/ 889 w 890"/>
                  <a:gd name="T21" fmla="*/ 184 h 2056"/>
                  <a:gd name="T22" fmla="*/ 882 w 890"/>
                  <a:gd name="T23" fmla="*/ 216 h 2056"/>
                  <a:gd name="T24" fmla="*/ 326 w 890"/>
                  <a:gd name="T25" fmla="*/ 1942 h 2056"/>
                  <a:gd name="T26" fmla="*/ 311 w 890"/>
                  <a:gd name="T27" fmla="*/ 1975 h 2056"/>
                  <a:gd name="T28" fmla="*/ 291 w 890"/>
                  <a:gd name="T29" fmla="*/ 2002 h 2056"/>
                  <a:gd name="T30" fmla="*/ 265 w 890"/>
                  <a:gd name="T31" fmla="*/ 2025 h 2056"/>
                  <a:gd name="T32" fmla="*/ 236 w 890"/>
                  <a:gd name="T33" fmla="*/ 2042 h 2056"/>
                  <a:gd name="T34" fmla="*/ 205 w 890"/>
                  <a:gd name="T35" fmla="*/ 2053 h 2056"/>
                  <a:gd name="T36" fmla="*/ 169 w 890"/>
                  <a:gd name="T37" fmla="*/ 2056 h 2056"/>
                  <a:gd name="T38" fmla="*/ 165 w 890"/>
                  <a:gd name="T39" fmla="*/ 2056 h 2056"/>
                  <a:gd name="T40" fmla="*/ 134 w 890"/>
                  <a:gd name="T41" fmla="*/ 2053 h 2056"/>
                  <a:gd name="T42" fmla="*/ 104 w 890"/>
                  <a:gd name="T43" fmla="*/ 2045 h 2056"/>
                  <a:gd name="T44" fmla="*/ 77 w 890"/>
                  <a:gd name="T45" fmla="*/ 2031 h 2056"/>
                  <a:gd name="T46" fmla="*/ 53 w 890"/>
                  <a:gd name="T47" fmla="*/ 2012 h 2056"/>
                  <a:gd name="T48" fmla="*/ 32 w 890"/>
                  <a:gd name="T49" fmla="*/ 1989 h 2056"/>
                  <a:gd name="T50" fmla="*/ 16 w 890"/>
                  <a:gd name="T51" fmla="*/ 1962 h 2056"/>
                  <a:gd name="T52" fmla="*/ 5 w 890"/>
                  <a:gd name="T53" fmla="*/ 1934 h 2056"/>
                  <a:gd name="T54" fmla="*/ 0 w 890"/>
                  <a:gd name="T55" fmla="*/ 1903 h 2056"/>
                  <a:gd name="T56" fmla="*/ 2 w 890"/>
                  <a:gd name="T57" fmla="*/ 1873 h 2056"/>
                  <a:gd name="T58" fmla="*/ 8 w 890"/>
                  <a:gd name="T59" fmla="*/ 1841 h 2056"/>
                  <a:gd name="T60" fmla="*/ 565 w 890"/>
                  <a:gd name="T61" fmla="*/ 115 h 2056"/>
                  <a:gd name="T62" fmla="*/ 579 w 890"/>
                  <a:gd name="T63" fmla="*/ 82 h 2056"/>
                  <a:gd name="T64" fmla="*/ 600 w 890"/>
                  <a:gd name="T65" fmla="*/ 55 h 2056"/>
                  <a:gd name="T66" fmla="*/ 626 w 890"/>
                  <a:gd name="T67" fmla="*/ 32 h 2056"/>
                  <a:gd name="T68" fmla="*/ 654 w 890"/>
                  <a:gd name="T69" fmla="*/ 15 h 2056"/>
                  <a:gd name="T70" fmla="*/ 688 w 890"/>
                  <a:gd name="T71" fmla="*/ 3 h 2056"/>
                  <a:gd name="T72" fmla="*/ 723 w 890"/>
                  <a:gd name="T73" fmla="*/ 0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0" h="2056">
                    <a:moveTo>
                      <a:pt x="723" y="0"/>
                    </a:moveTo>
                    <a:lnTo>
                      <a:pt x="726" y="0"/>
                    </a:lnTo>
                    <a:lnTo>
                      <a:pt x="758" y="3"/>
                    </a:lnTo>
                    <a:lnTo>
                      <a:pt x="787" y="11"/>
                    </a:lnTo>
                    <a:lnTo>
                      <a:pt x="814" y="26"/>
                    </a:lnTo>
                    <a:lnTo>
                      <a:pt x="838" y="45"/>
                    </a:lnTo>
                    <a:lnTo>
                      <a:pt x="859" y="67"/>
                    </a:lnTo>
                    <a:lnTo>
                      <a:pt x="875" y="94"/>
                    </a:lnTo>
                    <a:lnTo>
                      <a:pt x="886" y="123"/>
                    </a:lnTo>
                    <a:lnTo>
                      <a:pt x="890" y="153"/>
                    </a:lnTo>
                    <a:lnTo>
                      <a:pt x="889" y="184"/>
                    </a:lnTo>
                    <a:lnTo>
                      <a:pt x="882" y="216"/>
                    </a:lnTo>
                    <a:lnTo>
                      <a:pt x="326" y="1942"/>
                    </a:lnTo>
                    <a:lnTo>
                      <a:pt x="311" y="1975"/>
                    </a:lnTo>
                    <a:lnTo>
                      <a:pt x="291" y="2002"/>
                    </a:lnTo>
                    <a:lnTo>
                      <a:pt x="265" y="2025"/>
                    </a:lnTo>
                    <a:lnTo>
                      <a:pt x="236" y="2042"/>
                    </a:lnTo>
                    <a:lnTo>
                      <a:pt x="205" y="2053"/>
                    </a:lnTo>
                    <a:lnTo>
                      <a:pt x="169" y="2056"/>
                    </a:lnTo>
                    <a:lnTo>
                      <a:pt x="165" y="2056"/>
                    </a:lnTo>
                    <a:lnTo>
                      <a:pt x="134" y="2053"/>
                    </a:lnTo>
                    <a:lnTo>
                      <a:pt x="104" y="2045"/>
                    </a:lnTo>
                    <a:lnTo>
                      <a:pt x="77" y="2031"/>
                    </a:lnTo>
                    <a:lnTo>
                      <a:pt x="53" y="2012"/>
                    </a:lnTo>
                    <a:lnTo>
                      <a:pt x="32" y="1989"/>
                    </a:lnTo>
                    <a:lnTo>
                      <a:pt x="16" y="1962"/>
                    </a:lnTo>
                    <a:lnTo>
                      <a:pt x="5" y="1934"/>
                    </a:lnTo>
                    <a:lnTo>
                      <a:pt x="0" y="1903"/>
                    </a:lnTo>
                    <a:lnTo>
                      <a:pt x="2" y="1873"/>
                    </a:lnTo>
                    <a:lnTo>
                      <a:pt x="8" y="1841"/>
                    </a:lnTo>
                    <a:lnTo>
                      <a:pt x="565" y="115"/>
                    </a:lnTo>
                    <a:lnTo>
                      <a:pt x="579" y="82"/>
                    </a:lnTo>
                    <a:lnTo>
                      <a:pt x="600" y="55"/>
                    </a:lnTo>
                    <a:lnTo>
                      <a:pt x="626" y="32"/>
                    </a:lnTo>
                    <a:lnTo>
                      <a:pt x="654" y="15"/>
                    </a:lnTo>
                    <a:lnTo>
                      <a:pt x="688" y="3"/>
                    </a:lnTo>
                    <a:lnTo>
                      <a:pt x="7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11" name="Freeform 18">
                <a:extLst>
                  <a:ext uri="{FF2B5EF4-FFF2-40B4-BE49-F238E27FC236}">
                    <a16:creationId xmlns:a16="http://schemas.microsoft.com/office/drawing/2014/main" id="{A78EE44B-3EBE-4B73-B548-40EA32C6F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1241"/>
                <a:ext cx="588" cy="563"/>
              </a:xfrm>
              <a:custGeom>
                <a:avLst/>
                <a:gdLst>
                  <a:gd name="T0" fmla="*/ 164 w 1175"/>
                  <a:gd name="T1" fmla="*/ 0 h 1126"/>
                  <a:gd name="T2" fmla="*/ 201 w 1175"/>
                  <a:gd name="T3" fmla="*/ 3 h 1126"/>
                  <a:gd name="T4" fmla="*/ 234 w 1175"/>
                  <a:gd name="T5" fmla="*/ 15 h 1126"/>
                  <a:gd name="T6" fmla="*/ 1079 w 1175"/>
                  <a:gd name="T7" fmla="*/ 409 h 1126"/>
                  <a:gd name="T8" fmla="*/ 1111 w 1175"/>
                  <a:gd name="T9" fmla="*/ 428 h 1126"/>
                  <a:gd name="T10" fmla="*/ 1138 w 1175"/>
                  <a:gd name="T11" fmla="*/ 455 h 1126"/>
                  <a:gd name="T12" fmla="*/ 1158 w 1175"/>
                  <a:gd name="T13" fmla="*/ 485 h 1126"/>
                  <a:gd name="T14" fmla="*/ 1170 w 1175"/>
                  <a:gd name="T15" fmla="*/ 520 h 1126"/>
                  <a:gd name="T16" fmla="*/ 1175 w 1175"/>
                  <a:gd name="T17" fmla="*/ 557 h 1126"/>
                  <a:gd name="T18" fmla="*/ 1175 w 1175"/>
                  <a:gd name="T19" fmla="*/ 570 h 1126"/>
                  <a:gd name="T20" fmla="*/ 1170 w 1175"/>
                  <a:gd name="T21" fmla="*/ 606 h 1126"/>
                  <a:gd name="T22" fmla="*/ 1158 w 1175"/>
                  <a:gd name="T23" fmla="*/ 642 h 1126"/>
                  <a:gd name="T24" fmla="*/ 1138 w 1175"/>
                  <a:gd name="T25" fmla="*/ 672 h 1126"/>
                  <a:gd name="T26" fmla="*/ 1111 w 1175"/>
                  <a:gd name="T27" fmla="*/ 699 h 1126"/>
                  <a:gd name="T28" fmla="*/ 1079 w 1175"/>
                  <a:gd name="T29" fmla="*/ 718 h 1126"/>
                  <a:gd name="T30" fmla="*/ 234 w 1175"/>
                  <a:gd name="T31" fmla="*/ 1112 h 1126"/>
                  <a:gd name="T32" fmla="*/ 199 w 1175"/>
                  <a:gd name="T33" fmla="*/ 1123 h 1126"/>
                  <a:gd name="T34" fmla="*/ 164 w 1175"/>
                  <a:gd name="T35" fmla="*/ 1126 h 1126"/>
                  <a:gd name="T36" fmla="*/ 134 w 1175"/>
                  <a:gd name="T37" fmla="*/ 1125 h 1126"/>
                  <a:gd name="T38" fmla="*/ 103 w 1175"/>
                  <a:gd name="T39" fmla="*/ 1115 h 1126"/>
                  <a:gd name="T40" fmla="*/ 76 w 1175"/>
                  <a:gd name="T41" fmla="*/ 1101 h 1126"/>
                  <a:gd name="T42" fmla="*/ 49 w 1175"/>
                  <a:gd name="T43" fmla="*/ 1080 h 1126"/>
                  <a:gd name="T44" fmla="*/ 28 w 1175"/>
                  <a:gd name="T45" fmla="*/ 1056 h 1126"/>
                  <a:gd name="T46" fmla="*/ 12 w 1175"/>
                  <a:gd name="T47" fmla="*/ 1028 h 1126"/>
                  <a:gd name="T48" fmla="*/ 3 w 1175"/>
                  <a:gd name="T49" fmla="*/ 996 h 1126"/>
                  <a:gd name="T50" fmla="*/ 0 w 1175"/>
                  <a:gd name="T51" fmla="*/ 962 h 1126"/>
                  <a:gd name="T52" fmla="*/ 0 w 1175"/>
                  <a:gd name="T53" fmla="*/ 959 h 1126"/>
                  <a:gd name="T54" fmla="*/ 4 w 1175"/>
                  <a:gd name="T55" fmla="*/ 921 h 1126"/>
                  <a:gd name="T56" fmla="*/ 17 w 1175"/>
                  <a:gd name="T57" fmla="*/ 886 h 1126"/>
                  <a:gd name="T58" fmla="*/ 36 w 1175"/>
                  <a:gd name="T59" fmla="*/ 855 h 1126"/>
                  <a:gd name="T60" fmla="*/ 63 w 1175"/>
                  <a:gd name="T61" fmla="*/ 830 h 1126"/>
                  <a:gd name="T62" fmla="*/ 95 w 1175"/>
                  <a:gd name="T63" fmla="*/ 809 h 1126"/>
                  <a:gd name="T64" fmla="*/ 625 w 1175"/>
                  <a:gd name="T65" fmla="*/ 563 h 1126"/>
                  <a:gd name="T66" fmla="*/ 95 w 1175"/>
                  <a:gd name="T67" fmla="*/ 318 h 1126"/>
                  <a:gd name="T68" fmla="*/ 63 w 1175"/>
                  <a:gd name="T69" fmla="*/ 297 h 1126"/>
                  <a:gd name="T70" fmla="*/ 36 w 1175"/>
                  <a:gd name="T71" fmla="*/ 271 h 1126"/>
                  <a:gd name="T72" fmla="*/ 17 w 1175"/>
                  <a:gd name="T73" fmla="*/ 241 h 1126"/>
                  <a:gd name="T74" fmla="*/ 4 w 1175"/>
                  <a:gd name="T75" fmla="*/ 206 h 1126"/>
                  <a:gd name="T76" fmla="*/ 0 w 1175"/>
                  <a:gd name="T77" fmla="*/ 168 h 1126"/>
                  <a:gd name="T78" fmla="*/ 0 w 1175"/>
                  <a:gd name="T79" fmla="*/ 165 h 1126"/>
                  <a:gd name="T80" fmla="*/ 3 w 1175"/>
                  <a:gd name="T81" fmla="*/ 131 h 1126"/>
                  <a:gd name="T82" fmla="*/ 12 w 1175"/>
                  <a:gd name="T83" fmla="*/ 99 h 1126"/>
                  <a:gd name="T84" fmla="*/ 28 w 1175"/>
                  <a:gd name="T85" fmla="*/ 70 h 1126"/>
                  <a:gd name="T86" fmla="*/ 49 w 1175"/>
                  <a:gd name="T87" fmla="*/ 47 h 1126"/>
                  <a:gd name="T88" fmla="*/ 76 w 1175"/>
                  <a:gd name="T89" fmla="*/ 26 h 1126"/>
                  <a:gd name="T90" fmla="*/ 103 w 1175"/>
                  <a:gd name="T91" fmla="*/ 11 h 1126"/>
                  <a:gd name="T92" fmla="*/ 134 w 1175"/>
                  <a:gd name="T93" fmla="*/ 2 h 1126"/>
                  <a:gd name="T94" fmla="*/ 164 w 1175"/>
                  <a:gd name="T95" fmla="*/ 0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75" h="1126">
                    <a:moveTo>
                      <a:pt x="164" y="0"/>
                    </a:moveTo>
                    <a:lnTo>
                      <a:pt x="201" y="3"/>
                    </a:lnTo>
                    <a:lnTo>
                      <a:pt x="234" y="15"/>
                    </a:lnTo>
                    <a:lnTo>
                      <a:pt x="1079" y="409"/>
                    </a:lnTo>
                    <a:lnTo>
                      <a:pt x="1111" y="428"/>
                    </a:lnTo>
                    <a:lnTo>
                      <a:pt x="1138" y="455"/>
                    </a:lnTo>
                    <a:lnTo>
                      <a:pt x="1158" y="485"/>
                    </a:lnTo>
                    <a:lnTo>
                      <a:pt x="1170" y="520"/>
                    </a:lnTo>
                    <a:lnTo>
                      <a:pt x="1175" y="557"/>
                    </a:lnTo>
                    <a:lnTo>
                      <a:pt x="1175" y="570"/>
                    </a:lnTo>
                    <a:lnTo>
                      <a:pt x="1170" y="606"/>
                    </a:lnTo>
                    <a:lnTo>
                      <a:pt x="1158" y="642"/>
                    </a:lnTo>
                    <a:lnTo>
                      <a:pt x="1138" y="672"/>
                    </a:lnTo>
                    <a:lnTo>
                      <a:pt x="1111" y="699"/>
                    </a:lnTo>
                    <a:lnTo>
                      <a:pt x="1079" y="718"/>
                    </a:lnTo>
                    <a:lnTo>
                      <a:pt x="234" y="1112"/>
                    </a:lnTo>
                    <a:lnTo>
                      <a:pt x="199" y="1123"/>
                    </a:lnTo>
                    <a:lnTo>
                      <a:pt x="164" y="1126"/>
                    </a:lnTo>
                    <a:lnTo>
                      <a:pt x="134" y="1125"/>
                    </a:lnTo>
                    <a:lnTo>
                      <a:pt x="103" y="1115"/>
                    </a:lnTo>
                    <a:lnTo>
                      <a:pt x="76" y="1101"/>
                    </a:lnTo>
                    <a:lnTo>
                      <a:pt x="49" y="1080"/>
                    </a:lnTo>
                    <a:lnTo>
                      <a:pt x="28" y="1056"/>
                    </a:lnTo>
                    <a:lnTo>
                      <a:pt x="12" y="1028"/>
                    </a:lnTo>
                    <a:lnTo>
                      <a:pt x="3" y="996"/>
                    </a:lnTo>
                    <a:lnTo>
                      <a:pt x="0" y="962"/>
                    </a:lnTo>
                    <a:lnTo>
                      <a:pt x="0" y="959"/>
                    </a:lnTo>
                    <a:lnTo>
                      <a:pt x="4" y="921"/>
                    </a:lnTo>
                    <a:lnTo>
                      <a:pt x="17" y="886"/>
                    </a:lnTo>
                    <a:lnTo>
                      <a:pt x="36" y="855"/>
                    </a:lnTo>
                    <a:lnTo>
                      <a:pt x="63" y="830"/>
                    </a:lnTo>
                    <a:lnTo>
                      <a:pt x="95" y="809"/>
                    </a:lnTo>
                    <a:lnTo>
                      <a:pt x="625" y="563"/>
                    </a:lnTo>
                    <a:lnTo>
                      <a:pt x="95" y="318"/>
                    </a:lnTo>
                    <a:lnTo>
                      <a:pt x="63" y="297"/>
                    </a:lnTo>
                    <a:lnTo>
                      <a:pt x="36" y="271"/>
                    </a:lnTo>
                    <a:lnTo>
                      <a:pt x="17" y="241"/>
                    </a:lnTo>
                    <a:lnTo>
                      <a:pt x="4" y="206"/>
                    </a:lnTo>
                    <a:lnTo>
                      <a:pt x="0" y="168"/>
                    </a:lnTo>
                    <a:lnTo>
                      <a:pt x="0" y="165"/>
                    </a:lnTo>
                    <a:lnTo>
                      <a:pt x="3" y="131"/>
                    </a:lnTo>
                    <a:lnTo>
                      <a:pt x="12" y="99"/>
                    </a:lnTo>
                    <a:lnTo>
                      <a:pt x="28" y="70"/>
                    </a:lnTo>
                    <a:lnTo>
                      <a:pt x="49" y="47"/>
                    </a:lnTo>
                    <a:lnTo>
                      <a:pt x="76" y="26"/>
                    </a:lnTo>
                    <a:lnTo>
                      <a:pt x="103" y="11"/>
                    </a:lnTo>
                    <a:lnTo>
                      <a:pt x="134" y="2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94" name="RbLeanShape Right Brace 105">
              <a:extLst>
                <a:ext uri="{FF2B5EF4-FFF2-40B4-BE49-F238E27FC236}">
                  <a16:creationId xmlns:a16="http://schemas.microsoft.com/office/drawing/2014/main" id="{4FBF9728-C304-4A88-8EFD-3934ABE8E652}"/>
                </a:ext>
              </a:extLst>
            </p:cNvPr>
            <p:cNvGrpSpPr/>
            <p:nvPr/>
          </p:nvGrpSpPr>
          <p:grpSpPr>
            <a:xfrm>
              <a:off x="6265598" y="5481123"/>
              <a:ext cx="271358" cy="781628"/>
              <a:chOff x="635000" y="2413000"/>
              <a:chExt cx="381000" cy="476250"/>
            </a:xfrm>
          </p:grpSpPr>
          <p:sp>
            <p:nvSpPr>
              <p:cNvPr id="206" name="Bracket103">
                <a:extLst>
                  <a:ext uri="{FF2B5EF4-FFF2-40B4-BE49-F238E27FC236}">
                    <a16:creationId xmlns:a16="http://schemas.microsoft.com/office/drawing/2014/main" id="{9B05F20C-0661-4ACB-B56B-98AC69D3C732}"/>
                  </a:ext>
                </a:extLst>
              </p:cNvPr>
              <p:cNvSpPr/>
              <p:nvPr/>
            </p:nvSpPr>
            <p:spPr>
              <a:xfrm>
                <a:off x="635000" y="2413000"/>
                <a:ext cx="152400" cy="476250"/>
              </a:xfrm>
              <a:custGeom>
                <a:avLst/>
                <a:gdLst>
                  <a:gd name="connsiteX0" fmla="*/ 0 w 152400"/>
                  <a:gd name="connsiteY0" fmla="*/ 0 h 635000"/>
                  <a:gd name="connsiteX1" fmla="*/ 152400 w 152400"/>
                  <a:gd name="connsiteY1" fmla="*/ 0 h 635000"/>
                  <a:gd name="connsiteX2" fmla="*/ 152400 w 152400"/>
                  <a:gd name="connsiteY2" fmla="*/ 635000 h 635000"/>
                  <a:gd name="connsiteX3" fmla="*/ 0 w 152400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6350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635000"/>
                    </a:lnTo>
                    <a:lnTo>
                      <a:pt x="0" y="635000"/>
                    </a:lnTo>
                  </a:path>
                </a:pathLst>
              </a:custGeom>
              <a:noFill/>
              <a:ln w="22225" cap="flat" cmpd="sng" algn="ctr">
                <a:solidFill>
                  <a:srgbClr val="8D9399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07" name="ArrowLine104">
                <a:extLst>
                  <a:ext uri="{FF2B5EF4-FFF2-40B4-BE49-F238E27FC236}">
                    <a16:creationId xmlns:a16="http://schemas.microsoft.com/office/drawing/2014/main" id="{5EFA36AD-DFA0-409F-9BA5-3C48E487AB9C}"/>
                  </a:ext>
                </a:extLst>
              </p:cNvPr>
              <p:cNvSpPr/>
              <p:nvPr/>
            </p:nvSpPr>
            <p:spPr>
              <a:xfrm>
                <a:off x="787400" y="2654301"/>
                <a:ext cx="228600" cy="1"/>
              </a:xfrm>
              <a:custGeom>
                <a:avLst/>
                <a:gdLst>
                  <a:gd name="connsiteX0" fmla="*/ 0 w 228600"/>
                  <a:gd name="connsiteY0" fmla="*/ 0 h 12700"/>
                  <a:gd name="connsiteX1" fmla="*/ 228600 w 228600"/>
                  <a:gd name="connsiteY1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8600" h="12700">
                    <a:moveTo>
                      <a:pt x="0" y="0"/>
                    </a:moveTo>
                    <a:lnTo>
                      <a:pt x="228600" y="12700"/>
                    </a:lnTo>
                  </a:path>
                </a:pathLst>
              </a:custGeom>
              <a:noFill/>
              <a:ln w="22225" cap="flat" cmpd="sng" algn="ctr">
                <a:solidFill>
                  <a:srgbClr val="8D9399"/>
                </a:solidFill>
                <a:prstDash val="solid"/>
                <a:headEnd type="none"/>
                <a:tailEnd type="triangle" w="lg" len="lg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95" name="RbLeanShape Right Brace 105">
              <a:extLst>
                <a:ext uri="{FF2B5EF4-FFF2-40B4-BE49-F238E27FC236}">
                  <a16:creationId xmlns:a16="http://schemas.microsoft.com/office/drawing/2014/main" id="{7BE03077-742A-49A7-9D7E-2AEBDD713098}"/>
                </a:ext>
              </a:extLst>
            </p:cNvPr>
            <p:cNvGrpSpPr/>
            <p:nvPr/>
          </p:nvGrpSpPr>
          <p:grpSpPr>
            <a:xfrm>
              <a:off x="4108008" y="5446813"/>
              <a:ext cx="271358" cy="826424"/>
              <a:chOff x="635000" y="2413000"/>
              <a:chExt cx="381000" cy="476250"/>
            </a:xfrm>
          </p:grpSpPr>
          <p:sp>
            <p:nvSpPr>
              <p:cNvPr id="204" name="Bracket103">
                <a:extLst>
                  <a:ext uri="{FF2B5EF4-FFF2-40B4-BE49-F238E27FC236}">
                    <a16:creationId xmlns:a16="http://schemas.microsoft.com/office/drawing/2014/main" id="{CB652436-59A8-4EFD-A200-5386A6AD3683}"/>
                  </a:ext>
                </a:extLst>
              </p:cNvPr>
              <p:cNvSpPr/>
              <p:nvPr/>
            </p:nvSpPr>
            <p:spPr>
              <a:xfrm>
                <a:off x="635000" y="2413000"/>
                <a:ext cx="152400" cy="476250"/>
              </a:xfrm>
              <a:custGeom>
                <a:avLst/>
                <a:gdLst>
                  <a:gd name="connsiteX0" fmla="*/ 0 w 152400"/>
                  <a:gd name="connsiteY0" fmla="*/ 0 h 635000"/>
                  <a:gd name="connsiteX1" fmla="*/ 152400 w 152400"/>
                  <a:gd name="connsiteY1" fmla="*/ 0 h 635000"/>
                  <a:gd name="connsiteX2" fmla="*/ 152400 w 152400"/>
                  <a:gd name="connsiteY2" fmla="*/ 635000 h 635000"/>
                  <a:gd name="connsiteX3" fmla="*/ 0 w 152400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6350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635000"/>
                    </a:lnTo>
                    <a:lnTo>
                      <a:pt x="0" y="635000"/>
                    </a:lnTo>
                  </a:path>
                </a:pathLst>
              </a:custGeom>
              <a:noFill/>
              <a:ln w="22225" cap="flat" cmpd="sng" algn="ctr">
                <a:solidFill>
                  <a:srgbClr val="8D9399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205" name="ArrowLine104">
                <a:extLst>
                  <a:ext uri="{FF2B5EF4-FFF2-40B4-BE49-F238E27FC236}">
                    <a16:creationId xmlns:a16="http://schemas.microsoft.com/office/drawing/2014/main" id="{E241ECB8-BD26-42A8-B102-32B6F691A7DC}"/>
                  </a:ext>
                </a:extLst>
              </p:cNvPr>
              <p:cNvSpPr/>
              <p:nvPr/>
            </p:nvSpPr>
            <p:spPr>
              <a:xfrm>
                <a:off x="787400" y="2654301"/>
                <a:ext cx="228600" cy="1"/>
              </a:xfrm>
              <a:custGeom>
                <a:avLst/>
                <a:gdLst>
                  <a:gd name="connsiteX0" fmla="*/ 0 w 228600"/>
                  <a:gd name="connsiteY0" fmla="*/ 0 h 12700"/>
                  <a:gd name="connsiteX1" fmla="*/ 228600 w 228600"/>
                  <a:gd name="connsiteY1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8600" h="12700">
                    <a:moveTo>
                      <a:pt x="0" y="0"/>
                    </a:moveTo>
                    <a:lnTo>
                      <a:pt x="228600" y="12700"/>
                    </a:lnTo>
                  </a:path>
                </a:pathLst>
              </a:custGeom>
              <a:noFill/>
              <a:ln w="22225" cap="flat" cmpd="sng" algn="ctr">
                <a:solidFill>
                  <a:srgbClr val="8D9399"/>
                </a:solidFill>
                <a:prstDash val="solid"/>
                <a:headEnd type="none"/>
                <a:tailEnd type="triangle" w="lg" len="lg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196" name="RBContent12">
              <a:extLst>
                <a:ext uri="{FF2B5EF4-FFF2-40B4-BE49-F238E27FC236}">
                  <a16:creationId xmlns:a16="http://schemas.microsoft.com/office/drawing/2014/main" id="{DFE253CD-040C-4CF0-8113-B6981FBAC7F1}"/>
                </a:ext>
              </a:extLst>
            </p:cNvPr>
            <p:cNvSpPr txBox="1">
              <a:spLocks/>
            </p:cNvSpPr>
            <p:nvPr/>
          </p:nvSpPr>
          <p:spPr>
            <a:xfrm>
              <a:off x="4389053" y="2346462"/>
              <a:ext cx="1836000" cy="23890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72000" rtlCol="0" anchor="b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AAC9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Collecte et numérisation</a:t>
              </a:r>
            </a:p>
          </p:txBody>
        </p:sp>
        <p:cxnSp>
          <p:nvCxnSpPr>
            <p:cNvPr id="197" name="Straight Connector 160">
              <a:extLst>
                <a:ext uri="{FF2B5EF4-FFF2-40B4-BE49-F238E27FC236}">
                  <a16:creationId xmlns:a16="http://schemas.microsoft.com/office/drawing/2014/main" id="{AF0AB484-DFBE-4CE4-83F1-DCA192B4ABC5}"/>
                </a:ext>
              </a:extLst>
            </p:cNvPr>
            <p:cNvCxnSpPr>
              <a:cxnSpLocks/>
            </p:cNvCxnSpPr>
            <p:nvPr/>
          </p:nvCxnSpPr>
          <p:spPr>
            <a:xfrm>
              <a:off x="4380923" y="2585364"/>
              <a:ext cx="1836000" cy="0"/>
            </a:xfrm>
            <a:prstGeom prst="line">
              <a:avLst/>
            </a:prstGeom>
            <a:noFill/>
            <a:ln w="28575" cap="flat" cmpd="sng" algn="ctr">
              <a:solidFill>
                <a:srgbClr val="00AAC9"/>
              </a:solidFill>
              <a:prstDash val="solid"/>
              <a:tailEnd type="triangle" w="lg" len="lg"/>
            </a:ln>
            <a:effectLst/>
          </p:spPr>
        </p:cxnSp>
        <p:sp>
          <p:nvSpPr>
            <p:cNvPr id="198" name="RBContent12">
              <a:extLst>
                <a:ext uri="{FF2B5EF4-FFF2-40B4-BE49-F238E27FC236}">
                  <a16:creationId xmlns:a16="http://schemas.microsoft.com/office/drawing/2014/main" id="{31509C7D-1D7A-49FF-A599-6E91023FB99F}"/>
                </a:ext>
              </a:extLst>
            </p:cNvPr>
            <p:cNvSpPr txBox="1">
              <a:spLocks/>
            </p:cNvSpPr>
            <p:nvPr/>
          </p:nvSpPr>
          <p:spPr>
            <a:xfrm>
              <a:off x="6497605" y="4287522"/>
              <a:ext cx="642294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1" indent="0" algn="ctr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Données</a:t>
              </a:r>
            </a:p>
          </p:txBody>
        </p:sp>
        <p:sp>
          <p:nvSpPr>
            <p:cNvPr id="199" name="RBContent12">
              <a:extLst>
                <a:ext uri="{FF2B5EF4-FFF2-40B4-BE49-F238E27FC236}">
                  <a16:creationId xmlns:a16="http://schemas.microsoft.com/office/drawing/2014/main" id="{6987C401-3A7D-4700-8B06-642460C0E712}"/>
                </a:ext>
              </a:extLst>
            </p:cNvPr>
            <p:cNvSpPr txBox="1">
              <a:spLocks/>
            </p:cNvSpPr>
            <p:nvPr/>
          </p:nvSpPr>
          <p:spPr>
            <a:xfrm>
              <a:off x="6497605" y="6125636"/>
              <a:ext cx="642294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1" indent="0" algn="ctr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sym typeface="+mn-lt"/>
                </a:rPr>
                <a:t>Données</a:t>
              </a:r>
            </a:p>
          </p:txBody>
        </p:sp>
        <p:pic>
          <p:nvPicPr>
            <p:cNvPr id="200" name="Picture 11" descr="Image associÃ©e">
              <a:extLst>
                <a:ext uri="{FF2B5EF4-FFF2-40B4-BE49-F238E27FC236}">
                  <a16:creationId xmlns:a16="http://schemas.microsoft.com/office/drawing/2014/main" id="{BF2A0EB3-48B9-4134-BC0D-27B7AD9958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14331" y="5515248"/>
              <a:ext cx="1363185" cy="644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15" descr="Image associÃ©e">
              <a:extLst>
                <a:ext uri="{FF2B5EF4-FFF2-40B4-BE49-F238E27FC236}">
                  <a16:creationId xmlns:a16="http://schemas.microsoft.com/office/drawing/2014/main" id="{B8D2919D-6F62-4BE9-BD1C-0DDAF34F99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89054" y="3807096"/>
              <a:ext cx="1851141" cy="462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17" descr="RÃ©sultat de recherche d'images pour &quot;logo opinion way&quot;">
              <a:extLst>
                <a:ext uri="{FF2B5EF4-FFF2-40B4-BE49-F238E27FC236}">
                  <a16:creationId xmlns:a16="http://schemas.microsoft.com/office/drawing/2014/main" id="{3C43E7B9-8B02-419D-858A-4C0F2285F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396" y="5680443"/>
              <a:ext cx="2108289" cy="38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6458B6A-8A63-4677-821F-56D2887C2B86}"/>
                </a:ext>
              </a:extLst>
            </p:cNvPr>
            <p:cNvSpPr/>
            <p:nvPr/>
          </p:nvSpPr>
          <p:spPr>
            <a:xfrm>
              <a:off x="7613775" y="2824431"/>
              <a:ext cx="2010232" cy="2268000"/>
            </a:xfrm>
            <a:prstGeom prst="rect">
              <a:avLst/>
            </a:prstGeom>
            <a:noFill/>
            <a:ln w="25400" cap="flat" cmpd="sng" algn="ctr">
              <a:solidFill>
                <a:srgbClr val="85CEDF"/>
              </a:solidFill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</p:grpSp>
      <p:sp>
        <p:nvSpPr>
          <p:cNvPr id="75" name="Google Shape;12;p1">
            <a:extLst>
              <a:ext uri="{FF2B5EF4-FFF2-40B4-BE49-F238E27FC236}">
                <a16:creationId xmlns:a16="http://schemas.microsoft.com/office/drawing/2014/main" id="{8E9A04A6-6628-4550-B047-8CA09BD548A3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2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83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7D89E1A1-E8A2-4D4B-BD37-26710919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0791"/>
            <a:ext cx="10515600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L’analyse des contributions de la plateforme par Opinion </a:t>
            </a:r>
            <a:r>
              <a:rPr lang="fr-FR" sz="2800" b="1" dirty="0" err="1">
                <a:latin typeface="Corbel" panose="020B0503020204020204" pitchFamily="34" charset="0"/>
              </a:rPr>
              <a:t>Way</a:t>
            </a:r>
            <a:endParaRPr lang="fr-FR" sz="2800" b="1" dirty="0">
              <a:latin typeface="Corbel" panose="020B0503020204020204" pitchFamily="34" charset="0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804DED78-C24B-4F10-B1AB-4DF0E06F81F6}"/>
              </a:ext>
            </a:extLst>
          </p:cNvPr>
          <p:cNvSpPr txBox="1"/>
          <p:nvPr/>
        </p:nvSpPr>
        <p:spPr>
          <a:xfrm>
            <a:off x="157018" y="2829413"/>
            <a:ext cx="4304143" cy="11991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61950" lvl="0" algn="just" defTabSz="914400">
              <a:lnSpc>
                <a:spcPct val="114000"/>
              </a:lnSpc>
              <a:defRPr sz="1600" b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61950" marR="0" lvl="0" indent="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rPr>
              <a:t>Deux types de contributions ont été traités : </a:t>
            </a:r>
          </a:p>
          <a:p>
            <a:pPr marL="361950" marR="0" lvl="0" indent="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rPr>
              <a:t>celles issues des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D1D35"/>
                </a:solidFill>
                <a:effectLst/>
                <a:uLnTx/>
                <a:uFillTx/>
                <a:latin typeface="Corbel" panose="020B0503020204020204" pitchFamily="34" charset="0"/>
              </a:rPr>
              <a:t>propositions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rPr>
              <a:t> et celles issues des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D1D35"/>
                </a:solidFill>
                <a:effectLst/>
                <a:uLnTx/>
                <a:uFillTx/>
                <a:latin typeface="Corbel" panose="020B0503020204020204" pitchFamily="34" charset="0"/>
              </a:rPr>
              <a:t>questions rapides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rPr>
              <a:t>.</a:t>
            </a:r>
          </a:p>
          <a:p>
            <a:pPr marL="361950" marR="0" lvl="0" indent="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4F61EC40-E723-43B6-8D36-9CA67725D30C}"/>
              </a:ext>
            </a:extLst>
          </p:cNvPr>
          <p:cNvSpPr txBox="1"/>
          <p:nvPr/>
        </p:nvSpPr>
        <p:spPr>
          <a:xfrm>
            <a:off x="6003041" y="6552752"/>
            <a:ext cx="23310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Capture d’écran du site </a:t>
            </a: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https://granddebat.fr</a:t>
            </a: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3855FF59-BEA6-4C57-BF3D-85E0894EC22A}"/>
              </a:ext>
            </a:extLst>
          </p:cNvPr>
          <p:cNvGrpSpPr/>
          <p:nvPr/>
        </p:nvGrpSpPr>
        <p:grpSpPr>
          <a:xfrm>
            <a:off x="4563860" y="2343578"/>
            <a:ext cx="5209447" cy="4105275"/>
            <a:chOff x="3611654" y="2662782"/>
            <a:chExt cx="5258107" cy="4195218"/>
          </a:xfrm>
        </p:grpSpPr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FD329D06-B1FA-4796-B05D-FF2BA9FA9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5263" y="2905126"/>
              <a:ext cx="4476751" cy="267176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F8CC6359-D7FF-43EC-B322-9E55B0061090}"/>
                </a:ext>
              </a:extLst>
            </p:cNvPr>
            <p:cNvGrpSpPr/>
            <p:nvPr/>
          </p:nvGrpSpPr>
          <p:grpSpPr>
            <a:xfrm>
              <a:off x="3611654" y="2662782"/>
              <a:ext cx="5258107" cy="4195218"/>
              <a:chOff x="3611654" y="2662782"/>
              <a:chExt cx="5258107" cy="4195218"/>
            </a:xfrm>
          </p:grpSpPr>
          <p:pic>
            <p:nvPicPr>
              <p:cNvPr id="95" name="Image 94">
                <a:extLst>
                  <a:ext uri="{FF2B5EF4-FFF2-40B4-BE49-F238E27FC236}">
                    <a16:creationId xmlns:a16="http://schemas.microsoft.com/office/drawing/2014/main" id="{7AE50363-FEE0-48E9-89C9-3E30707A5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1654" y="2662782"/>
                <a:ext cx="5258107" cy="4195218"/>
              </a:xfrm>
              <a:prstGeom prst="rect">
                <a:avLst/>
              </a:prstGeom>
            </p:spPr>
          </p:pic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5667E62-4DDA-430D-906A-4965D20D0D66}"/>
                  </a:ext>
                </a:extLst>
              </p:cNvPr>
              <p:cNvSpPr/>
              <p:nvPr/>
            </p:nvSpPr>
            <p:spPr>
              <a:xfrm>
                <a:off x="6057900" y="5829300"/>
                <a:ext cx="371475" cy="323850"/>
              </a:xfrm>
              <a:prstGeom prst="rect">
                <a:avLst/>
              </a:prstGeom>
              <a:solidFill>
                <a:srgbClr val="C4C6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BCAB6111-ECF9-43BF-96CB-41F99E9838FA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3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4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7D89E1A1-E8A2-4D4B-BD37-26710919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303"/>
            <a:ext cx="10515600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La description des données traitées par type de contribution</a:t>
            </a:r>
          </a:p>
        </p:txBody>
      </p:sp>
      <p:sp>
        <p:nvSpPr>
          <p:cNvPr id="24" name="Google Shape;12;p1">
            <a:extLst>
              <a:ext uri="{FF2B5EF4-FFF2-40B4-BE49-F238E27FC236}">
                <a16:creationId xmlns:a16="http://schemas.microsoft.com/office/drawing/2014/main" id="{FF641C7A-0599-4997-9786-ADF8DDD6A34F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4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2722538" y="2624261"/>
            <a:ext cx="3670987" cy="1566757"/>
          </a:xfrm>
          <a:prstGeom prst="homePlate">
            <a:avLst>
              <a:gd name="adj" fmla="val 2479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2722538" y="5140810"/>
            <a:ext cx="3805070" cy="1146782"/>
          </a:xfrm>
          <a:prstGeom prst="homePlate">
            <a:avLst>
              <a:gd name="adj" fmla="val 2479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1AA12EB-FAD9-4DDA-B384-FD08479DEEE7}"/>
              </a:ext>
            </a:extLst>
          </p:cNvPr>
          <p:cNvSpPr txBox="1"/>
          <p:nvPr/>
        </p:nvSpPr>
        <p:spPr>
          <a:xfrm>
            <a:off x="3110215" y="5279570"/>
            <a:ext cx="25240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13AFB7"/>
              </a:buClr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prstClr val="black"/>
                </a:solidFill>
                <a:latin typeface="Corbel" panose="020B0503020204020204" pitchFamily="34" charset="0"/>
              </a:rPr>
              <a:t>32 questions issues des questions rapides</a:t>
            </a:r>
          </a:p>
          <a:p>
            <a:pPr marL="180975" indent="-180975">
              <a:buClr>
                <a:srgbClr val="13AFB7"/>
              </a:buClr>
              <a:buFont typeface="Arial" panose="020B0604020202020204" pitchFamily="34" charset="0"/>
              <a:buChar char="•"/>
            </a:pPr>
            <a:r>
              <a:rPr lang="fr-FR" sz="1300" i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fr-FR" sz="1300" dirty="0">
                <a:solidFill>
                  <a:prstClr val="black"/>
                </a:solidFill>
                <a:latin typeface="Corbel" panose="020B0503020204020204" pitchFamily="34" charset="0"/>
              </a:rPr>
              <a:t>20 questions issues des propositions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5243175-CE92-48C0-A177-DFDA236213CB}"/>
              </a:ext>
            </a:extLst>
          </p:cNvPr>
          <p:cNvSpPr txBox="1"/>
          <p:nvPr/>
        </p:nvSpPr>
        <p:spPr>
          <a:xfrm>
            <a:off x="2949794" y="2864026"/>
            <a:ext cx="32833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13AFB7"/>
              </a:buClr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prstClr val="black"/>
                </a:solidFill>
                <a:latin typeface="Corbel" panose="020B0503020204020204" pitchFamily="34" charset="0"/>
              </a:rPr>
              <a:t>72 questions ouvertes issues des propositions</a:t>
            </a:r>
          </a:p>
          <a:p>
            <a:pPr>
              <a:buClr>
                <a:srgbClr val="13AFB7"/>
              </a:buClr>
            </a:pPr>
            <a:endParaRPr lang="fr-FR" sz="13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180975" indent="-180975">
              <a:buClr>
                <a:srgbClr val="13AFB7"/>
              </a:buClr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prstClr val="black"/>
                </a:solidFill>
                <a:latin typeface="Corbel" panose="020B0503020204020204" pitchFamily="34" charset="0"/>
              </a:rPr>
              <a:t>4 postes « Autres » issus des questionnaires</a:t>
            </a:r>
          </a:p>
          <a:p>
            <a:pPr>
              <a:buClr>
                <a:srgbClr val="13AFB7"/>
              </a:buClr>
            </a:pPr>
            <a:endParaRPr lang="fr-FR" sz="13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DE2536B-9A1A-4F11-9356-F57D40713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469" y="4958848"/>
            <a:ext cx="3495709" cy="162503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5691C5D-AD7F-46AA-84BB-DB080A7EEA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469" y="2804948"/>
            <a:ext cx="4189451" cy="1206407"/>
          </a:xfrm>
          <a:prstGeom prst="rect">
            <a:avLst/>
          </a:prstGeom>
          <a:ln>
            <a:noFill/>
          </a:ln>
        </p:spPr>
      </p:pic>
      <p:grpSp>
        <p:nvGrpSpPr>
          <p:cNvPr id="32" name="Groupe 31"/>
          <p:cNvGrpSpPr/>
          <p:nvPr/>
        </p:nvGrpSpPr>
        <p:grpSpPr>
          <a:xfrm>
            <a:off x="2001343" y="5237327"/>
            <a:ext cx="1193297" cy="1027384"/>
            <a:chOff x="173247" y="1800575"/>
            <a:chExt cx="1193297" cy="1027384"/>
          </a:xfrm>
        </p:grpSpPr>
        <p:pic>
          <p:nvPicPr>
            <p:cNvPr id="33" name="Picture 2" descr="C:\Users\qdangles\Desktop\picto-0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47" y="1800575"/>
              <a:ext cx="1193297" cy="1027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Ellipse 33"/>
            <p:cNvSpPr/>
            <p:nvPr/>
          </p:nvSpPr>
          <p:spPr>
            <a:xfrm>
              <a:off x="356804" y="1871986"/>
              <a:ext cx="826181" cy="82618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2001341" y="2832469"/>
            <a:ext cx="1193297" cy="1027384"/>
            <a:chOff x="206294" y="4380393"/>
            <a:chExt cx="1193297" cy="1027384"/>
          </a:xfrm>
        </p:grpSpPr>
        <p:pic>
          <p:nvPicPr>
            <p:cNvPr id="36" name="Picture 3" descr="C:\Users\qdangles\Desktop\picto-0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94" y="4380393"/>
              <a:ext cx="1193297" cy="1027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Ellipse 36"/>
            <p:cNvSpPr/>
            <p:nvPr/>
          </p:nvSpPr>
          <p:spPr>
            <a:xfrm>
              <a:off x="374249" y="4480994"/>
              <a:ext cx="826181" cy="82618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C7BEA140-C0E0-CA42-9FBC-F913D3C83F1C}"/>
              </a:ext>
            </a:extLst>
          </p:cNvPr>
          <p:cNvSpPr txBox="1"/>
          <p:nvPr/>
        </p:nvSpPr>
        <p:spPr>
          <a:xfrm>
            <a:off x="2716652" y="4505500"/>
            <a:ext cx="2634139" cy="615553"/>
          </a:xfrm>
          <a:prstGeom prst="rect">
            <a:avLst/>
          </a:prstGeom>
          <a:solidFill>
            <a:srgbClr val="13AF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700" dirty="0">
                <a:solidFill>
                  <a:schemeClr val="bg1"/>
                </a:solidFill>
                <a:latin typeface="Corbel" panose="020B0503020204020204" pitchFamily="34" charset="0"/>
              </a:rPr>
              <a:t>Un traitement quantitatif des questionnaires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4C273EA-2524-2641-A872-8BCEE3BDC107}"/>
              </a:ext>
            </a:extLst>
          </p:cNvPr>
          <p:cNvSpPr txBox="1"/>
          <p:nvPr/>
        </p:nvSpPr>
        <p:spPr>
          <a:xfrm>
            <a:off x="2714592" y="1989095"/>
            <a:ext cx="3083449" cy="615553"/>
          </a:xfrm>
          <a:prstGeom prst="rect">
            <a:avLst/>
          </a:prstGeom>
          <a:solidFill>
            <a:srgbClr val="13AF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700" dirty="0">
                <a:solidFill>
                  <a:schemeClr val="bg1"/>
                </a:solidFill>
                <a:latin typeface="Corbel" panose="020B0503020204020204" pitchFamily="34" charset="0"/>
              </a:rPr>
              <a:t>Un traitement des propositions en utilisant le logiciel </a:t>
            </a:r>
            <a:r>
              <a:rPr lang="fr-FR" sz="1700" dirty="0" err="1">
                <a:solidFill>
                  <a:schemeClr val="bg1"/>
                </a:solidFill>
                <a:latin typeface="Corbel" panose="020B0503020204020204" pitchFamily="34" charset="0"/>
              </a:rPr>
              <a:t>Qwam</a:t>
            </a:r>
            <a:endParaRPr lang="fr-FR" sz="17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0" name="Graphique 19">
            <a:extLst>
              <a:ext uri="{FF2B5EF4-FFF2-40B4-BE49-F238E27FC236}">
                <a16:creationId xmlns:a16="http://schemas.microsoft.com/office/drawing/2014/main" id="{7E676EB2-C6CF-C347-94A8-4676E8C65B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9279" y="2296871"/>
            <a:ext cx="744992" cy="2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7D89E1A1-E8A2-4D4B-BD37-26710919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3" y="1105599"/>
            <a:ext cx="12478327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Schéma récapitulatif du traitement des verbatim de chaque question</a:t>
            </a:r>
          </a:p>
        </p:txBody>
      </p:sp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BE3B9A65-6212-4E1C-9BB9-39A025483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4681"/>
              </p:ext>
            </p:extLst>
          </p:nvPr>
        </p:nvGraphicFramePr>
        <p:xfrm>
          <a:off x="2467920" y="857325"/>
          <a:ext cx="4585941" cy="295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Image 2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31362D2-0E99-45C0-9E7E-C01ABE7AD9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80" y="4083185"/>
            <a:ext cx="5093950" cy="2499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E3142553-1DA0-4C6E-A307-696FC8ED622B}"/>
              </a:ext>
            </a:extLst>
          </p:cNvPr>
          <p:cNvSpPr txBox="1"/>
          <p:nvPr/>
        </p:nvSpPr>
        <p:spPr>
          <a:xfrm>
            <a:off x="3688460" y="3826212"/>
            <a:ext cx="4965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1200" i="1" dirty="0">
                <a:solidFill>
                  <a:prstClr val="black"/>
                </a:solidFill>
              </a:rPr>
              <a:t>Le problème concret le plus important dans le domaine de l’environnement :  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7381901-3AD8-4FC4-98C4-17C56F283D98}"/>
              </a:ext>
            </a:extLst>
          </p:cNvPr>
          <p:cNvGrpSpPr/>
          <p:nvPr/>
        </p:nvGrpSpPr>
        <p:grpSpPr>
          <a:xfrm rot="5400000">
            <a:off x="5915564" y="3328498"/>
            <a:ext cx="402982" cy="473695"/>
            <a:chOff x="2078230" y="1234980"/>
            <a:chExt cx="402982" cy="473695"/>
          </a:xfrm>
        </p:grpSpPr>
        <p:sp>
          <p:nvSpPr>
            <p:cNvPr id="32" name="Flèche droite 12">
              <a:extLst>
                <a:ext uri="{FF2B5EF4-FFF2-40B4-BE49-F238E27FC236}">
                  <a16:creationId xmlns:a16="http://schemas.microsoft.com/office/drawing/2014/main" id="{228A7068-8748-49C3-9562-8AB5F2BBAF6D}"/>
                </a:ext>
              </a:extLst>
            </p:cNvPr>
            <p:cNvSpPr/>
            <p:nvPr/>
          </p:nvSpPr>
          <p:spPr>
            <a:xfrm rot="21585733">
              <a:off x="2078230" y="1234980"/>
              <a:ext cx="402982" cy="47369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èche droite 4">
              <a:extLst>
                <a:ext uri="{FF2B5EF4-FFF2-40B4-BE49-F238E27FC236}">
                  <a16:creationId xmlns:a16="http://schemas.microsoft.com/office/drawing/2014/main" id="{700CD1BF-372E-48C2-B433-5AD451383865}"/>
                </a:ext>
              </a:extLst>
            </p:cNvPr>
            <p:cNvSpPr/>
            <p:nvPr/>
          </p:nvSpPr>
          <p:spPr>
            <a:xfrm rot="21585733">
              <a:off x="2078231" y="1329970"/>
              <a:ext cx="282087" cy="284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BF790E2C-3DE8-454A-93D5-9500F6F8E3E5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5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24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7D89E1A1-E8A2-4D4B-BD37-26710919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3" y="1105599"/>
            <a:ext cx="12478327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Schéma récapitulatif du traitement des verbatim de chaque question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E685D865-5D2B-4399-BAE6-C635CED24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054309"/>
              </p:ext>
            </p:extLst>
          </p:nvPr>
        </p:nvGraphicFramePr>
        <p:xfrm>
          <a:off x="2424899" y="1369412"/>
          <a:ext cx="7429075" cy="230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792E50A2-832C-4FB2-BEF1-3DEB97B486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51" y="4446183"/>
            <a:ext cx="6370818" cy="2208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3989DD-B84C-4CB5-8240-C9B0D35FC27C}"/>
              </a:ext>
            </a:extLst>
          </p:cNvPr>
          <p:cNvSpPr/>
          <p:nvPr/>
        </p:nvSpPr>
        <p:spPr>
          <a:xfrm>
            <a:off x="3168857" y="4132213"/>
            <a:ext cx="6400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200" dirty="0">
                <a:solidFill>
                  <a:prstClr val="black"/>
                </a:solidFill>
              </a:rPr>
              <a:t>Vérification des </a:t>
            </a:r>
            <a:r>
              <a:rPr lang="fr-FR" sz="1200" dirty="0" err="1">
                <a:solidFill>
                  <a:prstClr val="black"/>
                </a:solidFill>
              </a:rPr>
              <a:t>verbatims</a:t>
            </a:r>
            <a:r>
              <a:rPr lang="fr-FR" sz="1200" dirty="0">
                <a:solidFill>
                  <a:prstClr val="black"/>
                </a:solidFill>
              </a:rPr>
              <a:t> permettant de contrôler la catégorie « </a:t>
            </a:r>
            <a:r>
              <a:rPr lang="fr-FR" sz="1200" i="1" dirty="0">
                <a:solidFill>
                  <a:prstClr val="black"/>
                </a:solidFill>
              </a:rPr>
              <a:t>Les dérèglements climatiques </a:t>
            </a:r>
            <a:r>
              <a:rPr lang="fr-FR" sz="1200" dirty="0">
                <a:solidFill>
                  <a:prstClr val="black"/>
                </a:solidFill>
              </a:rPr>
              <a:t>» :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EA493FD-D04F-4600-933B-10BDA8DC19BD}"/>
              </a:ext>
            </a:extLst>
          </p:cNvPr>
          <p:cNvGrpSpPr/>
          <p:nvPr/>
        </p:nvGrpSpPr>
        <p:grpSpPr>
          <a:xfrm rot="5400000">
            <a:off x="8631334" y="3497131"/>
            <a:ext cx="415735" cy="483992"/>
            <a:chOff x="4859128" y="903000"/>
            <a:chExt cx="415735" cy="483992"/>
          </a:xfrm>
        </p:grpSpPr>
        <p:sp>
          <p:nvSpPr>
            <p:cNvPr id="18" name="Flèche droite 12">
              <a:extLst>
                <a:ext uri="{FF2B5EF4-FFF2-40B4-BE49-F238E27FC236}">
                  <a16:creationId xmlns:a16="http://schemas.microsoft.com/office/drawing/2014/main" id="{58E5B3A2-0908-44AF-8F46-81A0E23C37EC}"/>
                </a:ext>
              </a:extLst>
            </p:cNvPr>
            <p:cNvSpPr/>
            <p:nvPr/>
          </p:nvSpPr>
          <p:spPr>
            <a:xfrm rot="14227">
              <a:off x="4859128" y="903000"/>
              <a:ext cx="415735" cy="4839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lèche droite 4">
              <a:extLst>
                <a:ext uri="{FF2B5EF4-FFF2-40B4-BE49-F238E27FC236}">
                  <a16:creationId xmlns:a16="http://schemas.microsoft.com/office/drawing/2014/main" id="{8477E06B-C37F-42E8-99C7-B7FECDF37E96}"/>
                </a:ext>
              </a:extLst>
            </p:cNvPr>
            <p:cNvSpPr/>
            <p:nvPr/>
          </p:nvSpPr>
          <p:spPr>
            <a:xfrm rot="14227">
              <a:off x="4859129" y="999540"/>
              <a:ext cx="291015" cy="290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909C47C9-82B8-403C-8601-59968B4F706D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6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08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7D89E1A1-E8A2-4D4B-BD37-26710919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3" y="1105599"/>
            <a:ext cx="12478327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Schéma récapitulatif du traitement des verbatim de chaque question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445DAF57-BDB4-47C0-B91F-58DF2F97C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354452"/>
              </p:ext>
            </p:extLst>
          </p:nvPr>
        </p:nvGraphicFramePr>
        <p:xfrm>
          <a:off x="1667794" y="1559230"/>
          <a:ext cx="8940672" cy="463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EF0E9517-49F0-4D7C-B03E-57B0A7737F3C}"/>
              </a:ext>
            </a:extLst>
          </p:cNvPr>
          <p:cNvGrpSpPr/>
          <p:nvPr/>
        </p:nvGrpSpPr>
        <p:grpSpPr>
          <a:xfrm>
            <a:off x="2185616" y="3857305"/>
            <a:ext cx="3736327" cy="2853324"/>
            <a:chOff x="236656" y="3292719"/>
            <a:chExt cx="4151762" cy="31705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Image 10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3CF0817B-62AF-44CE-8B41-3E1CBBF22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03" y="3292719"/>
              <a:ext cx="3022185" cy="872962"/>
            </a:xfrm>
            <a:prstGeom prst="rect">
              <a:avLst/>
            </a:prstGeom>
          </p:spPr>
        </p:pic>
        <p:pic>
          <p:nvPicPr>
            <p:cNvPr id="12" name="Image 11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A6AD5484-5447-4331-8EBA-0E8575E8A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56" y="4234035"/>
              <a:ext cx="4151762" cy="1323919"/>
            </a:xfrm>
            <a:prstGeom prst="rect">
              <a:avLst/>
            </a:prstGeom>
          </p:spPr>
        </p:pic>
        <p:pic>
          <p:nvPicPr>
            <p:cNvPr id="13" name="Image 12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572F9DE6-01A0-4419-A579-FBA6C8DF5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9134" y="5557955"/>
              <a:ext cx="3067155" cy="905344"/>
            </a:xfrm>
            <a:prstGeom prst="rect">
              <a:avLst/>
            </a:prstGeom>
          </p:spPr>
        </p:pic>
      </p:grpSp>
      <p:sp>
        <p:nvSpPr>
          <p:cNvPr id="8" name="Google Shape;12;p1">
            <a:extLst>
              <a:ext uri="{FF2B5EF4-FFF2-40B4-BE49-F238E27FC236}">
                <a16:creationId xmlns:a16="http://schemas.microsoft.com/office/drawing/2014/main" id="{2DD10785-5B88-46D6-9A26-44C8E8A3D73B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7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61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7D89E1A1-E8A2-4D4B-BD37-26710919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0791"/>
            <a:ext cx="10515600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L’analyse des contributions libres, comptes-rendus des réunions locales et cahiers citoyens par Roland Berger,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Cognito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Bluenove</a:t>
            </a:r>
            <a:endParaRPr lang="fr-FR" sz="2800" b="1" dirty="0">
              <a:latin typeface="Corbel" panose="020B0503020204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55BE17-EAF7-4A42-B695-97D76B9BF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7" y="2524392"/>
            <a:ext cx="6292001" cy="43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F58D92-69F2-4694-91AE-166F237D049C}"/>
              </a:ext>
            </a:extLst>
          </p:cNvPr>
          <p:cNvSpPr/>
          <p:nvPr/>
        </p:nvSpPr>
        <p:spPr>
          <a:xfrm>
            <a:off x="7730836" y="2466107"/>
            <a:ext cx="1939637" cy="1108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Google Shape;12;p1">
            <a:extLst>
              <a:ext uri="{FF2B5EF4-FFF2-40B4-BE49-F238E27FC236}">
                <a16:creationId xmlns:a16="http://schemas.microsoft.com/office/drawing/2014/main" id="{A3C6684D-AEF7-4065-A92E-C48EBDD72885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8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16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F58D92-69F2-4694-91AE-166F237D049C}"/>
              </a:ext>
            </a:extLst>
          </p:cNvPr>
          <p:cNvSpPr/>
          <p:nvPr/>
        </p:nvSpPr>
        <p:spPr>
          <a:xfrm>
            <a:off x="7730836" y="2678541"/>
            <a:ext cx="1939637" cy="1108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6E5DEEB-3AB4-4361-91C3-FB7530F9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4" y="1105599"/>
            <a:ext cx="11947118" cy="6696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Trois étapes associant l'intelligence humaine et la puissance de traitement d'un algorithme sont nécessaires</a:t>
            </a:r>
          </a:p>
        </p:txBody>
      </p:sp>
      <p:sp>
        <p:nvSpPr>
          <p:cNvPr id="8" name="RbLeanShape Arrow Chevron Option 1 017">
            <a:extLst>
              <a:ext uri="{FF2B5EF4-FFF2-40B4-BE49-F238E27FC236}">
                <a16:creationId xmlns:a16="http://schemas.microsoft.com/office/drawing/2014/main" id="{5C1E0524-0DC2-4610-967C-EEF58C260784}"/>
              </a:ext>
            </a:extLst>
          </p:cNvPr>
          <p:cNvSpPr/>
          <p:nvPr/>
        </p:nvSpPr>
        <p:spPr>
          <a:xfrm>
            <a:off x="1879601" y="2100745"/>
            <a:ext cx="2718329" cy="900000"/>
          </a:xfrm>
          <a:custGeom>
            <a:avLst/>
            <a:gdLst>
              <a:gd name="connsiteX0" fmla="*/ 0 w 2718329"/>
              <a:gd name="connsiteY0" fmla="*/ 0 h 476250"/>
              <a:gd name="connsiteX1" fmla="*/ 2436168 w 2718329"/>
              <a:gd name="connsiteY1" fmla="*/ 0 h 476250"/>
              <a:gd name="connsiteX2" fmla="*/ 2718329 w 2718329"/>
              <a:gd name="connsiteY2" fmla="*/ 238125 h 476250"/>
              <a:gd name="connsiteX3" fmla="*/ 2436168 w 2718329"/>
              <a:gd name="connsiteY3" fmla="*/ 476250 h 476250"/>
              <a:gd name="connsiteX4" fmla="*/ 0 w 2718329"/>
              <a:gd name="connsiteY4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329" h="476250">
                <a:moveTo>
                  <a:pt x="0" y="0"/>
                </a:moveTo>
                <a:lnTo>
                  <a:pt x="2436168" y="0"/>
                </a:lnTo>
                <a:lnTo>
                  <a:pt x="2718329" y="238125"/>
                </a:lnTo>
                <a:lnTo>
                  <a:pt x="2436168" y="476250"/>
                </a:lnTo>
                <a:lnTo>
                  <a:pt x="0" y="476250"/>
                </a:lnTo>
              </a:path>
            </a:pathLst>
          </a:custGeom>
          <a:ln w="222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fr-FR" sz="1600" b="1" dirty="0">
                <a:solidFill>
                  <a:srgbClr val="156C9C"/>
                </a:solidFill>
                <a:latin typeface="Corbel" panose="020B0503020204020204" pitchFamily="34" charset="0"/>
              </a:rPr>
              <a:t>1. Structurer le référentiel de propositions citoyennes à partir des contributions</a:t>
            </a:r>
          </a:p>
        </p:txBody>
      </p:sp>
      <p:sp>
        <p:nvSpPr>
          <p:cNvPr id="9" name="RBContent79">
            <a:extLst>
              <a:ext uri="{FF2B5EF4-FFF2-40B4-BE49-F238E27FC236}">
                <a16:creationId xmlns:a16="http://schemas.microsoft.com/office/drawing/2014/main" id="{9AD8A91F-3236-47CA-B7AE-38A51E3FCA87}"/>
              </a:ext>
            </a:extLst>
          </p:cNvPr>
          <p:cNvSpPr txBox="1">
            <a:spLocks/>
          </p:cNvSpPr>
          <p:nvPr/>
        </p:nvSpPr>
        <p:spPr>
          <a:xfrm>
            <a:off x="1879601" y="3059226"/>
            <a:ext cx="2718329" cy="351921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108000" rIns="0" bIns="0" rtlCol="0">
            <a:spAutoFit/>
          </a:bodyPr>
          <a:lstStyle/>
          <a:p>
            <a:pPr marL="142628" lvl="1" indent="-14262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600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Cartographie lexicale des contributions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pour faire émerger les </a:t>
            </a:r>
            <a:r>
              <a:rPr lang="fr-FR" sz="1600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propositions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 : répétitions, co-occurrences, </a:t>
            </a:r>
            <a:r>
              <a:rPr lang="fr-FR" sz="1600" i="1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clusters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 de mots</a:t>
            </a:r>
          </a:p>
          <a:p>
            <a:pPr marL="142628" lvl="1" indent="-14262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600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Regroupement de propositions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en enjeux, sous-thèmes et thèmes</a:t>
            </a:r>
          </a:p>
          <a:p>
            <a:pPr marL="142628" lvl="1" indent="-14262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600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Revue et validation du référentiel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par un collège d'experts pluridisciplinaires : granularité et libellés des thèmes, sous-thèmes et enjeux</a:t>
            </a:r>
          </a:p>
        </p:txBody>
      </p:sp>
      <p:sp>
        <p:nvSpPr>
          <p:cNvPr id="10" name="RbLeanShape Arrow Chevron Option 1 118">
            <a:extLst>
              <a:ext uri="{FF2B5EF4-FFF2-40B4-BE49-F238E27FC236}">
                <a16:creationId xmlns:a16="http://schemas.microsoft.com/office/drawing/2014/main" id="{D8677F27-8184-459F-A06B-72DC5AE32B79}"/>
              </a:ext>
            </a:extLst>
          </p:cNvPr>
          <p:cNvSpPr/>
          <p:nvPr/>
        </p:nvSpPr>
        <p:spPr>
          <a:xfrm>
            <a:off x="4788429" y="2100745"/>
            <a:ext cx="2718330" cy="900000"/>
          </a:xfrm>
          <a:custGeom>
            <a:avLst/>
            <a:gdLst>
              <a:gd name="connsiteX0" fmla="*/ 0 w 2718330"/>
              <a:gd name="connsiteY0" fmla="*/ 0 h 476250"/>
              <a:gd name="connsiteX1" fmla="*/ 2436169 w 2718330"/>
              <a:gd name="connsiteY1" fmla="*/ 0 h 476250"/>
              <a:gd name="connsiteX2" fmla="*/ 2718330 w 2718330"/>
              <a:gd name="connsiteY2" fmla="*/ 238125 h 476250"/>
              <a:gd name="connsiteX3" fmla="*/ 2436169 w 2718330"/>
              <a:gd name="connsiteY3" fmla="*/ 476250 h 476250"/>
              <a:gd name="connsiteX4" fmla="*/ 0 w 2718330"/>
              <a:gd name="connsiteY4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330" h="476250">
                <a:moveTo>
                  <a:pt x="0" y="0"/>
                </a:moveTo>
                <a:lnTo>
                  <a:pt x="2436169" y="0"/>
                </a:lnTo>
                <a:lnTo>
                  <a:pt x="2718330" y="238125"/>
                </a:lnTo>
                <a:lnTo>
                  <a:pt x="2436169" y="476250"/>
                </a:lnTo>
                <a:lnTo>
                  <a:pt x="0" y="476250"/>
                </a:lnTo>
              </a:path>
            </a:pathLst>
          </a:custGeom>
          <a:ln w="222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fr-FR" sz="1600" b="1" dirty="0">
                <a:solidFill>
                  <a:srgbClr val="156C9C"/>
                </a:solidFill>
                <a:latin typeface="Corbel" panose="020B0503020204020204" pitchFamily="34" charset="0"/>
              </a:rPr>
              <a:t>2. Quantifier et indexer les contributions dans le </a:t>
            </a:r>
            <a:br>
              <a:rPr lang="fr-FR" sz="1600" b="1" dirty="0">
                <a:solidFill>
                  <a:srgbClr val="156C9C"/>
                </a:solidFill>
                <a:latin typeface="Corbel" panose="020B0503020204020204" pitchFamily="34" charset="0"/>
              </a:rPr>
            </a:br>
            <a:r>
              <a:rPr lang="fr-FR" sz="1600" b="1" dirty="0">
                <a:solidFill>
                  <a:srgbClr val="156C9C"/>
                </a:solidFill>
                <a:latin typeface="Corbel" panose="020B0503020204020204" pitchFamily="34" charset="0"/>
              </a:rPr>
              <a:t>référentiel</a:t>
            </a:r>
          </a:p>
        </p:txBody>
      </p:sp>
      <p:sp>
        <p:nvSpPr>
          <p:cNvPr id="11" name="RBContent79">
            <a:extLst>
              <a:ext uri="{FF2B5EF4-FFF2-40B4-BE49-F238E27FC236}">
                <a16:creationId xmlns:a16="http://schemas.microsoft.com/office/drawing/2014/main" id="{85478608-8241-478F-B9F7-3EA66E9C0B98}"/>
              </a:ext>
            </a:extLst>
          </p:cNvPr>
          <p:cNvSpPr txBox="1">
            <a:spLocks/>
          </p:cNvSpPr>
          <p:nvPr/>
        </p:nvSpPr>
        <p:spPr>
          <a:xfrm>
            <a:off x="4788430" y="3059225"/>
            <a:ext cx="2718329" cy="218962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108000" rIns="0" bIns="0" rtlCol="0">
            <a:spAutoFit/>
          </a:bodyPr>
          <a:lstStyle/>
          <a:p>
            <a:pPr marL="142628" lvl="1" indent="-14262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600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Association des contributions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au référentiel</a:t>
            </a:r>
          </a:p>
          <a:p>
            <a:pPr marL="142628" lvl="1" indent="-14262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600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Pointage des contributions non indexées et faiblement partagées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(&lt;1% des contributions)</a:t>
            </a:r>
          </a:p>
          <a:p>
            <a:pPr marL="142628" lvl="1" indent="-14262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600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Contrôle de la qualité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de l'indexation et évolutions</a:t>
            </a:r>
          </a:p>
        </p:txBody>
      </p:sp>
      <p:sp>
        <p:nvSpPr>
          <p:cNvPr id="12" name="RbLeanShape Arrow Chevron Option 1 219">
            <a:extLst>
              <a:ext uri="{FF2B5EF4-FFF2-40B4-BE49-F238E27FC236}">
                <a16:creationId xmlns:a16="http://schemas.microsoft.com/office/drawing/2014/main" id="{6C9CABD5-0635-40B7-81DF-6A3C7B90EB4A}"/>
              </a:ext>
            </a:extLst>
          </p:cNvPr>
          <p:cNvSpPr/>
          <p:nvPr/>
        </p:nvSpPr>
        <p:spPr>
          <a:xfrm>
            <a:off x="7697260" y="2100745"/>
            <a:ext cx="2718329" cy="900000"/>
          </a:xfrm>
          <a:custGeom>
            <a:avLst/>
            <a:gdLst>
              <a:gd name="connsiteX0" fmla="*/ 0 w 2718329"/>
              <a:gd name="connsiteY0" fmla="*/ 0 h 476250"/>
              <a:gd name="connsiteX1" fmla="*/ 2436168 w 2718329"/>
              <a:gd name="connsiteY1" fmla="*/ 0 h 476250"/>
              <a:gd name="connsiteX2" fmla="*/ 2718329 w 2718329"/>
              <a:gd name="connsiteY2" fmla="*/ 238125 h 476250"/>
              <a:gd name="connsiteX3" fmla="*/ 2436168 w 2718329"/>
              <a:gd name="connsiteY3" fmla="*/ 476250 h 476250"/>
              <a:gd name="connsiteX4" fmla="*/ 0 w 2718329"/>
              <a:gd name="connsiteY4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329" h="476250">
                <a:moveTo>
                  <a:pt x="0" y="0"/>
                </a:moveTo>
                <a:lnTo>
                  <a:pt x="2436168" y="0"/>
                </a:lnTo>
                <a:lnTo>
                  <a:pt x="2718329" y="238125"/>
                </a:lnTo>
                <a:lnTo>
                  <a:pt x="2436168" y="476250"/>
                </a:lnTo>
                <a:lnTo>
                  <a:pt x="0" y="476250"/>
                </a:lnTo>
              </a:path>
            </a:pathLst>
          </a:custGeom>
          <a:ln w="222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fr-FR" sz="1600" b="1" dirty="0">
                <a:solidFill>
                  <a:srgbClr val="156C9C"/>
                </a:solidFill>
                <a:latin typeface="Corbel" panose="020B0503020204020204" pitchFamily="34" charset="0"/>
              </a:rPr>
              <a:t>3. Interpréter la cartographie </a:t>
            </a:r>
            <a:br>
              <a:rPr lang="fr-FR" sz="1600" b="1" dirty="0">
                <a:solidFill>
                  <a:srgbClr val="156C9C"/>
                </a:solidFill>
                <a:latin typeface="Corbel" panose="020B0503020204020204" pitchFamily="34" charset="0"/>
              </a:rPr>
            </a:br>
            <a:r>
              <a:rPr lang="fr-FR" sz="1600" b="1" dirty="0">
                <a:solidFill>
                  <a:srgbClr val="156C9C"/>
                </a:solidFill>
                <a:latin typeface="Corbel" panose="020B0503020204020204" pitchFamily="34" charset="0"/>
              </a:rPr>
              <a:t>et formaliser les enseignements-clés</a:t>
            </a:r>
          </a:p>
        </p:txBody>
      </p:sp>
      <p:sp>
        <p:nvSpPr>
          <p:cNvPr id="13" name="RBContent79">
            <a:extLst>
              <a:ext uri="{FF2B5EF4-FFF2-40B4-BE49-F238E27FC236}">
                <a16:creationId xmlns:a16="http://schemas.microsoft.com/office/drawing/2014/main" id="{98E9C8EE-578D-4D35-B8C7-C715AF83AC19}"/>
              </a:ext>
            </a:extLst>
          </p:cNvPr>
          <p:cNvSpPr txBox="1">
            <a:spLocks/>
          </p:cNvSpPr>
          <p:nvPr/>
        </p:nvSpPr>
        <p:spPr>
          <a:xfrm>
            <a:off x="7697260" y="3059225"/>
            <a:ext cx="2718329" cy="203573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108000" rIns="0" bIns="0" rtlCol="0">
            <a:spAutoFit/>
          </a:bodyPr>
          <a:lstStyle/>
          <a:p>
            <a:pPr marL="142628" lvl="1" indent="-14262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600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Restituer la synthèse des propositions sous la forme d’une arborescence</a:t>
            </a:r>
          </a:p>
          <a:p>
            <a:pPr marL="142628" lvl="1" indent="-14262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 Narrow" panose="020B0606020202030204" pitchFamily="34" charset="0"/>
              <a:buChar char="&gt;"/>
            </a:pPr>
            <a:r>
              <a:rPr lang="fr-FR" sz="1600" b="1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Analyser le tronc commun des propositions</a:t>
            </a:r>
            <a:r>
              <a:rPr lang="fr-FR" sz="1600" dirty="0">
                <a:solidFill>
                  <a:srgbClr val="00AAC9"/>
                </a:solidFill>
                <a:latin typeface="Corbel" panose="020B0503020204020204" pitchFamily="34" charset="0"/>
                <a:sym typeface="+mn-lt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  <a:sym typeface="+mn-lt"/>
              </a:rPr>
              <a:t>de chaque arbre, les principaux segments et la présence de signaux faibles</a:t>
            </a:r>
          </a:p>
        </p:txBody>
      </p:sp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E4FD2834-95B6-4E53-B6D6-40A0EA104D45}"/>
              </a:ext>
            </a:extLst>
          </p:cNvPr>
          <p:cNvSpPr txBox="1"/>
          <p:nvPr/>
        </p:nvSpPr>
        <p:spPr>
          <a:xfrm>
            <a:off x="11730325" y="6567053"/>
            <a:ext cx="36671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1" i="0" u="none" strike="noStrike" cap="none">
                <a:latin typeface="Arial"/>
                <a:ea typeface="Arial"/>
                <a:cs typeface="Arial"/>
                <a:sym typeface="Arial"/>
              </a:rPr>
              <a:t>9</a:t>
            </a:fld>
            <a:endParaRPr sz="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33019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ère pag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710</Words>
  <Application>Microsoft Office PowerPoint</Application>
  <PresentationFormat>Grand écran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Champagne &amp; Limousines</vt:lpstr>
      <vt:lpstr>Corbel</vt:lpstr>
      <vt:lpstr>Georgia</vt:lpstr>
      <vt:lpstr>Impact</vt:lpstr>
      <vt:lpstr>Montserrat</vt:lpstr>
      <vt:lpstr>Tahoma</vt:lpstr>
      <vt:lpstr>Webdings</vt:lpstr>
      <vt:lpstr>Conception personnalisée</vt:lpstr>
      <vt:lpstr>1ère page </vt:lpstr>
      <vt:lpstr>Contenu</vt:lpstr>
      <vt:lpstr>1_Contenu</vt:lpstr>
      <vt:lpstr>Les principes retenus pour le Grand Débat National</vt:lpstr>
      <vt:lpstr>La synthèse et l'analyse des contributions au Grand Débat National associent plusieurs parties prenantes</vt:lpstr>
      <vt:lpstr>L’analyse des contributions de la plateforme par Opinion Way</vt:lpstr>
      <vt:lpstr>La description des données traitées par type de contribution</vt:lpstr>
      <vt:lpstr>Schéma récapitulatif du traitement des verbatim de chaque question</vt:lpstr>
      <vt:lpstr>Schéma récapitulatif du traitement des verbatim de chaque question</vt:lpstr>
      <vt:lpstr>Schéma récapitulatif du traitement des verbatim de chaque question</vt:lpstr>
      <vt:lpstr>L’analyse des contributions libres, comptes-rendus des réunions locales et cahiers citoyens par Roland Berger, Cognito, Bluenove</vt:lpstr>
      <vt:lpstr>Trois étapes associant l'intelligence humaine et la puissance de traitement d'un algorithme sont nécessaires</vt:lpstr>
      <vt:lpstr>La cartographie lexicale fait émerger les propositions issues des contributions et l'arbre présente les préférences collectives</vt:lpstr>
      <vt:lpstr>Analyse des contributions libres, cahiers et comptes-rendus de RIL : le référentiel préliminaire repose sur l'analyse des premières remontées des contributions</vt:lpstr>
      <vt:lpstr>Vos contributions regroupées en groupes de propositions</vt:lpstr>
    </vt:vector>
  </TitlesOfParts>
  <Company>MTES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PISANI-FERRY Clara</dc:creator>
  <cp:lastModifiedBy>Julie Binois </cp:lastModifiedBy>
  <cp:revision>104</cp:revision>
  <cp:lastPrinted>2019-03-08T15:07:19Z</cp:lastPrinted>
  <dcterms:created xsi:type="dcterms:W3CDTF">2019-02-27T11:00:52Z</dcterms:created>
  <dcterms:modified xsi:type="dcterms:W3CDTF">2019-03-19T09:55:26Z</dcterms:modified>
</cp:coreProperties>
</file>