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presProps.xml" ContentType="application/vnd.openxmlformats-officedocument.presentationml.presProps+xml"/>
  <Override PartName="/ppt/media/image57.png" ContentType="image/png"/>
  <Override PartName="/ppt/media/image1.png" ContentType="image/png"/>
  <Override PartName="/ppt/media/image58.png" ContentType="image/png"/>
  <Override PartName="/ppt/media/image2.png" ContentType="image/png"/>
  <Override PartName="/ppt/media/image3.jpeg" ContentType="image/jpeg"/>
  <Override PartName="/ppt/media/image4.png" ContentType="image/png"/>
  <Override PartName="/ppt/media/image70.png" ContentType="image/png"/>
  <Override PartName="/ppt/media/image73.png" ContentType="image/png"/>
  <Override PartName="/ppt/media/image7.png" ContentType="image/png"/>
  <Override PartName="/ppt/media/image5.jpeg" ContentType="image/jpeg"/>
  <Override PartName="/ppt/media/image11.png" ContentType="image/png"/>
  <Override PartName="/ppt/media/image72.png" ContentType="image/png"/>
  <Override PartName="/ppt/media/image6.png" ContentType="image/png"/>
  <Override PartName="/ppt/media/image74.png" ContentType="image/png"/>
  <Override PartName="/ppt/media/image8.png" ContentType="image/png"/>
  <Override PartName="/ppt/media/image9.png" ContentType="image/png"/>
  <Override PartName="/ppt/media/image51.jpeg" ContentType="image/jpeg"/>
  <Override PartName="/ppt/media/image10.png" ContentType="image/png"/>
  <Override PartName="/ppt/media/image12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80.jpeg" ContentType="image/jpe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81.jpeg" ContentType="image/jpe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48.jpeg" ContentType="image/jpe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2.jpeg" ContentType="image/jpeg"/>
  <Override PartName="/ppt/media/image41.png" ContentType="image/png"/>
  <Override PartName="/ppt/media/image43.jpeg" ContentType="image/jpeg"/>
  <Override PartName="/ppt/media/image50.png" ContentType="image/png"/>
  <Override PartName="/ppt/media/image44.jpeg" ContentType="image/jpeg"/>
  <Override PartName="/ppt/media/image60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9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59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1.png" ContentType="image/png"/>
  <Override PartName="/ppt/media/image75.jpeg" ContentType="image/jpeg"/>
  <Override PartName="/ppt/media/image76.jpeg" ContentType="image/jpeg"/>
  <Override PartName="/ppt/media/image77.png" ContentType="image/png"/>
  <Override PartName="/ppt/media/image78.png" ContentType="image/png"/>
  <Override PartName="/ppt/media/image79.jpeg" ContentType="image/jpe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jpeg" ContentType="image/jpeg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8288000" cy="10287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039154F-6475-41B6-A49E-84196103730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4325372-BE05-462A-8332-24C99BF57DD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7597C82-AA1A-4F19-B288-BBAB895540F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7B16830-2990-43D3-9F9C-6F0BBC4C557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4624306-089E-4415-B7D4-92742681448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A9DB703-27EC-4F6F-BC34-4981F20CED1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EF33C92-D6D0-4C9E-A561-8D15E4856DE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A73EFE6-D51C-49CA-AD98-F3398879F13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6F7A8B6-3814-4F79-AB4E-F3F6F1374CC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3523F79-580E-4C0B-8CEC-373074589F8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5FF244F-191D-484A-8EAE-207C066F6E1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1C0DFA6-A6CA-44DB-BCCB-66EC6E74BCE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&lt;date/heure&gt;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6EA2C87-CDC4-4FF6-967B-5F1CFEA7813C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Cliquez pour éditer le format du texte-titre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hyperlink" Target="https://neptune-morbihan.fr/post/presse/" TargetMode="External"/><Relationship Id="rId3" Type="http://schemas.openxmlformats.org/officeDocument/2006/relationships/image" Target="../media/image77.png"/><Relationship Id="rId4" Type="http://schemas.openxmlformats.org/officeDocument/2006/relationships/hyperlink" Target="https://neptune-morbihan.fr/post/presse/" TargetMode="External"/><Relationship Id="rId5" Type="http://schemas.openxmlformats.org/officeDocument/2006/relationships/image" Target="../media/image78.png"/><Relationship Id="rId6" Type="http://schemas.openxmlformats.org/officeDocument/2006/relationships/hyperlink" Target="https://neptune-morbihan.fr/post/presse/" TargetMode="External"/><Relationship Id="rId7" Type="http://schemas.openxmlformats.org/officeDocument/2006/relationships/image" Target="../media/image79.jpeg"/><Relationship Id="rId8" Type="http://schemas.openxmlformats.org/officeDocument/2006/relationships/hyperlink" Target="https://neptune-morbihan.fr/post/presse/" TargetMode="External"/><Relationship Id="rId9" Type="http://schemas.openxmlformats.org/officeDocument/2006/relationships/image" Target="../media/image80.jpeg"/><Relationship Id="rId10" Type="http://schemas.openxmlformats.org/officeDocument/2006/relationships/hyperlink" Target="https://neptune-morbihan.fr/post/presse/" TargetMode="External"/><Relationship Id="rId11" Type="http://schemas.openxmlformats.org/officeDocument/2006/relationships/image" Target="../media/image81.jpeg"/><Relationship Id="rId12" Type="http://schemas.openxmlformats.org/officeDocument/2006/relationships/hyperlink" Target="https://neptune-morbihan.fr/post/presse/" TargetMode="External"/><Relationship Id="rId13" Type="http://schemas.openxmlformats.org/officeDocument/2006/relationships/image" Target="../media/image82.png"/><Relationship Id="rId14" Type="http://schemas.openxmlformats.org/officeDocument/2006/relationships/hyperlink" Target="https://neptune-morbihan.fr/post/presse/" TargetMode="External"/><Relationship Id="rId15" Type="http://schemas.openxmlformats.org/officeDocument/2006/relationships/image" Target="../media/image83.png"/><Relationship Id="rId16" Type="http://schemas.openxmlformats.org/officeDocument/2006/relationships/hyperlink" Target="https://neptune-morbihan.fr/post/presse/" TargetMode="External"/><Relationship Id="rId17" Type="http://schemas.openxmlformats.org/officeDocument/2006/relationships/image" Target="../media/image84.png"/><Relationship Id="rId18" Type="http://schemas.openxmlformats.org/officeDocument/2006/relationships/hyperlink" Target="https://neptune-morbihan.fr/post/presse/" TargetMode="External"/><Relationship Id="rId19" Type="http://schemas.openxmlformats.org/officeDocument/2006/relationships/image" Target="../media/image85.png"/><Relationship Id="rId20" Type="http://schemas.openxmlformats.org/officeDocument/2006/relationships/hyperlink" Target="https://neptune-morbihan.fr/post/presse/" TargetMode="External"/><Relationship Id="rId21" Type="http://schemas.openxmlformats.org/officeDocument/2006/relationships/hyperlink" Target="https://www.podcastics.com/podcast/episode/vesper-ma-rencontre-avec-neptune-ocean-globe-race-137147/" TargetMode="External"/><Relationship Id="rId2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hyperlink" Target="https://www.facebook.com/neptune2023/" TargetMode="External"/><Relationship Id="rId3" Type="http://schemas.openxmlformats.org/officeDocument/2006/relationships/image" Target="../media/image87.png"/><Relationship Id="rId4" Type="http://schemas.openxmlformats.org/officeDocument/2006/relationships/hyperlink" Target="https://www.instagram.com/neptune_gagner_avec_parkinson/" TargetMode="External"/><Relationship Id="rId5" Type="http://schemas.openxmlformats.org/officeDocument/2006/relationships/image" Target="../media/image88.png"/><Relationship Id="rId6" Type="http://schemas.openxmlformats.org/officeDocument/2006/relationships/hyperlink" Target="https://neptune-morbihan.fr" TargetMode="External"/><Relationship Id="rId7" Type="http://schemas.openxmlformats.org/officeDocument/2006/relationships/image" Target="../media/image89.png"/><Relationship Id="rId8" Type="http://schemas.openxmlformats.org/officeDocument/2006/relationships/hyperlink" Target="https://www.linkedin.com/company/neptune-gagner-avec-parkinson/" TargetMode="External"/><Relationship Id="rId9" Type="http://schemas.openxmlformats.org/officeDocument/2006/relationships/image" Target="../media/image90.png"/><Relationship Id="rId10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6" Type="http://schemas.openxmlformats.org/officeDocument/2006/relationships/image" Target="../media/image28.png"/><Relationship Id="rId17" Type="http://schemas.openxmlformats.org/officeDocument/2006/relationships/image" Target="../media/image29.png"/><Relationship Id="rId18" Type="http://schemas.openxmlformats.org/officeDocument/2006/relationships/image" Target="../media/image30.png"/><Relationship Id="rId19" Type="http://schemas.openxmlformats.org/officeDocument/2006/relationships/image" Target="../media/image31.png"/><Relationship Id="rId20" Type="http://schemas.openxmlformats.org/officeDocument/2006/relationships/image" Target="../media/image32.png"/><Relationship Id="rId21" Type="http://schemas.openxmlformats.org/officeDocument/2006/relationships/image" Target="../media/image33.png"/><Relationship Id="rId22" Type="http://schemas.openxmlformats.org/officeDocument/2006/relationships/image" Target="../media/image34.png"/><Relationship Id="rId23" Type="http://schemas.openxmlformats.org/officeDocument/2006/relationships/image" Target="../media/image35.png"/><Relationship Id="rId24" Type="http://schemas.openxmlformats.org/officeDocument/2006/relationships/image" Target="../media/image36.png"/><Relationship Id="rId25" Type="http://schemas.openxmlformats.org/officeDocument/2006/relationships/image" Target="../media/image37.png"/><Relationship Id="rId26" Type="http://schemas.openxmlformats.org/officeDocument/2006/relationships/image" Target="../media/image38.png"/><Relationship Id="rId27" Type="http://schemas.openxmlformats.org/officeDocument/2006/relationships/image" Target="../media/image39.png"/><Relationship Id="rId28" Type="http://schemas.openxmlformats.org/officeDocument/2006/relationships/image" Target="../media/image40.png"/><Relationship Id="rId29" Type="http://schemas.openxmlformats.org/officeDocument/2006/relationships/image" Target="../media/image41.png"/><Relationship Id="rId30" Type="http://schemas.openxmlformats.org/officeDocument/2006/relationships/image" Target="../media/image42.jpeg"/><Relationship Id="rId31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hyperlink" Target="https://www.fondation-patrimoine.org/les-projets/bateau-neptune-au-bono" TargetMode="Externa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jpe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2"/>
          <p:cNvSpPr/>
          <p:nvPr/>
        </p:nvSpPr>
        <p:spPr>
          <a:xfrm>
            <a:off x="-442080" y="653760"/>
            <a:ext cx="12048840" cy="9161280"/>
          </a:xfrm>
          <a:custGeom>
            <a:avLst/>
            <a:gdLst/>
            <a:ahLst/>
            <a:rect l="l" t="t" r="r" b="b"/>
            <a:pathLst>
              <a:path w="12049151" h="9161461">
                <a:moveTo>
                  <a:pt x="0" y="0"/>
                </a:moveTo>
                <a:lnTo>
                  <a:pt x="12049151" y="0"/>
                </a:lnTo>
                <a:lnTo>
                  <a:pt x="12049151" y="9161461"/>
                </a:lnTo>
                <a:lnTo>
                  <a:pt x="0" y="916146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2" name="Group 3"/>
          <p:cNvGrpSpPr/>
          <p:nvPr/>
        </p:nvGrpSpPr>
        <p:grpSpPr>
          <a:xfrm>
            <a:off x="8403480" y="308160"/>
            <a:ext cx="9661320" cy="9489600"/>
            <a:chOff x="8403480" y="308160"/>
            <a:chExt cx="9661320" cy="9489600"/>
          </a:xfrm>
        </p:grpSpPr>
        <p:sp>
          <p:nvSpPr>
            <p:cNvPr id="43" name="Freeform 4"/>
            <p:cNvSpPr/>
            <p:nvPr/>
          </p:nvSpPr>
          <p:spPr>
            <a:xfrm>
              <a:off x="8403480" y="489240"/>
              <a:ext cx="9661320" cy="9308520"/>
            </a:xfrm>
            <a:custGeom>
              <a:avLst/>
              <a:gdLst/>
              <a:ahLst/>
              <a:rect l="l" t="t" r="r" b="b"/>
              <a:pathLst>
                <a:path w="2544623" h="2451719">
                  <a:moveTo>
                    <a:pt x="0" y="0"/>
                  </a:moveTo>
                  <a:lnTo>
                    <a:pt x="2544623" y="0"/>
                  </a:lnTo>
                  <a:lnTo>
                    <a:pt x="2544623" y="2451719"/>
                  </a:lnTo>
                  <a:lnTo>
                    <a:pt x="0" y="2451719"/>
                  </a:lnTo>
                  <a:close/>
                </a:path>
              </a:pathLst>
            </a:custGeom>
            <a:noFill/>
            <a:ln w="76200">
              <a:solidFill>
                <a:srgbClr val="f8962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" name="TextBox 5"/>
            <p:cNvSpPr/>
            <p:nvPr/>
          </p:nvSpPr>
          <p:spPr>
            <a:xfrm>
              <a:off x="8403480" y="308160"/>
              <a:ext cx="3085560" cy="3266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45" name="Group 6"/>
          <p:cNvGrpSpPr/>
          <p:nvPr/>
        </p:nvGrpSpPr>
        <p:grpSpPr>
          <a:xfrm>
            <a:off x="8886960" y="821160"/>
            <a:ext cx="8925480" cy="8533080"/>
            <a:chOff x="8886960" y="821160"/>
            <a:chExt cx="8925480" cy="8533080"/>
          </a:xfrm>
        </p:grpSpPr>
        <p:sp>
          <p:nvSpPr>
            <p:cNvPr id="46" name="Freeform 7"/>
            <p:cNvSpPr/>
            <p:nvPr/>
          </p:nvSpPr>
          <p:spPr>
            <a:xfrm>
              <a:off x="8886960" y="1028880"/>
              <a:ext cx="8925480" cy="8325360"/>
            </a:xfrm>
            <a:custGeom>
              <a:avLst/>
              <a:gdLst/>
              <a:ahLst/>
              <a:rect l="l" t="t" r="r" b="b"/>
              <a:pathLst>
                <a:path w="2047212" h="1909553">
                  <a:moveTo>
                    <a:pt x="0" y="0"/>
                  </a:moveTo>
                  <a:lnTo>
                    <a:pt x="2047212" y="0"/>
                  </a:lnTo>
                  <a:lnTo>
                    <a:pt x="2047212" y="1909553"/>
                  </a:lnTo>
                  <a:lnTo>
                    <a:pt x="0" y="1909553"/>
                  </a:lnTo>
                  <a:close/>
                </a:path>
              </a:pathLst>
            </a:custGeom>
            <a:solidFill>
              <a:srgbClr val="e5e8e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" name="TextBox 8"/>
            <p:cNvSpPr/>
            <p:nvPr/>
          </p:nvSpPr>
          <p:spPr>
            <a:xfrm>
              <a:off x="8886960" y="821160"/>
              <a:ext cx="3543480" cy="3751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8" name="Freeform 9"/>
          <p:cNvSpPr/>
          <p:nvPr/>
        </p:nvSpPr>
        <p:spPr>
          <a:xfrm>
            <a:off x="8507880" y="1976040"/>
            <a:ext cx="9683640" cy="6430680"/>
          </a:xfrm>
          <a:custGeom>
            <a:avLst/>
            <a:gdLst/>
            <a:ahLst/>
            <a:rect l="l" t="t" r="r" b="b"/>
            <a:pathLst>
              <a:path w="9684120" h="6430861">
                <a:moveTo>
                  <a:pt x="0" y="0"/>
                </a:moveTo>
                <a:lnTo>
                  <a:pt x="9684120" y="0"/>
                </a:lnTo>
                <a:lnTo>
                  <a:pt x="9684120" y="6430861"/>
                </a:lnTo>
                <a:lnTo>
                  <a:pt x="0" y="643086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2" descr=""/>
          <p:cNvPicPr/>
          <p:nvPr/>
        </p:nvPicPr>
        <p:blipFill>
          <a:blip r:embed="rId1"/>
          <a:srcRect l="0" t="12498" r="0" b="12498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ln w="0">
            <a:noFill/>
          </a:ln>
        </p:spPr>
      </p:pic>
      <p:grpSp>
        <p:nvGrpSpPr>
          <p:cNvPr id="204" name="Group 3"/>
          <p:cNvGrpSpPr/>
          <p:nvPr/>
        </p:nvGrpSpPr>
        <p:grpSpPr>
          <a:xfrm>
            <a:off x="132840" y="393840"/>
            <a:ext cx="9010800" cy="3447360"/>
            <a:chOff x="132840" y="393840"/>
            <a:chExt cx="9010800" cy="3447360"/>
          </a:xfrm>
        </p:grpSpPr>
        <p:sp>
          <p:nvSpPr>
            <p:cNvPr id="205" name="Freeform 4"/>
            <p:cNvSpPr/>
            <p:nvPr/>
          </p:nvSpPr>
          <p:spPr>
            <a:xfrm>
              <a:off x="132840" y="755640"/>
              <a:ext cx="9010800" cy="2400480"/>
            </a:xfrm>
            <a:custGeom>
              <a:avLst/>
              <a:gdLst/>
              <a:ahLst/>
              <a:rect l="l" t="t" r="r" b="b"/>
              <a:pathLst>
                <a:path w="2373326" h="632341">
                  <a:moveTo>
                    <a:pt x="0" y="0"/>
                  </a:moveTo>
                  <a:lnTo>
                    <a:pt x="2373326" y="0"/>
                  </a:lnTo>
                  <a:lnTo>
                    <a:pt x="2373326" y="632341"/>
                  </a:lnTo>
                  <a:lnTo>
                    <a:pt x="0" y="632341"/>
                  </a:lnTo>
                  <a:close/>
                </a:path>
              </a:pathLst>
            </a:custGeom>
            <a:solidFill>
              <a:srgbClr val="000084">
                <a:alpha val="4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" name="TextBox 5"/>
            <p:cNvSpPr/>
            <p:nvPr/>
          </p:nvSpPr>
          <p:spPr>
            <a:xfrm>
              <a:off x="132840" y="393840"/>
              <a:ext cx="3085560" cy="344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07" name="AutoShape 6"/>
          <p:cNvSpPr/>
          <p:nvPr/>
        </p:nvSpPr>
        <p:spPr>
          <a:xfrm>
            <a:off x="1028520" y="2490120"/>
            <a:ext cx="7135920" cy="360"/>
          </a:xfrm>
          <a:prstGeom prst="line">
            <a:avLst/>
          </a:prstGeom>
          <a:ln w="38100">
            <a:solidFill>
              <a:srgbClr val="f8962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TextBox 7"/>
          <p:cNvSpPr/>
          <p:nvPr/>
        </p:nvSpPr>
        <p:spPr>
          <a:xfrm>
            <a:off x="292680" y="928800"/>
            <a:ext cx="8508240" cy="138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457"/>
              </a:lnSpc>
              <a:buNone/>
            </a:pPr>
            <a:r>
              <a:rPr b="0" lang="en-US" sz="4160" spc="117" strike="noStrike">
                <a:solidFill>
                  <a:srgbClr val="ffffff"/>
                </a:solidFill>
                <a:latin typeface="Montserrat Classic Bold"/>
              </a:rPr>
              <a:t>UNE COURSE INTRANSIGEANTE</a:t>
            </a:r>
            <a:endParaRPr b="0" lang="fr-FR" sz="416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5e8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Freeform 2"/>
          <p:cNvSpPr/>
          <p:nvPr/>
        </p:nvSpPr>
        <p:spPr>
          <a:xfrm>
            <a:off x="730800" y="6045120"/>
            <a:ext cx="2165040" cy="1384200"/>
          </a:xfrm>
          <a:custGeom>
            <a:avLst/>
            <a:gdLst/>
            <a:ahLst/>
            <a:rect l="l" t="t" r="r" b="b"/>
            <a:pathLst>
              <a:path w="2165544" h="1384613">
                <a:moveTo>
                  <a:pt x="0" y="0"/>
                </a:moveTo>
                <a:lnTo>
                  <a:pt x="2165544" y="0"/>
                </a:lnTo>
                <a:lnTo>
                  <a:pt x="2165544" y="1384613"/>
                </a:lnTo>
                <a:lnTo>
                  <a:pt x="0" y="138461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Freeform 3"/>
          <p:cNvSpPr/>
          <p:nvPr/>
        </p:nvSpPr>
        <p:spPr>
          <a:xfrm>
            <a:off x="10113480" y="1372320"/>
            <a:ext cx="1042560" cy="1477800"/>
          </a:xfrm>
          <a:custGeom>
            <a:avLst/>
            <a:gdLst/>
            <a:ahLst/>
            <a:rect l="l" t="t" r="r" b="b"/>
            <a:pathLst>
              <a:path w="1042916" h="1478220">
                <a:moveTo>
                  <a:pt x="0" y="0"/>
                </a:moveTo>
                <a:lnTo>
                  <a:pt x="1042916" y="0"/>
                </a:lnTo>
                <a:lnTo>
                  <a:pt x="1042916" y="1478220"/>
                </a:lnTo>
                <a:lnTo>
                  <a:pt x="0" y="14782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Freeform 4"/>
          <p:cNvSpPr/>
          <p:nvPr/>
        </p:nvSpPr>
        <p:spPr>
          <a:xfrm>
            <a:off x="1813680" y="5066640"/>
            <a:ext cx="14103000" cy="740160"/>
          </a:xfrm>
          <a:custGeom>
            <a:avLst/>
            <a:gdLst/>
            <a:ahLst/>
            <a:rect l="l" t="t" r="r" b="b"/>
            <a:pathLst>
              <a:path w="14103345" h="740426">
                <a:moveTo>
                  <a:pt x="0" y="0"/>
                </a:moveTo>
                <a:lnTo>
                  <a:pt x="14103345" y="0"/>
                </a:lnTo>
                <a:lnTo>
                  <a:pt x="14103345" y="740426"/>
                </a:lnTo>
                <a:lnTo>
                  <a:pt x="0" y="74042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Freeform 5"/>
          <p:cNvSpPr/>
          <p:nvPr/>
        </p:nvSpPr>
        <p:spPr>
          <a:xfrm rot="16200000">
            <a:off x="3959640" y="4744440"/>
            <a:ext cx="871920" cy="158400"/>
          </a:xfrm>
          <a:custGeom>
            <a:avLst/>
            <a:gdLst/>
            <a:ahLst/>
            <a:rect l="l" t="t" r="r" b="b"/>
            <a:pathLst>
              <a:path w="872396" h="158617">
                <a:moveTo>
                  <a:pt x="0" y="0"/>
                </a:moveTo>
                <a:lnTo>
                  <a:pt x="872396" y="0"/>
                </a:lnTo>
                <a:lnTo>
                  <a:pt x="872396" y="158617"/>
                </a:lnTo>
                <a:lnTo>
                  <a:pt x="0" y="15861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TextBox 6"/>
          <p:cNvSpPr/>
          <p:nvPr/>
        </p:nvSpPr>
        <p:spPr>
          <a:xfrm>
            <a:off x="3194280" y="6354720"/>
            <a:ext cx="6257160" cy="169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589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ts val="3589"/>
              </a:lnSpc>
              <a:buNone/>
            </a:pPr>
            <a:r>
              <a:rPr b="0" lang="en-US" sz="2100" spc="145" strike="noStrike">
                <a:solidFill>
                  <a:srgbClr val="000000"/>
                </a:solidFill>
                <a:latin typeface="Montserrat Light Bold"/>
              </a:rPr>
              <a:t>15 au 21 Mai 2023 : </a:t>
            </a:r>
            <a:endParaRPr b="0" lang="fr-FR" sz="2100" spc="-1" strike="noStrike">
              <a:latin typeface="Arial"/>
            </a:endParaRPr>
          </a:p>
          <a:p>
            <a:pPr algn="ctr">
              <a:lnSpc>
                <a:spcPts val="3078"/>
              </a:lnSpc>
              <a:buNone/>
            </a:pPr>
            <a:r>
              <a:rPr b="0" lang="en-US" sz="1800" spc="123" strike="noStrike">
                <a:solidFill>
                  <a:srgbClr val="000000"/>
                </a:solidFill>
                <a:latin typeface="Montserrat Light"/>
              </a:rPr>
              <a:t>Semaine du Golfe du Morbihan, lancement officiel du projet accompagné par le département du Morbihan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14" name="Freeform 7"/>
          <p:cNvSpPr/>
          <p:nvPr/>
        </p:nvSpPr>
        <p:spPr>
          <a:xfrm rot="16200000">
            <a:off x="5886720" y="6212160"/>
            <a:ext cx="871920" cy="158400"/>
          </a:xfrm>
          <a:custGeom>
            <a:avLst/>
            <a:gdLst/>
            <a:ahLst/>
            <a:rect l="l" t="t" r="r" b="b"/>
            <a:pathLst>
              <a:path w="872396" h="158617">
                <a:moveTo>
                  <a:pt x="0" y="0"/>
                </a:moveTo>
                <a:lnTo>
                  <a:pt x="872396" y="0"/>
                </a:lnTo>
                <a:lnTo>
                  <a:pt x="872396" y="158618"/>
                </a:lnTo>
                <a:lnTo>
                  <a:pt x="0" y="15861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Freeform 8"/>
          <p:cNvSpPr/>
          <p:nvPr/>
        </p:nvSpPr>
        <p:spPr>
          <a:xfrm rot="16200000">
            <a:off x="10119600" y="4744440"/>
            <a:ext cx="871920" cy="158400"/>
          </a:xfrm>
          <a:custGeom>
            <a:avLst/>
            <a:gdLst/>
            <a:ahLst/>
            <a:rect l="l" t="t" r="r" b="b"/>
            <a:pathLst>
              <a:path w="872396" h="158617">
                <a:moveTo>
                  <a:pt x="0" y="0"/>
                </a:moveTo>
                <a:lnTo>
                  <a:pt x="872396" y="0"/>
                </a:lnTo>
                <a:lnTo>
                  <a:pt x="872396" y="158617"/>
                </a:lnTo>
                <a:lnTo>
                  <a:pt x="0" y="15861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Freeform 9"/>
          <p:cNvSpPr/>
          <p:nvPr/>
        </p:nvSpPr>
        <p:spPr>
          <a:xfrm rot="16200000">
            <a:off x="13251600" y="6164280"/>
            <a:ext cx="871920" cy="158400"/>
          </a:xfrm>
          <a:custGeom>
            <a:avLst/>
            <a:gdLst/>
            <a:ahLst/>
            <a:rect l="l" t="t" r="r" b="b"/>
            <a:pathLst>
              <a:path w="872396" h="158617">
                <a:moveTo>
                  <a:pt x="0" y="0"/>
                </a:moveTo>
                <a:lnTo>
                  <a:pt x="872396" y="0"/>
                </a:lnTo>
                <a:lnTo>
                  <a:pt x="872396" y="158617"/>
                </a:lnTo>
                <a:lnTo>
                  <a:pt x="0" y="15861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Freeform 10"/>
          <p:cNvSpPr/>
          <p:nvPr/>
        </p:nvSpPr>
        <p:spPr>
          <a:xfrm>
            <a:off x="15511680" y="6025680"/>
            <a:ext cx="2510280" cy="653400"/>
          </a:xfrm>
          <a:custGeom>
            <a:avLst/>
            <a:gdLst/>
            <a:ahLst/>
            <a:rect l="l" t="t" r="r" b="b"/>
            <a:pathLst>
              <a:path w="2510606" h="653804">
                <a:moveTo>
                  <a:pt x="0" y="0"/>
                </a:moveTo>
                <a:lnTo>
                  <a:pt x="2510607" y="0"/>
                </a:lnTo>
                <a:lnTo>
                  <a:pt x="2510607" y="653804"/>
                </a:lnTo>
                <a:lnTo>
                  <a:pt x="0" y="6538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TextBox 11"/>
          <p:cNvSpPr/>
          <p:nvPr/>
        </p:nvSpPr>
        <p:spPr>
          <a:xfrm>
            <a:off x="9623880" y="6726960"/>
            <a:ext cx="8524800" cy="241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589"/>
              </a:lnSpc>
              <a:buNone/>
              <a:tabLst>
                <a:tab algn="l" pos="0"/>
              </a:tabLst>
            </a:pPr>
            <a:r>
              <a:rPr b="0" lang="en-US" sz="2100" spc="145" strike="noStrike">
                <a:solidFill>
                  <a:srgbClr val="000000"/>
                </a:solidFill>
                <a:latin typeface="Montserrat Light Bold"/>
              </a:rPr>
              <a:t>Septembre 2023 : </a:t>
            </a:r>
            <a:endParaRPr b="0" lang="fr-FR" sz="2100" spc="-1" strike="noStrike">
              <a:latin typeface="Arial"/>
            </a:endParaRPr>
          </a:p>
          <a:p>
            <a:pPr algn="ctr">
              <a:lnSpc>
                <a:spcPts val="3078"/>
              </a:lnSpc>
              <a:buNone/>
              <a:tabLst>
                <a:tab algn="l" pos="0"/>
              </a:tabLst>
            </a:pPr>
            <a:r>
              <a:rPr b="0" lang="en-US" sz="1800" spc="123" strike="noStrike">
                <a:solidFill>
                  <a:srgbClr val="000000"/>
                </a:solidFill>
                <a:latin typeface="Montserrat Light"/>
              </a:rPr>
              <a:t>Départ de la Ocean Globe Race 2023 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ts val="3078"/>
              </a:lnSpc>
              <a:buNone/>
              <a:tabLst>
                <a:tab algn="l" pos="0"/>
              </a:tabLst>
            </a:pPr>
            <a:r>
              <a:rPr b="0" lang="en-US" sz="1800" spc="123" strike="noStrike">
                <a:solidFill>
                  <a:srgbClr val="000000"/>
                </a:solidFill>
                <a:latin typeface="Montserrat Light"/>
              </a:rPr>
              <a:t>et première étape jusqu'à Capetown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ts val="3078"/>
              </a:lnSpc>
              <a:buNone/>
              <a:tabLst>
                <a:tab algn="l" pos="0"/>
              </a:tabLst>
            </a:pPr>
            <a:r>
              <a:rPr b="0" lang="en-US" sz="1800" spc="123" strike="noStrike">
                <a:solidFill>
                  <a:srgbClr val="000000"/>
                </a:solidFill>
                <a:latin typeface="Montserrat Light"/>
              </a:rPr>
              <a:t>Novembre 2023 : Capetown - Auckland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ts val="3078"/>
              </a:lnSpc>
              <a:buNone/>
              <a:tabLst>
                <a:tab algn="l" pos="0"/>
              </a:tabLst>
            </a:pPr>
            <a:r>
              <a:rPr b="0" lang="en-US" sz="1800" spc="123" strike="noStrike">
                <a:solidFill>
                  <a:srgbClr val="000000"/>
                </a:solidFill>
                <a:latin typeface="Montserrat Light"/>
              </a:rPr>
              <a:t>Janvier 2024 : Auckland - Punta del Este, passage le Cap Horn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ts val="3078"/>
              </a:lnSpc>
              <a:buNone/>
              <a:tabLst>
                <a:tab algn="l" pos="0"/>
              </a:tabLst>
            </a:pPr>
            <a:r>
              <a:rPr b="0" lang="en-US" sz="1800" spc="123" strike="noStrike">
                <a:solidFill>
                  <a:srgbClr val="000000"/>
                </a:solidFill>
                <a:latin typeface="Montserrat Light"/>
              </a:rPr>
              <a:t>Mars 2024 - Punta del Este France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19" name="TextBox 12"/>
          <p:cNvSpPr/>
          <p:nvPr/>
        </p:nvSpPr>
        <p:spPr>
          <a:xfrm>
            <a:off x="2547720" y="3089880"/>
            <a:ext cx="3695760" cy="11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078"/>
              </a:lnSpc>
              <a:buNone/>
            </a:pPr>
            <a:r>
              <a:rPr b="0" lang="en-US" sz="1800" spc="123" strike="noStrike">
                <a:solidFill>
                  <a:srgbClr val="000000"/>
                </a:solidFill>
                <a:latin typeface="Montserrat Light Bold"/>
              </a:rPr>
              <a:t>Janvier- Avril 2023</a:t>
            </a:r>
            <a:r>
              <a:rPr b="0" lang="en-US" sz="1800" spc="123" strike="noStrike">
                <a:solidFill>
                  <a:srgbClr val="000000"/>
                </a:solidFill>
                <a:latin typeface="Montserrat Light"/>
              </a:rPr>
              <a:t> : Dernière phase du chantier et mise à l'eau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20" name="TextBox 13"/>
          <p:cNvSpPr/>
          <p:nvPr/>
        </p:nvSpPr>
        <p:spPr>
          <a:xfrm>
            <a:off x="7880040" y="2774160"/>
            <a:ext cx="5510160" cy="149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506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ts val="3078"/>
              </a:lnSpc>
              <a:buNone/>
            </a:pPr>
            <a:r>
              <a:rPr b="0" lang="en-US" sz="1800" spc="123" strike="noStrike">
                <a:solidFill>
                  <a:srgbClr val="000000"/>
                </a:solidFill>
                <a:latin typeface="Montserrat Light Bold"/>
              </a:rPr>
              <a:t>Juin-Août 2023 :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ts val="3078"/>
              </a:lnSpc>
              <a:buNone/>
            </a:pPr>
            <a:r>
              <a:rPr b="0" lang="en-US" sz="1800" spc="123" strike="noStrike">
                <a:solidFill>
                  <a:srgbClr val="000000"/>
                </a:solidFill>
                <a:latin typeface="Montserrat Light"/>
              </a:rPr>
              <a:t> </a:t>
            </a:r>
            <a:r>
              <a:rPr b="0" lang="en-US" sz="1800" spc="123" strike="noStrike">
                <a:solidFill>
                  <a:srgbClr val="000000"/>
                </a:solidFill>
                <a:latin typeface="Montserrat Light"/>
              </a:rPr>
              <a:t>Navigations, entrainements et mise au point. Participation à la Rolex Fastnet Race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21" name="Freeform 14"/>
          <p:cNvSpPr/>
          <p:nvPr/>
        </p:nvSpPr>
        <p:spPr>
          <a:xfrm>
            <a:off x="261360" y="122400"/>
            <a:ext cx="1296000" cy="1110600"/>
          </a:xfrm>
          <a:custGeom>
            <a:avLst/>
            <a:gdLst/>
            <a:ahLst/>
            <a:rect l="l" t="t" r="r" b="b"/>
            <a:pathLst>
              <a:path w="1296248" h="1111070">
                <a:moveTo>
                  <a:pt x="0" y="0"/>
                </a:moveTo>
                <a:lnTo>
                  <a:pt x="1296248" y="0"/>
                </a:lnTo>
                <a:lnTo>
                  <a:pt x="1296248" y="1111070"/>
                </a:lnTo>
                <a:lnTo>
                  <a:pt x="0" y="111107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ad0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Box 2"/>
          <p:cNvSpPr/>
          <p:nvPr/>
        </p:nvSpPr>
        <p:spPr>
          <a:xfrm>
            <a:off x="1101600" y="622080"/>
            <a:ext cx="16157160" cy="229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6026"/>
              </a:lnSpc>
              <a:buNone/>
            </a:pPr>
            <a:r>
              <a:rPr b="0" lang="en-US" sz="4600" spc="131" strike="noStrike">
                <a:solidFill>
                  <a:srgbClr val="ffffff"/>
                </a:solidFill>
                <a:latin typeface="Montserrat Classic Bold"/>
              </a:rPr>
              <a:t>VALORISATIONS DE NOS </a:t>
            </a:r>
            <a:r>
              <a:rPr b="0" lang="en-US" sz="4600" spc="131" strike="noStrike" u="sng">
                <a:solidFill>
                  <a:srgbClr val="ffffff"/>
                </a:solidFill>
                <a:uFillTx/>
                <a:latin typeface="Montserrat Classic Bold"/>
              </a:rPr>
              <a:t>MÉCÈNES </a:t>
            </a:r>
            <a:endParaRPr b="0" lang="fr-FR" sz="4600" spc="-1" strike="noStrike">
              <a:latin typeface="Arial"/>
            </a:endParaRPr>
          </a:p>
          <a:p>
            <a:pPr algn="ctr">
              <a:lnSpc>
                <a:spcPts val="6026"/>
              </a:lnSpc>
              <a:buNone/>
            </a:pPr>
            <a:r>
              <a:rPr b="0" lang="en-US" sz="4600" spc="131" strike="noStrike">
                <a:solidFill>
                  <a:srgbClr val="ffffff"/>
                </a:solidFill>
                <a:latin typeface="Montserrat Classic Bold"/>
              </a:rPr>
              <a:t>SUR TOUS NOS SUPPORTS DE COMMUNICATION...</a:t>
            </a:r>
            <a:endParaRPr b="0" lang="fr-FR" sz="4600" spc="-1" strike="noStrike">
              <a:latin typeface="Arial"/>
            </a:endParaRPr>
          </a:p>
        </p:txBody>
      </p:sp>
      <p:sp>
        <p:nvSpPr>
          <p:cNvPr id="223" name="Freeform 3"/>
          <p:cNvSpPr/>
          <p:nvPr/>
        </p:nvSpPr>
        <p:spPr>
          <a:xfrm>
            <a:off x="10313640" y="3513960"/>
            <a:ext cx="1833840" cy="1833840"/>
          </a:xfrm>
          <a:custGeom>
            <a:avLst/>
            <a:gdLst/>
            <a:ahLst/>
            <a:rect l="l" t="t" r="r" b="b"/>
            <a:pathLst>
              <a:path w="1834372" h="1834372">
                <a:moveTo>
                  <a:pt x="0" y="0"/>
                </a:moveTo>
                <a:lnTo>
                  <a:pt x="1834372" y="0"/>
                </a:lnTo>
                <a:lnTo>
                  <a:pt x="1834372" y="1834372"/>
                </a:lnTo>
                <a:lnTo>
                  <a:pt x="0" y="183437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Freeform 4"/>
          <p:cNvSpPr/>
          <p:nvPr/>
        </p:nvSpPr>
        <p:spPr>
          <a:xfrm>
            <a:off x="14729760" y="3408480"/>
            <a:ext cx="1939320" cy="1939320"/>
          </a:xfrm>
          <a:custGeom>
            <a:avLst/>
            <a:gdLst/>
            <a:ahLst/>
            <a:rect l="l" t="t" r="r" b="b"/>
            <a:pathLst>
              <a:path w="1939633" h="1939633">
                <a:moveTo>
                  <a:pt x="0" y="0"/>
                </a:moveTo>
                <a:lnTo>
                  <a:pt x="1939633" y="0"/>
                </a:lnTo>
                <a:lnTo>
                  <a:pt x="1939633" y="1939633"/>
                </a:lnTo>
                <a:lnTo>
                  <a:pt x="0" y="193963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25" name="Group 5"/>
          <p:cNvGrpSpPr/>
          <p:nvPr/>
        </p:nvGrpSpPr>
        <p:grpSpPr>
          <a:xfrm>
            <a:off x="5783400" y="3501720"/>
            <a:ext cx="1947960" cy="1846080"/>
            <a:chOff x="5783400" y="3501720"/>
            <a:chExt cx="1947960" cy="1846080"/>
          </a:xfrm>
        </p:grpSpPr>
        <p:sp>
          <p:nvSpPr>
            <p:cNvPr id="226" name="Freeform 6"/>
            <p:cNvSpPr/>
            <p:nvPr/>
          </p:nvSpPr>
          <p:spPr>
            <a:xfrm>
              <a:off x="5783400" y="3501720"/>
              <a:ext cx="834480" cy="834480"/>
            </a:xfrm>
            <a:custGeom>
              <a:avLst/>
              <a:gdLst/>
              <a:ahLst/>
              <a:rect l="l" t="t" r="r" b="b"/>
              <a:pathLst>
                <a:path w="1112961" h="1112961">
                  <a:moveTo>
                    <a:pt x="0" y="0"/>
                  </a:moveTo>
                  <a:lnTo>
                    <a:pt x="1112961" y="0"/>
                  </a:lnTo>
                  <a:lnTo>
                    <a:pt x="1112961" y="1112961"/>
                  </a:lnTo>
                  <a:lnTo>
                    <a:pt x="0" y="1112961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" name="Freeform 7"/>
            <p:cNvSpPr/>
            <p:nvPr/>
          </p:nvSpPr>
          <p:spPr>
            <a:xfrm>
              <a:off x="6896880" y="3501720"/>
              <a:ext cx="834480" cy="834480"/>
            </a:xfrm>
            <a:custGeom>
              <a:avLst/>
              <a:gdLst/>
              <a:ahLst/>
              <a:rect l="l" t="t" r="r" b="b"/>
              <a:pathLst>
                <a:path w="1112961" h="1112961">
                  <a:moveTo>
                    <a:pt x="0" y="0"/>
                  </a:moveTo>
                  <a:lnTo>
                    <a:pt x="1112961" y="0"/>
                  </a:lnTo>
                  <a:lnTo>
                    <a:pt x="1112961" y="1112961"/>
                  </a:lnTo>
                  <a:lnTo>
                    <a:pt x="0" y="1112961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" name="Freeform 8"/>
            <p:cNvSpPr/>
            <p:nvPr/>
          </p:nvSpPr>
          <p:spPr>
            <a:xfrm>
              <a:off x="5794560" y="4517280"/>
              <a:ext cx="823320" cy="823320"/>
            </a:xfrm>
            <a:custGeom>
              <a:avLst/>
              <a:gdLst/>
              <a:ahLst/>
              <a:rect l="l" t="t" r="r" b="b"/>
              <a:pathLst>
                <a:path w="1098332" h="1098332">
                  <a:moveTo>
                    <a:pt x="0" y="0"/>
                  </a:moveTo>
                  <a:lnTo>
                    <a:pt x="1098331" y="0"/>
                  </a:lnTo>
                  <a:lnTo>
                    <a:pt x="1098331" y="1098332"/>
                  </a:lnTo>
                  <a:lnTo>
                    <a:pt x="0" y="1098332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" name="Freeform 9"/>
            <p:cNvSpPr/>
            <p:nvPr/>
          </p:nvSpPr>
          <p:spPr>
            <a:xfrm>
              <a:off x="6900840" y="4517280"/>
              <a:ext cx="830520" cy="830520"/>
            </a:xfrm>
            <a:custGeom>
              <a:avLst/>
              <a:gdLst/>
              <a:ahLst/>
              <a:rect l="l" t="t" r="r" b="b"/>
              <a:pathLst>
                <a:path w="1107770" h="1107770">
                  <a:moveTo>
                    <a:pt x="0" y="0"/>
                  </a:moveTo>
                  <a:lnTo>
                    <a:pt x="1107770" y="0"/>
                  </a:lnTo>
                  <a:lnTo>
                    <a:pt x="1107770" y="1107770"/>
                  </a:lnTo>
                  <a:lnTo>
                    <a:pt x="0" y="110777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6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30" name="Freeform 10"/>
          <p:cNvSpPr/>
          <p:nvPr/>
        </p:nvSpPr>
        <p:spPr>
          <a:xfrm>
            <a:off x="261360" y="122400"/>
            <a:ext cx="1296000" cy="1110600"/>
          </a:xfrm>
          <a:custGeom>
            <a:avLst/>
            <a:gdLst/>
            <a:ahLst/>
            <a:rect l="l" t="t" r="r" b="b"/>
            <a:pathLst>
              <a:path w="1296248" h="1111070">
                <a:moveTo>
                  <a:pt x="0" y="0"/>
                </a:moveTo>
                <a:lnTo>
                  <a:pt x="1296248" y="0"/>
                </a:lnTo>
                <a:lnTo>
                  <a:pt x="1296248" y="1111070"/>
                </a:lnTo>
                <a:lnTo>
                  <a:pt x="0" y="111107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Freeform 11"/>
          <p:cNvSpPr/>
          <p:nvPr/>
        </p:nvSpPr>
        <p:spPr>
          <a:xfrm>
            <a:off x="4794480" y="8848800"/>
            <a:ext cx="988920" cy="280440"/>
          </a:xfrm>
          <a:custGeom>
            <a:avLst/>
            <a:gdLst/>
            <a:ahLst/>
            <a:rect l="l" t="t" r="r" b="b"/>
            <a:pathLst>
              <a:path w="989178" h="280679">
                <a:moveTo>
                  <a:pt x="0" y="0"/>
                </a:moveTo>
                <a:lnTo>
                  <a:pt x="989178" y="0"/>
                </a:lnTo>
                <a:lnTo>
                  <a:pt x="989178" y="280679"/>
                </a:lnTo>
                <a:lnTo>
                  <a:pt x="0" y="28067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Freeform 12"/>
          <p:cNvSpPr/>
          <p:nvPr/>
        </p:nvSpPr>
        <p:spPr>
          <a:xfrm>
            <a:off x="590400" y="3584880"/>
            <a:ext cx="3557880" cy="2058840"/>
          </a:xfrm>
          <a:custGeom>
            <a:avLst/>
            <a:gdLst/>
            <a:ahLst/>
            <a:rect l="l" t="t" r="r" b="b"/>
            <a:pathLst>
              <a:path w="3558297" h="2059364">
                <a:moveTo>
                  <a:pt x="0" y="0"/>
                </a:moveTo>
                <a:lnTo>
                  <a:pt x="3558297" y="0"/>
                </a:lnTo>
                <a:lnTo>
                  <a:pt x="3558297" y="2059364"/>
                </a:lnTo>
                <a:lnTo>
                  <a:pt x="0" y="205936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TextBox 13"/>
          <p:cNvSpPr/>
          <p:nvPr/>
        </p:nvSpPr>
        <p:spPr>
          <a:xfrm>
            <a:off x="4592160" y="5820480"/>
            <a:ext cx="4330440" cy="50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977"/>
              </a:lnSpc>
              <a:buNone/>
            </a:pPr>
            <a:r>
              <a:rPr b="0" lang="en-US" sz="2600" spc="284" strike="noStrike">
                <a:solidFill>
                  <a:srgbClr val="000000"/>
                </a:solidFill>
                <a:latin typeface="Montserrat Classic"/>
              </a:rPr>
              <a:t>RÉSEAUX SOCIAUX</a:t>
            </a:r>
            <a:endParaRPr b="0" lang="fr-FR" sz="2600" spc="-1" strike="noStrike">
              <a:latin typeface="Arial"/>
            </a:endParaRPr>
          </a:p>
        </p:txBody>
      </p:sp>
      <p:sp>
        <p:nvSpPr>
          <p:cNvPr id="234" name="TextBox 14"/>
          <p:cNvSpPr/>
          <p:nvPr/>
        </p:nvSpPr>
        <p:spPr>
          <a:xfrm>
            <a:off x="4592160" y="6741720"/>
            <a:ext cx="4330440" cy="112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948"/>
              </a:lnSpc>
              <a:buNone/>
            </a:pPr>
            <a:r>
              <a:rPr b="0" lang="en-US" sz="1679" spc="114" strike="noStrike">
                <a:solidFill>
                  <a:srgbClr val="000000"/>
                </a:solidFill>
                <a:latin typeface="Montserrat Light"/>
              </a:rPr>
              <a:t>Communication sur l'actualité du chantier, de la préparation, de la course, la course...</a:t>
            </a:r>
            <a:endParaRPr b="0" lang="fr-FR" sz="1679" spc="-1" strike="noStrike">
              <a:latin typeface="Arial"/>
            </a:endParaRPr>
          </a:p>
        </p:txBody>
      </p:sp>
      <p:sp>
        <p:nvSpPr>
          <p:cNvPr id="235" name="TextBox 15"/>
          <p:cNvSpPr/>
          <p:nvPr/>
        </p:nvSpPr>
        <p:spPr>
          <a:xfrm>
            <a:off x="9203400" y="5796720"/>
            <a:ext cx="4330440" cy="50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977"/>
              </a:lnSpc>
              <a:buNone/>
            </a:pPr>
            <a:r>
              <a:rPr b="0" lang="en-US" sz="2600" spc="284" strike="noStrike">
                <a:solidFill>
                  <a:srgbClr val="000000"/>
                </a:solidFill>
                <a:latin typeface="Montserrat Classic"/>
              </a:rPr>
              <a:t>RELATIONS PRESSE</a:t>
            </a:r>
            <a:endParaRPr b="0" lang="fr-FR" sz="2600" spc="-1" strike="noStrike">
              <a:latin typeface="Arial"/>
            </a:endParaRPr>
          </a:p>
        </p:txBody>
      </p:sp>
      <p:sp>
        <p:nvSpPr>
          <p:cNvPr id="236" name="TextBox 16"/>
          <p:cNvSpPr/>
          <p:nvPr/>
        </p:nvSpPr>
        <p:spPr>
          <a:xfrm>
            <a:off x="9441360" y="6741720"/>
            <a:ext cx="3854520" cy="74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948"/>
              </a:lnSpc>
              <a:buNone/>
            </a:pPr>
            <a:r>
              <a:rPr b="0" lang="en-US" sz="1679" spc="114" strike="noStrike">
                <a:solidFill>
                  <a:srgbClr val="000000"/>
                </a:solidFill>
                <a:latin typeface="Montserrat Light"/>
              </a:rPr>
              <a:t>Dossier de presse, communiqué de presse, reportages sur le projet</a:t>
            </a:r>
            <a:endParaRPr b="0" lang="fr-FR" sz="1679" spc="-1" strike="noStrike">
              <a:latin typeface="Arial"/>
            </a:endParaRPr>
          </a:p>
        </p:txBody>
      </p:sp>
      <p:sp>
        <p:nvSpPr>
          <p:cNvPr id="237" name="TextBox 17"/>
          <p:cNvSpPr/>
          <p:nvPr/>
        </p:nvSpPr>
        <p:spPr>
          <a:xfrm>
            <a:off x="13534200" y="5820480"/>
            <a:ext cx="4330440" cy="50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977"/>
              </a:lnSpc>
              <a:buNone/>
            </a:pPr>
            <a:r>
              <a:rPr b="0" lang="en-US" sz="2600" spc="284" strike="noStrike">
                <a:solidFill>
                  <a:srgbClr val="000000"/>
                </a:solidFill>
                <a:latin typeface="Montserrat Classic"/>
              </a:rPr>
              <a:t>ÉVÉNEMENTS</a:t>
            </a:r>
            <a:endParaRPr b="0" lang="fr-FR" sz="2600" spc="-1" strike="noStrike">
              <a:latin typeface="Arial"/>
            </a:endParaRPr>
          </a:p>
        </p:txBody>
      </p:sp>
      <p:sp>
        <p:nvSpPr>
          <p:cNvPr id="238" name="TextBox 18"/>
          <p:cNvSpPr/>
          <p:nvPr/>
        </p:nvSpPr>
        <p:spPr>
          <a:xfrm>
            <a:off x="13836960" y="6801120"/>
            <a:ext cx="3724560" cy="74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948"/>
              </a:lnSpc>
              <a:buNone/>
            </a:pPr>
            <a:r>
              <a:rPr b="0" lang="en-US" sz="1679" spc="114" strike="noStrike">
                <a:solidFill>
                  <a:srgbClr val="000000"/>
                </a:solidFill>
                <a:latin typeface="Montserrat Light"/>
              </a:rPr>
              <a:t>Conférences et interventions en Bretagne et en France.</a:t>
            </a:r>
            <a:endParaRPr b="0" lang="fr-FR" sz="1679" spc="-1" strike="noStrike">
              <a:latin typeface="Arial"/>
            </a:endParaRPr>
          </a:p>
        </p:txBody>
      </p:sp>
      <p:sp>
        <p:nvSpPr>
          <p:cNvPr id="239" name="TextBox 19"/>
          <p:cNvSpPr/>
          <p:nvPr/>
        </p:nvSpPr>
        <p:spPr>
          <a:xfrm>
            <a:off x="5983200" y="8624880"/>
            <a:ext cx="7240320" cy="54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275"/>
              </a:lnSpc>
              <a:buNone/>
            </a:pPr>
            <a:r>
              <a:rPr b="0" lang="en-US" sz="2500" spc="171" strike="noStrike">
                <a:solidFill>
                  <a:srgbClr val="000000"/>
                </a:solidFill>
                <a:latin typeface="Montserrat Light Bold Italics"/>
              </a:rPr>
              <a:t>Présence de vos logos et témoignages</a:t>
            </a:r>
            <a:endParaRPr b="0" lang="fr-FR" sz="2500" spc="-1" strike="noStrike">
              <a:latin typeface="Arial"/>
            </a:endParaRPr>
          </a:p>
        </p:txBody>
      </p:sp>
      <p:sp>
        <p:nvSpPr>
          <p:cNvPr id="240" name="TextBox 20"/>
          <p:cNvSpPr/>
          <p:nvPr/>
        </p:nvSpPr>
        <p:spPr>
          <a:xfrm>
            <a:off x="204120" y="5568120"/>
            <a:ext cx="4330440" cy="100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977"/>
              </a:lnSpc>
              <a:buNone/>
            </a:pPr>
            <a:r>
              <a:rPr b="0" lang="en-US" sz="2600" spc="284" strike="noStrike">
                <a:solidFill>
                  <a:srgbClr val="000000"/>
                </a:solidFill>
                <a:latin typeface="Montserrat Classic"/>
              </a:rPr>
              <a:t>ACTIONS DE SENSIBILISATION</a:t>
            </a:r>
            <a:endParaRPr b="0" lang="fr-FR" sz="2600" spc="-1" strike="noStrike">
              <a:latin typeface="Arial"/>
            </a:endParaRPr>
          </a:p>
        </p:txBody>
      </p:sp>
      <p:sp>
        <p:nvSpPr>
          <p:cNvPr id="241" name="TextBox 21"/>
          <p:cNvSpPr/>
          <p:nvPr/>
        </p:nvSpPr>
        <p:spPr>
          <a:xfrm>
            <a:off x="204120" y="6741720"/>
            <a:ext cx="4330440" cy="149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948"/>
              </a:lnSpc>
              <a:buNone/>
            </a:pPr>
            <a:r>
              <a:rPr b="0" lang="en-US" sz="1679" spc="114" strike="noStrike">
                <a:solidFill>
                  <a:srgbClr val="000000"/>
                </a:solidFill>
                <a:latin typeface="Montserrat Light"/>
              </a:rPr>
              <a:t>Livret pédagogique, carnet de bord, exposition photo, </a:t>
            </a:r>
            <a:endParaRPr b="0" lang="fr-FR" sz="1679" spc="-1" strike="noStrike">
              <a:latin typeface="Arial"/>
            </a:endParaRPr>
          </a:p>
          <a:p>
            <a:pPr algn="ctr">
              <a:lnSpc>
                <a:spcPts val="2948"/>
              </a:lnSpc>
              <a:buNone/>
            </a:pPr>
            <a:r>
              <a:rPr b="0" lang="en-US" sz="1679" spc="114" strike="noStrike">
                <a:solidFill>
                  <a:srgbClr val="000000"/>
                </a:solidFill>
                <a:latin typeface="Montserrat Light"/>
              </a:rPr>
              <a:t>cycles d'apprentissage...</a:t>
            </a:r>
            <a:endParaRPr b="0" lang="fr-FR" sz="1679" spc="-1" strike="noStrike">
              <a:latin typeface="Arial"/>
            </a:endParaRPr>
          </a:p>
          <a:p>
            <a:pPr algn="ctr">
              <a:lnSpc>
                <a:spcPts val="2948"/>
              </a:lnSpc>
              <a:buNone/>
            </a:pP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Freeform 2"/>
          <p:cNvSpPr/>
          <p:nvPr/>
        </p:nvSpPr>
        <p:spPr>
          <a:xfrm>
            <a:off x="12909600" y="3625920"/>
            <a:ext cx="2084400" cy="1517040"/>
          </a:xfrm>
          <a:custGeom>
            <a:avLst/>
            <a:gdLst/>
            <a:ahLst/>
            <a:rect l="l" t="t" r="r" b="b"/>
            <a:pathLst>
              <a:path w="2084918" h="1517407">
                <a:moveTo>
                  <a:pt x="0" y="0"/>
                </a:moveTo>
                <a:lnTo>
                  <a:pt x="2084917" y="0"/>
                </a:lnTo>
                <a:lnTo>
                  <a:pt x="2084917" y="1517407"/>
                </a:lnTo>
                <a:lnTo>
                  <a:pt x="0" y="151740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AutoShape 3"/>
          <p:cNvSpPr/>
          <p:nvPr/>
        </p:nvSpPr>
        <p:spPr>
          <a:xfrm>
            <a:off x="9088200" y="3953520"/>
            <a:ext cx="36720" cy="4628520"/>
          </a:xfrm>
          <a:prstGeom prst="line">
            <a:avLst/>
          </a:prstGeom>
          <a:ln w="38100">
            <a:solidFill>
              <a:srgbClr val="f89620"/>
            </a:solidFill>
            <a:prstDash val="lg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Freeform 4"/>
          <p:cNvSpPr/>
          <p:nvPr/>
        </p:nvSpPr>
        <p:spPr>
          <a:xfrm>
            <a:off x="4146480" y="3186000"/>
            <a:ext cx="1900080" cy="1956960"/>
          </a:xfrm>
          <a:custGeom>
            <a:avLst/>
            <a:gdLst/>
            <a:ahLst/>
            <a:rect l="l" t="t" r="r" b="b"/>
            <a:pathLst>
              <a:path w="1900466" h="1957409">
                <a:moveTo>
                  <a:pt x="0" y="0"/>
                </a:moveTo>
                <a:lnTo>
                  <a:pt x="1900466" y="0"/>
                </a:lnTo>
                <a:lnTo>
                  <a:pt x="1900466" y="1957409"/>
                </a:lnTo>
                <a:lnTo>
                  <a:pt x="0" y="195740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TextBox 5"/>
          <p:cNvSpPr/>
          <p:nvPr/>
        </p:nvSpPr>
        <p:spPr>
          <a:xfrm>
            <a:off x="1101600" y="622080"/>
            <a:ext cx="16157160" cy="153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6026"/>
              </a:lnSpc>
              <a:buNone/>
            </a:pPr>
            <a:r>
              <a:rPr b="0" lang="en-US" sz="4600" spc="131" strike="noStrike">
                <a:solidFill>
                  <a:srgbClr val="ffffff"/>
                </a:solidFill>
                <a:latin typeface="Montserrat Classic Bold"/>
              </a:rPr>
              <a:t>...ET SUR NOS</a:t>
            </a:r>
            <a:endParaRPr b="0" lang="fr-FR" sz="4600" spc="-1" strike="noStrike">
              <a:latin typeface="Arial"/>
            </a:endParaRPr>
          </a:p>
          <a:p>
            <a:pPr algn="ctr">
              <a:lnSpc>
                <a:spcPts val="6026"/>
              </a:lnSpc>
              <a:buNone/>
            </a:pPr>
            <a:r>
              <a:rPr b="0" lang="en-US" sz="4600" spc="131" strike="noStrike">
                <a:solidFill>
                  <a:srgbClr val="ffffff"/>
                </a:solidFill>
                <a:latin typeface="Montserrat Classic Bold"/>
              </a:rPr>
              <a:t>PROJETS MEDIATIQUES A VENIR</a:t>
            </a:r>
            <a:endParaRPr b="0" lang="fr-FR" sz="4600" spc="-1" strike="noStrike">
              <a:latin typeface="Arial"/>
            </a:endParaRPr>
          </a:p>
        </p:txBody>
      </p:sp>
      <p:sp>
        <p:nvSpPr>
          <p:cNvPr id="246" name="TextBox 6"/>
          <p:cNvSpPr/>
          <p:nvPr/>
        </p:nvSpPr>
        <p:spPr>
          <a:xfrm>
            <a:off x="2931480" y="5542920"/>
            <a:ext cx="4330440" cy="108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283"/>
              </a:lnSpc>
              <a:buNone/>
            </a:pPr>
            <a:r>
              <a:rPr b="0" lang="en-US" sz="2800" spc="307" strike="noStrike">
                <a:solidFill>
                  <a:srgbClr val="ffffff"/>
                </a:solidFill>
                <a:latin typeface="Montserrat Classic Bold"/>
              </a:rPr>
              <a:t>UN DOCUMENTAIRE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247" name="TextBox 7"/>
          <p:cNvSpPr/>
          <p:nvPr/>
        </p:nvSpPr>
        <p:spPr>
          <a:xfrm>
            <a:off x="1364760" y="6405840"/>
            <a:ext cx="7463520" cy="165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354"/>
              </a:lnSpc>
              <a:buNone/>
            </a:pPr>
            <a:r>
              <a:rPr b="0" lang="en-US" sz="2470" spc="171" strike="noStrike">
                <a:solidFill>
                  <a:srgbClr val="ffffff"/>
                </a:solidFill>
                <a:latin typeface="Montserrat Light"/>
              </a:rPr>
              <a:t>Par le réalisateur Laurent Cadoret</a:t>
            </a:r>
            <a:endParaRPr b="0" lang="fr-FR" sz="2470" spc="-1" strike="noStrike">
              <a:latin typeface="Arial"/>
            </a:endParaRPr>
          </a:p>
          <a:p>
            <a:pPr algn="ctr">
              <a:lnSpc>
                <a:spcPts val="4354"/>
              </a:lnSpc>
              <a:buNone/>
            </a:pPr>
            <a:r>
              <a:rPr b="0" lang="en-US" sz="2470" spc="171" strike="noStrike">
                <a:solidFill>
                  <a:srgbClr val="ffffff"/>
                </a:solidFill>
                <a:latin typeface="Montserrat Light"/>
              </a:rPr>
              <a:t>Sortie : mai 2024</a:t>
            </a:r>
            <a:endParaRPr b="0" lang="fr-FR" sz="2470" spc="-1" strike="noStrike">
              <a:latin typeface="Arial"/>
            </a:endParaRPr>
          </a:p>
          <a:p>
            <a:pPr>
              <a:lnSpc>
                <a:spcPts val="4354"/>
              </a:lnSpc>
              <a:buNone/>
            </a:pPr>
            <a:r>
              <a:rPr b="0" lang="en-US" sz="2470" spc="171" strike="noStrike">
                <a:solidFill>
                  <a:srgbClr val="ffffff"/>
                </a:solidFill>
                <a:latin typeface="Montserrat Light Italics"/>
              </a:rPr>
              <a:t>Présence de vos logos et témoignages </a:t>
            </a:r>
            <a:endParaRPr b="0" lang="fr-FR" sz="2470" spc="-1" strike="noStrike">
              <a:latin typeface="Arial"/>
            </a:endParaRPr>
          </a:p>
        </p:txBody>
      </p:sp>
      <p:sp>
        <p:nvSpPr>
          <p:cNvPr id="248" name="TextBox 8"/>
          <p:cNvSpPr/>
          <p:nvPr/>
        </p:nvSpPr>
        <p:spPr>
          <a:xfrm>
            <a:off x="10076040" y="6258960"/>
            <a:ext cx="7751520" cy="221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354"/>
              </a:lnSpc>
              <a:buNone/>
            </a:pPr>
            <a:r>
              <a:rPr b="0" lang="en-US" sz="2470" spc="171" strike="noStrike">
                <a:solidFill>
                  <a:srgbClr val="ffffff"/>
                </a:solidFill>
                <a:latin typeface="Montserrat Light"/>
              </a:rPr>
              <a:t>Par l'écrivain de la mer et biographe officiel de Eric Tabarly : Daniel Gilles.</a:t>
            </a:r>
            <a:endParaRPr b="0" lang="fr-FR" sz="2470" spc="-1" strike="noStrike">
              <a:latin typeface="Arial"/>
            </a:endParaRPr>
          </a:p>
          <a:p>
            <a:pPr algn="ctr">
              <a:lnSpc>
                <a:spcPts val="4354"/>
              </a:lnSpc>
              <a:buNone/>
            </a:pPr>
            <a:r>
              <a:rPr b="0" lang="en-US" sz="2470" spc="171" strike="noStrike">
                <a:solidFill>
                  <a:srgbClr val="ffffff"/>
                </a:solidFill>
                <a:latin typeface="Montserrat Light"/>
              </a:rPr>
              <a:t>Aussi équiper de Neptune en 1977 !</a:t>
            </a:r>
            <a:endParaRPr b="0" lang="fr-FR" sz="2470" spc="-1" strike="noStrike">
              <a:latin typeface="Arial"/>
            </a:endParaRPr>
          </a:p>
          <a:p>
            <a:pPr algn="ctr">
              <a:lnSpc>
                <a:spcPts val="4354"/>
              </a:lnSpc>
              <a:buNone/>
            </a:pPr>
            <a:r>
              <a:rPr b="0" lang="en-US" sz="2470" spc="171" strike="noStrike">
                <a:solidFill>
                  <a:srgbClr val="ffffff"/>
                </a:solidFill>
                <a:latin typeface="Montserrat Light Italics"/>
              </a:rPr>
              <a:t>Présence de vos logos et témoignages</a:t>
            </a:r>
            <a:endParaRPr b="0" lang="fr-FR" sz="2470" spc="-1" strike="noStrike">
              <a:latin typeface="Arial"/>
            </a:endParaRPr>
          </a:p>
        </p:txBody>
      </p:sp>
      <p:sp>
        <p:nvSpPr>
          <p:cNvPr id="249" name="TextBox 9"/>
          <p:cNvSpPr/>
          <p:nvPr/>
        </p:nvSpPr>
        <p:spPr>
          <a:xfrm>
            <a:off x="11786760" y="5542200"/>
            <a:ext cx="4330440" cy="54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283"/>
              </a:lnSpc>
              <a:buNone/>
            </a:pPr>
            <a:r>
              <a:rPr b="0" lang="en-US" sz="2800" spc="307" strike="noStrike">
                <a:solidFill>
                  <a:srgbClr val="ffffff"/>
                </a:solidFill>
                <a:latin typeface="Montserrat Classic Bold"/>
              </a:rPr>
              <a:t>UN LIVRE 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250" name="Freeform 10"/>
          <p:cNvSpPr/>
          <p:nvPr/>
        </p:nvSpPr>
        <p:spPr>
          <a:xfrm>
            <a:off x="261360" y="122400"/>
            <a:ext cx="1296000" cy="1110600"/>
          </a:xfrm>
          <a:custGeom>
            <a:avLst/>
            <a:gdLst/>
            <a:ahLst/>
            <a:rect l="l" t="t" r="r" b="b"/>
            <a:pathLst>
              <a:path w="1296248" h="1111070">
                <a:moveTo>
                  <a:pt x="0" y="0"/>
                </a:moveTo>
                <a:lnTo>
                  <a:pt x="1296248" y="0"/>
                </a:lnTo>
                <a:lnTo>
                  <a:pt x="1296248" y="1111070"/>
                </a:lnTo>
                <a:lnTo>
                  <a:pt x="0" y="111107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Freeform 11"/>
          <p:cNvSpPr/>
          <p:nvPr/>
        </p:nvSpPr>
        <p:spPr>
          <a:xfrm>
            <a:off x="625320" y="7755480"/>
            <a:ext cx="567720" cy="160920"/>
          </a:xfrm>
          <a:custGeom>
            <a:avLst/>
            <a:gdLst/>
            <a:ahLst/>
            <a:rect l="l" t="t" r="r" b="b"/>
            <a:pathLst>
              <a:path w="568177" h="161220">
                <a:moveTo>
                  <a:pt x="0" y="0"/>
                </a:moveTo>
                <a:lnTo>
                  <a:pt x="568177" y="0"/>
                </a:lnTo>
                <a:lnTo>
                  <a:pt x="568177" y="161220"/>
                </a:lnTo>
                <a:lnTo>
                  <a:pt x="0" y="1612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Freeform 12"/>
          <p:cNvSpPr/>
          <p:nvPr/>
        </p:nvSpPr>
        <p:spPr>
          <a:xfrm>
            <a:off x="9792000" y="8157960"/>
            <a:ext cx="567720" cy="160920"/>
          </a:xfrm>
          <a:custGeom>
            <a:avLst/>
            <a:gdLst/>
            <a:ahLst/>
            <a:rect l="l" t="t" r="r" b="b"/>
            <a:pathLst>
              <a:path w="568177" h="161220">
                <a:moveTo>
                  <a:pt x="0" y="0"/>
                </a:moveTo>
                <a:lnTo>
                  <a:pt x="568177" y="0"/>
                </a:lnTo>
                <a:lnTo>
                  <a:pt x="568177" y="161220"/>
                </a:lnTo>
                <a:lnTo>
                  <a:pt x="0" y="1612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" descr=""/>
          <p:cNvPicPr/>
          <p:nvPr/>
        </p:nvPicPr>
        <p:blipFill>
          <a:blip r:embed="rId1"/>
          <a:srcRect l="0" t="4916" r="0" b="11847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ln w="0">
            <a:noFill/>
          </a:ln>
        </p:spPr>
      </p:pic>
      <p:grpSp>
        <p:nvGrpSpPr>
          <p:cNvPr id="254" name="Group 3"/>
          <p:cNvGrpSpPr/>
          <p:nvPr/>
        </p:nvGrpSpPr>
        <p:grpSpPr>
          <a:xfrm>
            <a:off x="1840320" y="2882880"/>
            <a:ext cx="14607000" cy="3448080"/>
            <a:chOff x="1840320" y="2882880"/>
            <a:chExt cx="14607000" cy="3448080"/>
          </a:xfrm>
        </p:grpSpPr>
        <p:sp>
          <p:nvSpPr>
            <p:cNvPr id="255" name="Freeform 4"/>
            <p:cNvSpPr/>
            <p:nvPr/>
          </p:nvSpPr>
          <p:spPr>
            <a:xfrm>
              <a:off x="1840320" y="3244680"/>
              <a:ext cx="14607000" cy="3086280"/>
            </a:xfrm>
            <a:custGeom>
              <a:avLst/>
              <a:gdLst/>
              <a:ahLst/>
              <a:rect l="l" t="t" r="r" b="b"/>
              <a:pathLst>
                <a:path w="3847211" h="812933">
                  <a:moveTo>
                    <a:pt x="0" y="0"/>
                  </a:moveTo>
                  <a:lnTo>
                    <a:pt x="3847211" y="0"/>
                  </a:lnTo>
                  <a:lnTo>
                    <a:pt x="3847211" y="812933"/>
                  </a:lnTo>
                  <a:lnTo>
                    <a:pt x="0" y="812933"/>
                  </a:lnTo>
                  <a:close/>
                </a:path>
              </a:pathLst>
            </a:custGeom>
            <a:solidFill>
              <a:srgbClr val="000084">
                <a:alpha val="4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" name="TextBox 5"/>
            <p:cNvSpPr/>
            <p:nvPr/>
          </p:nvSpPr>
          <p:spPr>
            <a:xfrm>
              <a:off x="1840320" y="2882880"/>
              <a:ext cx="3085920" cy="344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57" name="Group 6"/>
          <p:cNvGrpSpPr/>
          <p:nvPr/>
        </p:nvGrpSpPr>
        <p:grpSpPr>
          <a:xfrm>
            <a:off x="2266560" y="4239720"/>
            <a:ext cx="13754520" cy="1572840"/>
            <a:chOff x="2266560" y="4239720"/>
            <a:chExt cx="13754520" cy="1572840"/>
          </a:xfrm>
        </p:grpSpPr>
        <p:sp>
          <p:nvSpPr>
            <p:cNvPr id="258" name="TextBox 7"/>
            <p:cNvSpPr/>
            <p:nvPr/>
          </p:nvSpPr>
          <p:spPr>
            <a:xfrm>
              <a:off x="2266560" y="4239720"/>
              <a:ext cx="13754520" cy="69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5457"/>
                </a:lnSpc>
                <a:buNone/>
              </a:pPr>
              <a:r>
                <a:rPr b="0" lang="en-US" sz="4160" spc="117" strike="noStrike">
                  <a:solidFill>
                    <a:srgbClr val="ffffff"/>
                  </a:solidFill>
                  <a:latin typeface="Montserrat Classic Bold"/>
                </a:rPr>
                <a:t>LA PRESSE PARLE DEJA DE  NOUS !</a:t>
              </a:r>
              <a:endParaRPr b="0" lang="fr-FR" sz="4160" spc="-1" strike="noStrike">
                <a:latin typeface="Arial"/>
              </a:endParaRPr>
            </a:p>
          </p:txBody>
        </p:sp>
        <p:sp>
          <p:nvSpPr>
            <p:cNvPr id="259" name="TextBox 8"/>
            <p:cNvSpPr/>
            <p:nvPr/>
          </p:nvSpPr>
          <p:spPr>
            <a:xfrm>
              <a:off x="6388560" y="5286960"/>
              <a:ext cx="5510520" cy="525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0" name="AutoShape 9"/>
          <p:cNvSpPr/>
          <p:nvPr/>
        </p:nvSpPr>
        <p:spPr>
          <a:xfrm>
            <a:off x="4290480" y="5143320"/>
            <a:ext cx="9706680" cy="360"/>
          </a:xfrm>
          <a:prstGeom prst="line">
            <a:avLst/>
          </a:prstGeom>
          <a:ln w="38100">
            <a:solidFill>
              <a:srgbClr val="f8962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2" descr=""/>
          <p:cNvPicPr/>
          <p:nvPr/>
        </p:nvPicPr>
        <p:blipFill>
          <a:blip r:embed="rId1">
            <a:alphaModFix amt="25000"/>
          </a:blip>
          <a:srcRect l="0" t="30989" r="0" b="30989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ln w="0">
            <a:noFill/>
          </a:ln>
        </p:spPr>
      </p:pic>
      <p:sp>
        <p:nvSpPr>
          <p:cNvPr id="262" name="AutoShape 3"/>
          <p:cNvSpPr/>
          <p:nvPr/>
        </p:nvSpPr>
        <p:spPr>
          <a:xfrm>
            <a:off x="1028880" y="-357480"/>
            <a:ext cx="9572400" cy="1526760"/>
          </a:xfrm>
          <a:prstGeom prst="rect">
            <a:avLst/>
          </a:prstGeom>
          <a:solidFill>
            <a:srgbClr val="00008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Freeform 4">
            <a:hlinkClick r:id="rId2"/>
          </p:cNvPr>
          <p:cNvSpPr/>
          <p:nvPr/>
        </p:nvSpPr>
        <p:spPr>
          <a:xfrm>
            <a:off x="1028880" y="7536240"/>
            <a:ext cx="10426680" cy="1721880"/>
          </a:xfrm>
          <a:custGeom>
            <a:avLst/>
            <a:gdLst/>
            <a:ahLst/>
            <a:rect l="l" t="t" r="r" b="b"/>
            <a:pathLst>
              <a:path w="10427166" h="1722091">
                <a:moveTo>
                  <a:pt x="0" y="0"/>
                </a:moveTo>
                <a:lnTo>
                  <a:pt x="10427166" y="0"/>
                </a:lnTo>
                <a:lnTo>
                  <a:pt x="10427166" y="1722091"/>
                </a:lnTo>
                <a:lnTo>
                  <a:pt x="0" y="172209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Freeform 5">
            <a:hlinkClick r:id="rId4"/>
          </p:cNvPr>
          <p:cNvSpPr/>
          <p:nvPr/>
        </p:nvSpPr>
        <p:spPr>
          <a:xfrm>
            <a:off x="6190560" y="5017320"/>
            <a:ext cx="4213800" cy="1482480"/>
          </a:xfrm>
          <a:custGeom>
            <a:avLst/>
            <a:gdLst/>
            <a:ahLst/>
            <a:rect l="l" t="t" r="r" b="b"/>
            <a:pathLst>
              <a:path w="4214326" h="1482818">
                <a:moveTo>
                  <a:pt x="0" y="0"/>
                </a:moveTo>
                <a:lnTo>
                  <a:pt x="4214326" y="0"/>
                </a:lnTo>
                <a:lnTo>
                  <a:pt x="4214326" y="1482819"/>
                </a:lnTo>
                <a:lnTo>
                  <a:pt x="0" y="14828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Freeform 6">
            <a:hlinkClick r:id="rId6"/>
          </p:cNvPr>
          <p:cNvSpPr/>
          <p:nvPr/>
        </p:nvSpPr>
        <p:spPr>
          <a:xfrm>
            <a:off x="625320" y="4452840"/>
            <a:ext cx="2046600" cy="2046600"/>
          </a:xfrm>
          <a:custGeom>
            <a:avLst/>
            <a:gdLst/>
            <a:ahLst/>
            <a:rect l="l" t="t" r="r" b="b"/>
            <a:pathLst>
              <a:path w="2047066" h="2047066">
                <a:moveTo>
                  <a:pt x="0" y="0"/>
                </a:moveTo>
                <a:lnTo>
                  <a:pt x="2047066" y="0"/>
                </a:lnTo>
                <a:lnTo>
                  <a:pt x="2047066" y="2047067"/>
                </a:lnTo>
                <a:lnTo>
                  <a:pt x="0" y="204706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Freeform 7">
            <a:hlinkClick r:id="rId8"/>
          </p:cNvPr>
          <p:cNvSpPr/>
          <p:nvPr/>
        </p:nvSpPr>
        <p:spPr>
          <a:xfrm>
            <a:off x="648720" y="1981800"/>
            <a:ext cx="5934600" cy="1297800"/>
          </a:xfrm>
          <a:custGeom>
            <a:avLst/>
            <a:gdLst/>
            <a:ahLst/>
            <a:rect l="l" t="t" r="r" b="b"/>
            <a:pathLst>
              <a:path w="5934855" h="1298250">
                <a:moveTo>
                  <a:pt x="0" y="0"/>
                </a:moveTo>
                <a:lnTo>
                  <a:pt x="5934856" y="0"/>
                </a:lnTo>
                <a:lnTo>
                  <a:pt x="5934856" y="1298250"/>
                </a:lnTo>
                <a:lnTo>
                  <a:pt x="0" y="12982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Freeform 8">
            <a:hlinkClick r:id="rId10"/>
          </p:cNvPr>
          <p:cNvSpPr/>
          <p:nvPr/>
        </p:nvSpPr>
        <p:spPr>
          <a:xfrm>
            <a:off x="3439800" y="3666600"/>
            <a:ext cx="1978920" cy="3268440"/>
          </a:xfrm>
          <a:custGeom>
            <a:avLst/>
            <a:gdLst/>
            <a:ahLst/>
            <a:rect l="l" t="t" r="r" b="b"/>
            <a:pathLst>
              <a:path w="1979323" h="3268710">
                <a:moveTo>
                  <a:pt x="0" y="0"/>
                </a:moveTo>
                <a:lnTo>
                  <a:pt x="1979323" y="0"/>
                </a:lnTo>
                <a:lnTo>
                  <a:pt x="1979323" y="3268710"/>
                </a:lnTo>
                <a:lnTo>
                  <a:pt x="0" y="326871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Freeform 9">
            <a:hlinkClick r:id="rId12"/>
          </p:cNvPr>
          <p:cNvSpPr/>
          <p:nvPr/>
        </p:nvSpPr>
        <p:spPr>
          <a:xfrm>
            <a:off x="7317360" y="1837800"/>
            <a:ext cx="5983560" cy="2268360"/>
          </a:xfrm>
          <a:custGeom>
            <a:avLst/>
            <a:gdLst/>
            <a:ahLst/>
            <a:rect l="l" t="t" r="r" b="b"/>
            <a:pathLst>
              <a:path w="5983748" h="2268564">
                <a:moveTo>
                  <a:pt x="0" y="0"/>
                </a:moveTo>
                <a:lnTo>
                  <a:pt x="5983747" y="0"/>
                </a:lnTo>
                <a:lnTo>
                  <a:pt x="5983747" y="2268564"/>
                </a:lnTo>
                <a:lnTo>
                  <a:pt x="0" y="226856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Freeform 10">
            <a:hlinkClick r:id="rId14"/>
          </p:cNvPr>
          <p:cNvSpPr/>
          <p:nvPr/>
        </p:nvSpPr>
        <p:spPr>
          <a:xfrm>
            <a:off x="13690800" y="5301000"/>
            <a:ext cx="4248000" cy="1404720"/>
          </a:xfrm>
          <a:custGeom>
            <a:avLst/>
            <a:gdLst/>
            <a:ahLst/>
            <a:rect l="l" t="t" r="r" b="b"/>
            <a:pathLst>
              <a:path w="4248191" h="1405171">
                <a:moveTo>
                  <a:pt x="0" y="0"/>
                </a:moveTo>
                <a:lnTo>
                  <a:pt x="4248191" y="0"/>
                </a:lnTo>
                <a:lnTo>
                  <a:pt x="4248191" y="1405171"/>
                </a:lnTo>
                <a:lnTo>
                  <a:pt x="0" y="14051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Freeform 11">
            <a:hlinkClick r:id="rId16"/>
          </p:cNvPr>
          <p:cNvSpPr/>
          <p:nvPr/>
        </p:nvSpPr>
        <p:spPr>
          <a:xfrm>
            <a:off x="10944000" y="4734720"/>
            <a:ext cx="2356920" cy="2356920"/>
          </a:xfrm>
          <a:custGeom>
            <a:avLst/>
            <a:gdLst/>
            <a:ahLst/>
            <a:rect l="l" t="t" r="r" b="b"/>
            <a:pathLst>
              <a:path w="2357203" h="2357203">
                <a:moveTo>
                  <a:pt x="0" y="0"/>
                </a:moveTo>
                <a:lnTo>
                  <a:pt x="2357203" y="0"/>
                </a:lnTo>
                <a:lnTo>
                  <a:pt x="2357203" y="2357203"/>
                </a:lnTo>
                <a:lnTo>
                  <a:pt x="0" y="235720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Freeform 12">
            <a:hlinkClick r:id="rId18"/>
          </p:cNvPr>
          <p:cNvSpPr/>
          <p:nvPr/>
        </p:nvSpPr>
        <p:spPr>
          <a:xfrm>
            <a:off x="13745880" y="1170000"/>
            <a:ext cx="3512880" cy="3512880"/>
          </a:xfrm>
          <a:custGeom>
            <a:avLst/>
            <a:gdLst/>
            <a:ahLst/>
            <a:rect l="l" t="t" r="r" b="b"/>
            <a:pathLst>
              <a:path w="3513325" h="3513325">
                <a:moveTo>
                  <a:pt x="0" y="0"/>
                </a:moveTo>
                <a:lnTo>
                  <a:pt x="3513325" y="0"/>
                </a:lnTo>
                <a:lnTo>
                  <a:pt x="3513325" y="3513325"/>
                </a:lnTo>
                <a:lnTo>
                  <a:pt x="0" y="351332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TextBox 13"/>
          <p:cNvSpPr/>
          <p:nvPr/>
        </p:nvSpPr>
        <p:spPr>
          <a:xfrm>
            <a:off x="1411560" y="259560"/>
            <a:ext cx="8358840" cy="116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050"/>
              </a:lnSpc>
              <a:buNone/>
            </a:pPr>
            <a:r>
              <a:rPr b="0" lang="en-US" sz="2320" spc="66" strike="noStrike">
                <a:solidFill>
                  <a:srgbClr val="ffffff"/>
                </a:solidFill>
                <a:latin typeface="Montserrat Classic Bold"/>
              </a:rPr>
              <a:t>ARCHIVES DES DIFFÉRENTS ARTICLES DE PRESSE</a:t>
            </a:r>
            <a:endParaRPr b="0" lang="fr-FR" sz="2320" spc="-1" strike="noStrike">
              <a:latin typeface="Arial"/>
            </a:endParaRPr>
          </a:p>
          <a:p>
            <a:pPr>
              <a:lnSpc>
                <a:spcPts val="3050"/>
              </a:lnSpc>
              <a:buNone/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273" name="TextBox 14"/>
          <p:cNvSpPr/>
          <p:nvPr/>
        </p:nvSpPr>
        <p:spPr>
          <a:xfrm>
            <a:off x="11148480" y="368280"/>
            <a:ext cx="6410160" cy="42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359"/>
              </a:lnSpc>
              <a:buNone/>
            </a:pPr>
            <a:r>
              <a:rPr b="0" lang="en-US" sz="2400" spc="-1" strike="noStrike" u="sng">
                <a:solidFill>
                  <a:srgbClr val="0000ff"/>
                </a:solidFill>
                <a:uFillTx/>
                <a:latin typeface="Open Sans Bold"/>
                <a:hlinkClick r:id="rId20"/>
              </a:rPr>
              <a:t>https://neptune-morbihan.fr/post/presse/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74" name="TextBox 15"/>
          <p:cNvSpPr/>
          <p:nvPr/>
        </p:nvSpPr>
        <p:spPr>
          <a:xfrm>
            <a:off x="12122640" y="7644600"/>
            <a:ext cx="5983560" cy="60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759"/>
              </a:lnSpc>
              <a:buNone/>
            </a:pPr>
            <a:r>
              <a:rPr b="0" lang="en-US" sz="3400" spc="-1" strike="noStrike" u="sng">
                <a:solidFill>
                  <a:srgbClr val="0000ff"/>
                </a:solidFill>
                <a:uFillTx/>
                <a:latin typeface="Open Sans Extra Bold"/>
                <a:hlinkClick r:id="rId21"/>
              </a:rPr>
              <a:t>Vesper ma rencontre avec Neptune par Annabelle Cantin (podcast)</a:t>
            </a:r>
            <a:endParaRPr b="0" lang="fr-FR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962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Box 2"/>
          <p:cNvSpPr/>
          <p:nvPr/>
        </p:nvSpPr>
        <p:spPr>
          <a:xfrm>
            <a:off x="1152000" y="3886200"/>
            <a:ext cx="15984000" cy="495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6497"/>
              </a:lnSpc>
              <a:buNone/>
            </a:pPr>
            <a:r>
              <a:rPr b="0" lang="en-US" sz="3800" spc="262" strike="noStrike">
                <a:solidFill>
                  <a:srgbClr val="000000"/>
                </a:solidFill>
                <a:latin typeface="Open Sans"/>
              </a:rPr>
              <a:t> </a:t>
            </a:r>
            <a:r>
              <a:rPr b="0" lang="en-US" sz="3800" spc="262" strike="noStrike">
                <a:solidFill>
                  <a:srgbClr val="000000"/>
                </a:solidFill>
                <a:latin typeface="Open Sans"/>
              </a:rPr>
              <a:t>vous pouvez nous aider a grâce à des dons </a:t>
            </a:r>
            <a:endParaRPr b="0" lang="fr-FR" sz="3800" spc="-1" strike="noStrike">
              <a:latin typeface="Arial"/>
            </a:endParaRPr>
          </a:p>
          <a:p>
            <a:pPr algn="ctr">
              <a:lnSpc>
                <a:spcPts val="6497"/>
              </a:lnSpc>
              <a:buNone/>
            </a:pPr>
            <a:r>
              <a:rPr b="0" lang="en-US" sz="3800" spc="262" strike="noStrike">
                <a:solidFill>
                  <a:srgbClr val="000000"/>
                </a:solidFill>
                <a:latin typeface="Open Sans"/>
              </a:rPr>
              <a:t>à L’ASSOCIATION </a:t>
            </a:r>
            <a:r>
              <a:rPr b="0" lang="en-US" sz="3800" spc="262" strike="noStrike">
                <a:solidFill>
                  <a:srgbClr val="000000"/>
                </a:solidFill>
                <a:latin typeface="Open Sans Italics"/>
              </a:rPr>
              <a:t>"NEPTUNE - GAGNER AVEC PARKINSON" </a:t>
            </a:r>
            <a:endParaRPr b="0" lang="fr-FR" sz="3800" spc="-1" strike="noStrike">
              <a:latin typeface="Arial"/>
            </a:endParaRPr>
          </a:p>
          <a:p>
            <a:pPr algn="ctr">
              <a:lnSpc>
                <a:spcPts val="6497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 algn="ctr">
              <a:lnSpc>
                <a:spcPts val="6497"/>
              </a:lnSpc>
              <a:buNone/>
            </a:pPr>
            <a:r>
              <a:rPr b="0" lang="en-US" sz="3800" spc="262" strike="noStrike">
                <a:solidFill>
                  <a:srgbClr val="000000"/>
                </a:solidFill>
                <a:latin typeface="Open Sans"/>
              </a:rPr>
              <a:t>UN REÇU FISCAL EST ENVOYÉ VOUS PERMETTANT</a:t>
            </a:r>
            <a:endParaRPr b="0" lang="fr-FR" sz="3800" spc="-1" strike="noStrike">
              <a:latin typeface="Arial"/>
            </a:endParaRPr>
          </a:p>
          <a:p>
            <a:pPr algn="ctr">
              <a:lnSpc>
                <a:spcPts val="6497"/>
              </a:lnSpc>
              <a:buNone/>
            </a:pPr>
            <a:r>
              <a:rPr b="0" lang="en-US" sz="3800" spc="262" strike="noStrike">
                <a:solidFill>
                  <a:srgbClr val="000000"/>
                </a:solidFill>
                <a:latin typeface="Open Sans"/>
              </a:rPr>
              <a:t>DE BENEFICIER DES DÉDUCTIONS</a:t>
            </a:r>
            <a:endParaRPr b="0" lang="fr-FR" sz="3800" spc="-1" strike="noStrike">
              <a:latin typeface="Arial"/>
            </a:endParaRPr>
          </a:p>
          <a:p>
            <a:pPr algn="ctr">
              <a:lnSpc>
                <a:spcPts val="6497"/>
              </a:lnSpc>
              <a:buNone/>
            </a:pPr>
            <a:r>
              <a:rPr b="0" lang="en-US" sz="3800" spc="262" strike="noStrike">
                <a:solidFill>
                  <a:srgbClr val="000000"/>
                </a:solidFill>
                <a:latin typeface="Open Sans"/>
              </a:rPr>
              <a:t>FISCALES PRÉVUES.</a:t>
            </a:r>
            <a:endParaRPr b="0" lang="fr-FR" sz="3800" spc="-1" strike="noStrike">
              <a:latin typeface="Arial"/>
            </a:endParaRPr>
          </a:p>
        </p:txBody>
      </p:sp>
      <p:sp>
        <p:nvSpPr>
          <p:cNvPr id="276" name="TextBox 3"/>
          <p:cNvSpPr/>
          <p:nvPr/>
        </p:nvSpPr>
        <p:spPr>
          <a:xfrm>
            <a:off x="389160" y="781200"/>
            <a:ext cx="17509320" cy="224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8838"/>
              </a:lnSpc>
              <a:buNone/>
            </a:pPr>
            <a:r>
              <a:rPr b="0" lang="en-US" sz="5170" spc="358" strike="noStrike">
                <a:solidFill>
                  <a:srgbClr val="000000"/>
                </a:solidFill>
                <a:latin typeface="Montserrat Light Bold"/>
              </a:rPr>
              <a:t>NOUS AVONS BESOIN DE VOUS POUR BOUCLER CE TOUR DU MONDE ! </a:t>
            </a:r>
            <a:endParaRPr b="0" lang="fr-FR" sz="517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Freeform 2"/>
          <p:cNvSpPr/>
          <p:nvPr/>
        </p:nvSpPr>
        <p:spPr>
          <a:xfrm>
            <a:off x="5417640" y="-2464560"/>
            <a:ext cx="19449720" cy="14587200"/>
          </a:xfrm>
          <a:custGeom>
            <a:avLst/>
            <a:gdLst/>
            <a:ahLst/>
            <a:rect l="l" t="t" r="r" b="b"/>
            <a:pathLst>
              <a:path w="19450033" h="14587524">
                <a:moveTo>
                  <a:pt x="0" y="0"/>
                </a:moveTo>
                <a:lnTo>
                  <a:pt x="19450033" y="0"/>
                </a:lnTo>
                <a:lnTo>
                  <a:pt x="19450033" y="14587524"/>
                </a:lnTo>
                <a:lnTo>
                  <a:pt x="0" y="1458752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AutoShape 3"/>
          <p:cNvSpPr/>
          <p:nvPr/>
        </p:nvSpPr>
        <p:spPr>
          <a:xfrm>
            <a:off x="814320" y="1028880"/>
            <a:ext cx="13787640" cy="8229240"/>
          </a:xfrm>
          <a:prstGeom prst="rect">
            <a:avLst/>
          </a:prstGeom>
          <a:solidFill>
            <a:srgbClr val="ffffff">
              <a:alpha val="71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AutoShape 4"/>
          <p:cNvSpPr/>
          <p:nvPr/>
        </p:nvSpPr>
        <p:spPr>
          <a:xfrm>
            <a:off x="1460160" y="3313440"/>
            <a:ext cx="9706680" cy="360"/>
          </a:xfrm>
          <a:prstGeom prst="line">
            <a:avLst/>
          </a:prstGeom>
          <a:ln w="38100">
            <a:solidFill>
              <a:srgbClr val="f8962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Freeform 5">
            <a:hlinkClick r:id="rId2"/>
          </p:cNvPr>
          <p:cNvSpPr/>
          <p:nvPr/>
        </p:nvSpPr>
        <p:spPr>
          <a:xfrm>
            <a:off x="8449920" y="8184240"/>
            <a:ext cx="918720" cy="918720"/>
          </a:xfrm>
          <a:custGeom>
            <a:avLst/>
            <a:gdLst/>
            <a:ahLst/>
            <a:rect l="l" t="t" r="r" b="b"/>
            <a:pathLst>
              <a:path w="919018" h="919018">
                <a:moveTo>
                  <a:pt x="0" y="0"/>
                </a:moveTo>
                <a:lnTo>
                  <a:pt x="919017" y="0"/>
                </a:lnTo>
                <a:lnTo>
                  <a:pt x="919017" y="919017"/>
                </a:lnTo>
                <a:lnTo>
                  <a:pt x="0" y="91901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Freeform 6">
            <a:hlinkClick r:id="rId4"/>
          </p:cNvPr>
          <p:cNvSpPr/>
          <p:nvPr/>
        </p:nvSpPr>
        <p:spPr>
          <a:xfrm>
            <a:off x="7382880" y="8184240"/>
            <a:ext cx="918720" cy="918720"/>
          </a:xfrm>
          <a:custGeom>
            <a:avLst/>
            <a:gdLst/>
            <a:ahLst/>
            <a:rect l="l" t="t" r="r" b="b"/>
            <a:pathLst>
              <a:path w="919018" h="919018">
                <a:moveTo>
                  <a:pt x="0" y="0"/>
                </a:moveTo>
                <a:lnTo>
                  <a:pt x="919017" y="0"/>
                </a:lnTo>
                <a:lnTo>
                  <a:pt x="919017" y="919017"/>
                </a:lnTo>
                <a:lnTo>
                  <a:pt x="0" y="91901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Freeform 7">
            <a:hlinkClick r:id="rId6"/>
          </p:cNvPr>
          <p:cNvSpPr/>
          <p:nvPr/>
        </p:nvSpPr>
        <p:spPr>
          <a:xfrm>
            <a:off x="11501640" y="1028880"/>
            <a:ext cx="3037320" cy="2603160"/>
          </a:xfrm>
          <a:custGeom>
            <a:avLst/>
            <a:gdLst/>
            <a:ahLst/>
            <a:rect l="l" t="t" r="r" b="b"/>
            <a:pathLst>
              <a:path w="3037621" h="2603676">
                <a:moveTo>
                  <a:pt x="0" y="0"/>
                </a:moveTo>
                <a:lnTo>
                  <a:pt x="3037622" y="0"/>
                </a:lnTo>
                <a:lnTo>
                  <a:pt x="3037622" y="2603676"/>
                </a:lnTo>
                <a:lnTo>
                  <a:pt x="0" y="260367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Freeform 8">
            <a:hlinkClick r:id="rId8"/>
          </p:cNvPr>
          <p:cNvSpPr/>
          <p:nvPr/>
        </p:nvSpPr>
        <p:spPr>
          <a:xfrm>
            <a:off x="6314760" y="8184240"/>
            <a:ext cx="915120" cy="915120"/>
          </a:xfrm>
          <a:custGeom>
            <a:avLst/>
            <a:gdLst/>
            <a:ahLst/>
            <a:rect l="l" t="t" r="r" b="b"/>
            <a:pathLst>
              <a:path w="915544" h="915544">
                <a:moveTo>
                  <a:pt x="0" y="0"/>
                </a:moveTo>
                <a:lnTo>
                  <a:pt x="915544" y="0"/>
                </a:lnTo>
                <a:lnTo>
                  <a:pt x="915544" y="915544"/>
                </a:lnTo>
                <a:lnTo>
                  <a:pt x="0" y="9155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TextBox 9"/>
          <p:cNvSpPr/>
          <p:nvPr/>
        </p:nvSpPr>
        <p:spPr>
          <a:xfrm>
            <a:off x="1028880" y="4553280"/>
            <a:ext cx="5721840" cy="48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824"/>
              </a:lnSpc>
              <a:buNone/>
            </a:pPr>
            <a:r>
              <a:rPr b="0" lang="en-US" sz="2500" spc="273" strike="noStrike">
                <a:solidFill>
                  <a:srgbClr val="000000"/>
                </a:solidFill>
                <a:latin typeface="Montserrat Classic"/>
              </a:rPr>
              <a:t>TANNEGUY RAFFRAY</a:t>
            </a:r>
            <a:endParaRPr b="0" lang="fr-FR" sz="2500" spc="-1" strike="noStrike">
              <a:latin typeface="Arial"/>
            </a:endParaRPr>
          </a:p>
        </p:txBody>
      </p:sp>
      <p:sp>
        <p:nvSpPr>
          <p:cNvPr id="285" name="TextBox 10"/>
          <p:cNvSpPr/>
          <p:nvPr/>
        </p:nvSpPr>
        <p:spPr>
          <a:xfrm>
            <a:off x="1647720" y="1562040"/>
            <a:ext cx="9519120" cy="204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8065"/>
              </a:lnSpc>
              <a:buNone/>
            </a:pPr>
            <a:r>
              <a:rPr b="0" lang="en-US" sz="6400" spc="55" strike="noStrike">
                <a:solidFill>
                  <a:srgbClr val="000084"/>
                </a:solidFill>
                <a:latin typeface="Montserrat Classic Bold"/>
              </a:rPr>
              <a:t>Rejoignez l'aventure !</a:t>
            </a:r>
            <a:endParaRPr b="0" lang="fr-FR" sz="6400" spc="-1" strike="noStrike">
              <a:latin typeface="Arial"/>
            </a:endParaRPr>
          </a:p>
        </p:txBody>
      </p:sp>
      <p:sp>
        <p:nvSpPr>
          <p:cNvPr id="286" name="TextBox 11"/>
          <p:cNvSpPr/>
          <p:nvPr/>
        </p:nvSpPr>
        <p:spPr>
          <a:xfrm>
            <a:off x="5030640" y="4578120"/>
            <a:ext cx="75664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589"/>
              </a:lnSpc>
              <a:buNone/>
              <a:tabLst>
                <a:tab algn="l" pos="0"/>
              </a:tabLst>
            </a:pPr>
            <a:r>
              <a:rPr b="0" lang="en-US" sz="2100" spc="145" strike="noStrike">
                <a:solidFill>
                  <a:srgbClr val="000000"/>
                </a:solidFill>
                <a:latin typeface="Montserrat Light"/>
              </a:rPr>
              <a:t>Responsable projet et skipper 06 14 21 61 08  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287" name="TextBox 12"/>
          <p:cNvSpPr/>
          <p:nvPr/>
        </p:nvSpPr>
        <p:spPr>
          <a:xfrm>
            <a:off x="1657440" y="2532240"/>
            <a:ext cx="5721840" cy="54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4283"/>
              </a:lnSpc>
              <a:buNone/>
            </a:pPr>
            <a:r>
              <a:rPr b="0" lang="en-US" sz="2800" spc="307" strike="noStrike">
                <a:solidFill>
                  <a:srgbClr val="000084"/>
                </a:solidFill>
                <a:latin typeface="Montserrat Classic"/>
              </a:rPr>
              <a:t>RENCONTRONS-NOUS  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288" name="TextBox 13"/>
          <p:cNvSpPr/>
          <p:nvPr/>
        </p:nvSpPr>
        <p:spPr>
          <a:xfrm>
            <a:off x="9692280" y="8089200"/>
            <a:ext cx="7566480" cy="136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589"/>
              </a:lnSpc>
              <a:buNone/>
              <a:tabLst>
                <a:tab algn="l" pos="0"/>
              </a:tabLst>
            </a:pPr>
            <a:r>
              <a:rPr b="0" lang="en-US" sz="2100" spc="145" strike="noStrike">
                <a:solidFill>
                  <a:srgbClr val="000000"/>
                </a:solidFill>
                <a:latin typeface="Montserrat Light Bold"/>
              </a:rPr>
              <a:t>info@neptune-morbihan.fr</a:t>
            </a:r>
            <a:endParaRPr b="0" lang="fr-FR" sz="2100" spc="-1" strike="noStrike">
              <a:latin typeface="Arial"/>
            </a:endParaRPr>
          </a:p>
          <a:p>
            <a:pPr>
              <a:lnSpc>
                <a:spcPts val="3589"/>
              </a:lnSpc>
              <a:buNone/>
              <a:tabLst>
                <a:tab algn="l" pos="0"/>
              </a:tabLst>
            </a:pPr>
            <a:r>
              <a:rPr b="0" lang="en-US" sz="2100" spc="145" strike="noStrike">
                <a:solidFill>
                  <a:srgbClr val="000000"/>
                </a:solidFill>
                <a:latin typeface="Montserrat Light Bold"/>
              </a:rPr>
              <a:t>https://neptune-morbihan.fr/</a:t>
            </a:r>
            <a:endParaRPr b="0" lang="fr-FR" sz="2100" spc="-1" strike="noStrike">
              <a:latin typeface="Arial"/>
            </a:endParaRPr>
          </a:p>
          <a:p>
            <a:pPr>
              <a:lnSpc>
                <a:spcPts val="3589"/>
              </a:lnSpc>
              <a:buNone/>
              <a:tabLst>
                <a:tab algn="l" pos="0"/>
              </a:tabLst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289" name="TextBox 14"/>
          <p:cNvSpPr/>
          <p:nvPr/>
        </p:nvSpPr>
        <p:spPr>
          <a:xfrm>
            <a:off x="1028880" y="4934160"/>
            <a:ext cx="5721840" cy="48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824"/>
              </a:lnSpc>
              <a:buNone/>
            </a:pPr>
            <a:r>
              <a:rPr b="0" lang="en-US" sz="2500" spc="273" strike="noStrike">
                <a:solidFill>
                  <a:srgbClr val="000000"/>
                </a:solidFill>
                <a:latin typeface="Montserrat Classic"/>
              </a:rPr>
              <a:t>STÉPHANE GRAS</a:t>
            </a:r>
            <a:endParaRPr b="0" lang="fr-FR" sz="2500" spc="-1" strike="noStrike">
              <a:latin typeface="Arial"/>
            </a:endParaRPr>
          </a:p>
        </p:txBody>
      </p:sp>
      <p:sp>
        <p:nvSpPr>
          <p:cNvPr id="290" name="TextBox 15"/>
          <p:cNvSpPr/>
          <p:nvPr/>
        </p:nvSpPr>
        <p:spPr>
          <a:xfrm>
            <a:off x="4518360" y="4959360"/>
            <a:ext cx="75664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589"/>
              </a:lnSpc>
              <a:buNone/>
              <a:tabLst>
                <a:tab algn="l" pos="0"/>
              </a:tabLst>
            </a:pPr>
            <a:r>
              <a:rPr b="0" lang="en-US" sz="2100" spc="145" strike="noStrike">
                <a:solidFill>
                  <a:srgbClr val="000000"/>
                </a:solidFill>
                <a:latin typeface="Montserrat Light"/>
              </a:rPr>
              <a:t>Responsable projet et second  06 52 71 44 69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291" name="TextBox 16"/>
          <p:cNvSpPr/>
          <p:nvPr/>
        </p:nvSpPr>
        <p:spPr>
          <a:xfrm>
            <a:off x="1028880" y="5337000"/>
            <a:ext cx="5721840" cy="46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71"/>
              </a:lnSpc>
              <a:buNone/>
            </a:pPr>
            <a:r>
              <a:rPr b="0" lang="en-US" sz="2400" spc="262" strike="noStrike">
                <a:solidFill>
                  <a:srgbClr val="000000"/>
                </a:solidFill>
                <a:latin typeface="Montserrat Classic"/>
              </a:rPr>
              <a:t>PATRICK BELLENFANT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92" name="TextBox 17"/>
          <p:cNvSpPr/>
          <p:nvPr/>
        </p:nvSpPr>
        <p:spPr>
          <a:xfrm>
            <a:off x="5125680" y="5340240"/>
            <a:ext cx="75664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589"/>
              </a:lnSpc>
              <a:buNone/>
              <a:tabLst>
                <a:tab algn="l" pos="0"/>
              </a:tabLst>
            </a:pPr>
            <a:r>
              <a:rPr b="0" lang="en-US" sz="2100" spc="145" strike="noStrike">
                <a:solidFill>
                  <a:srgbClr val="000000"/>
                </a:solidFill>
                <a:latin typeface="Montserrat Light"/>
              </a:rPr>
              <a:t>Responsable projet et finances  06 15 33 35 85 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293" name="TextBox 18"/>
          <p:cNvSpPr/>
          <p:nvPr/>
        </p:nvSpPr>
        <p:spPr>
          <a:xfrm>
            <a:off x="1028880" y="5703120"/>
            <a:ext cx="5721840" cy="46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71"/>
              </a:lnSpc>
              <a:buNone/>
            </a:pPr>
            <a:r>
              <a:rPr b="0" lang="en-US" sz="2400" spc="262" strike="noStrike">
                <a:solidFill>
                  <a:srgbClr val="000000"/>
                </a:solidFill>
                <a:latin typeface="Montserrat Classic"/>
              </a:rPr>
              <a:t>JEAN PHILIPPE GUÉRIN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94" name="TextBox 19"/>
          <p:cNvSpPr/>
          <p:nvPr/>
        </p:nvSpPr>
        <p:spPr>
          <a:xfrm>
            <a:off x="5417640" y="5729040"/>
            <a:ext cx="93470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589"/>
              </a:lnSpc>
              <a:buNone/>
              <a:tabLst>
                <a:tab algn="l" pos="0"/>
              </a:tabLst>
            </a:pPr>
            <a:r>
              <a:rPr b="0" lang="en-US" sz="2100" spc="145" strike="noStrike">
                <a:solidFill>
                  <a:srgbClr val="000000"/>
                </a:solidFill>
                <a:latin typeface="Montserrat Light"/>
              </a:rPr>
              <a:t>Communication  06 33 55 94 96</a:t>
            </a:r>
            <a:endParaRPr b="0" lang="fr-FR" sz="2100" spc="-1" strike="noStrike">
              <a:latin typeface="Arial"/>
            </a:endParaRPr>
          </a:p>
        </p:txBody>
      </p:sp>
      <p:sp>
        <p:nvSpPr>
          <p:cNvPr id="295" name="TextBox 20"/>
          <p:cNvSpPr/>
          <p:nvPr/>
        </p:nvSpPr>
        <p:spPr>
          <a:xfrm>
            <a:off x="1028880" y="6088320"/>
            <a:ext cx="5721840" cy="46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71"/>
              </a:lnSpc>
              <a:buNone/>
            </a:pPr>
            <a:r>
              <a:rPr b="0" lang="en-US" sz="2400" spc="262" strike="noStrike">
                <a:solidFill>
                  <a:srgbClr val="000000"/>
                </a:solidFill>
                <a:latin typeface="Montserrat Classic"/>
              </a:rPr>
              <a:t>DANIEL GILLES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296" name="TextBox 21"/>
          <p:cNvSpPr/>
          <p:nvPr/>
        </p:nvSpPr>
        <p:spPr>
          <a:xfrm>
            <a:off x="3911760" y="6097680"/>
            <a:ext cx="93470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589"/>
              </a:lnSpc>
              <a:buNone/>
              <a:tabLst>
                <a:tab algn="l" pos="0"/>
              </a:tabLst>
            </a:pPr>
            <a:r>
              <a:rPr b="0" lang="en-US" sz="2100" spc="145" strike="noStrike">
                <a:solidFill>
                  <a:srgbClr val="000000"/>
                </a:solidFill>
                <a:latin typeface="Montserrat Light"/>
              </a:rPr>
              <a:t>Ecrivain et équipier de Neptune en 1977  06 89 89 33 79</a:t>
            </a:r>
            <a:endParaRPr b="0" lang="fr-FR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"/>
          <p:cNvPicPr/>
          <p:nvPr/>
        </p:nvPicPr>
        <p:blipFill>
          <a:blip r:embed="rId1"/>
          <a:srcRect l="0" t="8378" r="0" b="8378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ln w="0">
            <a:noFill/>
          </a:ln>
        </p:spPr>
      </p:pic>
      <p:sp>
        <p:nvSpPr>
          <p:cNvPr id="50" name="Freeform 3"/>
          <p:cNvSpPr/>
          <p:nvPr/>
        </p:nvSpPr>
        <p:spPr>
          <a:xfrm>
            <a:off x="287640" y="190080"/>
            <a:ext cx="2820600" cy="2417400"/>
          </a:xfrm>
          <a:custGeom>
            <a:avLst/>
            <a:gdLst/>
            <a:ahLst/>
            <a:rect l="l" t="t" r="r" b="b"/>
            <a:pathLst>
              <a:path w="2820790" h="2417820">
                <a:moveTo>
                  <a:pt x="0" y="0"/>
                </a:moveTo>
                <a:lnTo>
                  <a:pt x="2820790" y="0"/>
                </a:lnTo>
                <a:lnTo>
                  <a:pt x="2820790" y="2417820"/>
                </a:lnTo>
                <a:lnTo>
                  <a:pt x="0" y="24178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51" name="Group 4"/>
          <p:cNvGrpSpPr/>
          <p:nvPr/>
        </p:nvGrpSpPr>
        <p:grpSpPr>
          <a:xfrm>
            <a:off x="12071520" y="4780800"/>
            <a:ext cx="6216120" cy="3103920"/>
            <a:chOff x="12071520" y="4780800"/>
            <a:chExt cx="6216120" cy="3103920"/>
          </a:xfrm>
        </p:grpSpPr>
        <p:sp>
          <p:nvSpPr>
            <p:cNvPr id="52" name="Freeform 5"/>
            <p:cNvSpPr/>
            <p:nvPr/>
          </p:nvSpPr>
          <p:spPr>
            <a:xfrm>
              <a:off x="12071520" y="4886280"/>
              <a:ext cx="6216120" cy="1897200"/>
            </a:xfrm>
            <a:custGeom>
              <a:avLst/>
              <a:gdLst/>
              <a:ahLst/>
              <a:rect l="l" t="t" r="r" b="b"/>
              <a:pathLst>
                <a:path w="1684757" h="514234">
                  <a:moveTo>
                    <a:pt x="0" y="0"/>
                  </a:moveTo>
                  <a:lnTo>
                    <a:pt x="1684757" y="0"/>
                  </a:lnTo>
                  <a:lnTo>
                    <a:pt x="1684757" y="514234"/>
                  </a:lnTo>
                  <a:lnTo>
                    <a:pt x="0" y="51423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" name="TextBox 6"/>
            <p:cNvSpPr/>
            <p:nvPr/>
          </p:nvSpPr>
          <p:spPr>
            <a:xfrm>
              <a:off x="12071520" y="4780800"/>
              <a:ext cx="2998800" cy="3103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4" name="AutoShape 7"/>
          <p:cNvSpPr/>
          <p:nvPr/>
        </p:nvSpPr>
        <p:spPr>
          <a:xfrm>
            <a:off x="12071520" y="4886280"/>
            <a:ext cx="6216120" cy="2063160"/>
          </a:xfrm>
          <a:prstGeom prst="rect">
            <a:avLst/>
          </a:prstGeom>
          <a:solidFill>
            <a:srgbClr val="000084">
              <a:alpha val="98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" name="TextBox 8"/>
          <p:cNvSpPr/>
          <p:nvPr/>
        </p:nvSpPr>
        <p:spPr>
          <a:xfrm>
            <a:off x="12402000" y="5060160"/>
            <a:ext cx="5555520" cy="44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509"/>
              </a:lnSpc>
              <a:buNone/>
              <a:tabLst>
                <a:tab algn="l" pos="0"/>
              </a:tabLst>
            </a:pPr>
            <a:r>
              <a:rPr b="0" lang="en-US" sz="2300" spc="250" strike="noStrike">
                <a:solidFill>
                  <a:srgbClr val="ffffff"/>
                </a:solidFill>
                <a:latin typeface="Montserrat Classic Bold"/>
              </a:rPr>
              <a:t>UN PROJET PATRIMONIAL</a:t>
            </a:r>
            <a:endParaRPr b="0" lang="fr-FR" sz="2300" spc="-1" strike="noStrike">
              <a:latin typeface="Arial"/>
            </a:endParaRPr>
          </a:p>
        </p:txBody>
      </p:sp>
      <p:sp>
        <p:nvSpPr>
          <p:cNvPr id="56" name="TextBox 9"/>
          <p:cNvSpPr/>
          <p:nvPr/>
        </p:nvSpPr>
        <p:spPr>
          <a:xfrm>
            <a:off x="12402000" y="5560560"/>
            <a:ext cx="5555520" cy="3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TextBox 10"/>
          <p:cNvSpPr/>
          <p:nvPr/>
        </p:nvSpPr>
        <p:spPr>
          <a:xfrm>
            <a:off x="12441960" y="5627160"/>
            <a:ext cx="5571720" cy="108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857"/>
              </a:lnSpc>
              <a:buNone/>
            </a:pPr>
            <a:r>
              <a:rPr b="0" lang="en-US" sz="2040" spc="-1" strike="noStrike">
                <a:solidFill>
                  <a:srgbClr val="f89620"/>
                </a:solidFill>
                <a:latin typeface="Montserrat Light Bold"/>
              </a:rPr>
              <a:t>Réhabiliter un bateau mythique : Neptune, construit pour cette même course en 1977</a:t>
            </a:r>
            <a:endParaRPr b="0" lang="fr-FR" sz="2040" spc="-1" strike="noStrike">
              <a:latin typeface="Arial"/>
            </a:endParaRPr>
          </a:p>
        </p:txBody>
      </p:sp>
      <p:sp>
        <p:nvSpPr>
          <p:cNvPr id="58" name="AutoShape 11"/>
          <p:cNvSpPr/>
          <p:nvPr/>
        </p:nvSpPr>
        <p:spPr>
          <a:xfrm>
            <a:off x="6050520" y="1140480"/>
            <a:ext cx="6186240" cy="2417400"/>
          </a:xfrm>
          <a:prstGeom prst="rect">
            <a:avLst/>
          </a:prstGeom>
          <a:solidFill>
            <a:srgbClr val="00008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TextBox 12"/>
          <p:cNvSpPr/>
          <p:nvPr/>
        </p:nvSpPr>
        <p:spPr>
          <a:xfrm>
            <a:off x="6050520" y="1531800"/>
            <a:ext cx="6013800" cy="90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552"/>
              </a:lnSpc>
              <a:buNone/>
            </a:pPr>
            <a:r>
              <a:rPr b="0" lang="en-US" sz="2320" spc="253" strike="noStrike">
                <a:solidFill>
                  <a:srgbClr val="ffffff"/>
                </a:solidFill>
                <a:latin typeface="Montserrat Classic Bold"/>
              </a:rPr>
              <a:t>CHANGER LE REGARD SUR</a:t>
            </a:r>
            <a:endParaRPr b="0" lang="fr-FR" sz="2320" spc="-1" strike="noStrike">
              <a:latin typeface="Arial"/>
            </a:endParaRPr>
          </a:p>
          <a:p>
            <a:pPr algn="ctr">
              <a:lnSpc>
                <a:spcPts val="3552"/>
              </a:lnSpc>
              <a:buNone/>
              <a:tabLst>
                <a:tab algn="l" pos="0"/>
              </a:tabLst>
            </a:pPr>
            <a:r>
              <a:rPr b="0" lang="en-US" sz="2320" spc="253" strike="noStrike">
                <a:solidFill>
                  <a:srgbClr val="ffffff"/>
                </a:solidFill>
                <a:latin typeface="Montserrat Classic Bold"/>
              </a:rPr>
              <a:t>LA MALADIE DE PARKINSON</a:t>
            </a:r>
            <a:endParaRPr b="0" lang="fr-FR" sz="2320" spc="-1" strike="noStrike">
              <a:latin typeface="Arial"/>
            </a:endParaRPr>
          </a:p>
        </p:txBody>
      </p:sp>
      <p:sp>
        <p:nvSpPr>
          <p:cNvPr id="60" name="TextBox 13"/>
          <p:cNvSpPr/>
          <p:nvPr/>
        </p:nvSpPr>
        <p:spPr>
          <a:xfrm>
            <a:off x="6223320" y="2597400"/>
            <a:ext cx="5841000" cy="73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894"/>
              </a:lnSpc>
              <a:buNone/>
            </a:pPr>
            <a:r>
              <a:rPr b="0" lang="en-US" sz="2060" spc="-1" strike="noStrike">
                <a:solidFill>
                  <a:srgbClr val="f89620"/>
                </a:solidFill>
                <a:latin typeface="Montserrat Light Bold"/>
              </a:rPr>
              <a:t>Avec Bertrand Delhom, </a:t>
            </a:r>
            <a:endParaRPr b="0" lang="fr-FR" sz="2060" spc="-1" strike="noStrike">
              <a:latin typeface="Arial"/>
            </a:endParaRPr>
          </a:p>
          <a:p>
            <a:pPr algn="ctr">
              <a:lnSpc>
                <a:spcPts val="2894"/>
              </a:lnSpc>
              <a:buNone/>
            </a:pPr>
            <a:r>
              <a:rPr b="0" lang="en-US" sz="2060" spc="-1" strike="noStrike">
                <a:solidFill>
                  <a:srgbClr val="f89620"/>
                </a:solidFill>
                <a:latin typeface="Montserrat Light Bold"/>
              </a:rPr>
              <a:t>équipier atteint par la maladie </a:t>
            </a:r>
            <a:endParaRPr b="0" lang="fr-FR" sz="2060" spc="-1" strike="noStrike">
              <a:latin typeface="Arial"/>
            </a:endParaRPr>
          </a:p>
        </p:txBody>
      </p:sp>
      <p:sp>
        <p:nvSpPr>
          <p:cNvPr id="61" name="AutoShape 14"/>
          <p:cNvSpPr/>
          <p:nvPr/>
        </p:nvSpPr>
        <p:spPr>
          <a:xfrm>
            <a:off x="287640" y="4886280"/>
            <a:ext cx="6216120" cy="2063160"/>
          </a:xfrm>
          <a:prstGeom prst="rect">
            <a:avLst/>
          </a:prstGeom>
          <a:solidFill>
            <a:srgbClr val="00008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" name="TextBox 15"/>
          <p:cNvSpPr/>
          <p:nvPr/>
        </p:nvSpPr>
        <p:spPr>
          <a:xfrm>
            <a:off x="511560" y="5147640"/>
            <a:ext cx="602568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611"/>
              </a:lnSpc>
              <a:buNone/>
            </a:pPr>
            <a:r>
              <a:rPr b="0" lang="en-US" sz="2360" spc="256" strike="noStrike">
                <a:solidFill>
                  <a:srgbClr val="ffffff"/>
                </a:solidFill>
                <a:latin typeface="Montserrat Classic Bold"/>
              </a:rPr>
              <a:t>UNE AVENTURE SPORTIVE</a:t>
            </a:r>
            <a:endParaRPr b="0" lang="fr-FR" sz="2360" spc="-1" strike="noStrike">
              <a:latin typeface="Arial"/>
            </a:endParaRPr>
          </a:p>
        </p:txBody>
      </p:sp>
      <p:sp>
        <p:nvSpPr>
          <p:cNvPr id="63" name="TextBox 16"/>
          <p:cNvSpPr/>
          <p:nvPr/>
        </p:nvSpPr>
        <p:spPr>
          <a:xfrm>
            <a:off x="511560" y="5850360"/>
            <a:ext cx="5992200" cy="111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2940"/>
              </a:lnSpc>
              <a:buNone/>
            </a:pPr>
            <a:r>
              <a:rPr b="0" lang="en-US" sz="2100" spc="-1" strike="noStrike">
                <a:solidFill>
                  <a:srgbClr val="f89620"/>
                </a:solidFill>
                <a:latin typeface="Montserrat Light Bold"/>
              </a:rPr>
              <a:t>Un tour du monde à la voile , en équipage selon les règles de course d'il y a 50 ans</a:t>
            </a:r>
            <a:endParaRPr b="0" lang="fr-FR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 descr=""/>
          <p:cNvPicPr/>
          <p:nvPr/>
        </p:nvPicPr>
        <p:blipFill>
          <a:blip r:embed="rId1"/>
          <a:srcRect l="0" t="4916" r="0" b="11847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ln w="0">
            <a:noFill/>
          </a:ln>
        </p:spPr>
      </p:pic>
      <p:grpSp>
        <p:nvGrpSpPr>
          <p:cNvPr id="65" name="Group 3"/>
          <p:cNvGrpSpPr/>
          <p:nvPr/>
        </p:nvGrpSpPr>
        <p:grpSpPr>
          <a:xfrm>
            <a:off x="2204640" y="-205560"/>
            <a:ext cx="14740920" cy="3331080"/>
            <a:chOff x="2204640" y="-205560"/>
            <a:chExt cx="14740920" cy="3331080"/>
          </a:xfrm>
        </p:grpSpPr>
        <p:sp>
          <p:nvSpPr>
            <p:cNvPr id="66" name="Freeform 4"/>
            <p:cNvSpPr/>
            <p:nvPr/>
          </p:nvSpPr>
          <p:spPr>
            <a:xfrm>
              <a:off x="2204640" y="143640"/>
              <a:ext cx="14740920" cy="2419920"/>
            </a:xfrm>
            <a:custGeom>
              <a:avLst/>
              <a:gdLst/>
              <a:ahLst/>
              <a:rect l="l" t="t" r="r" b="b"/>
              <a:pathLst>
                <a:path w="4018102" h="659718">
                  <a:moveTo>
                    <a:pt x="0" y="0"/>
                  </a:moveTo>
                  <a:lnTo>
                    <a:pt x="4018102" y="0"/>
                  </a:lnTo>
                  <a:lnTo>
                    <a:pt x="4018102" y="659718"/>
                  </a:lnTo>
                  <a:lnTo>
                    <a:pt x="0" y="659718"/>
                  </a:lnTo>
                  <a:close/>
                </a:path>
              </a:pathLst>
            </a:custGeom>
            <a:solidFill>
              <a:srgbClr val="000084">
                <a:alpha val="4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" name="TextBox 5"/>
            <p:cNvSpPr/>
            <p:nvPr/>
          </p:nvSpPr>
          <p:spPr>
            <a:xfrm>
              <a:off x="2204640" y="-205560"/>
              <a:ext cx="2981520" cy="3331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8" name="TextBox 6"/>
          <p:cNvSpPr/>
          <p:nvPr/>
        </p:nvSpPr>
        <p:spPr>
          <a:xfrm>
            <a:off x="6622200" y="2249280"/>
            <a:ext cx="5905800" cy="53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" name="AutoShape 7"/>
          <p:cNvSpPr/>
          <p:nvPr/>
        </p:nvSpPr>
        <p:spPr>
          <a:xfrm>
            <a:off x="4885560" y="2325240"/>
            <a:ext cx="9379440" cy="360"/>
          </a:xfrm>
          <a:prstGeom prst="line">
            <a:avLst/>
          </a:prstGeom>
          <a:ln w="38100">
            <a:solidFill>
              <a:srgbClr val="f89620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70" name="Group 8"/>
          <p:cNvGrpSpPr/>
          <p:nvPr/>
        </p:nvGrpSpPr>
        <p:grpSpPr>
          <a:xfrm>
            <a:off x="2586240" y="3281760"/>
            <a:ext cx="14359320" cy="5848920"/>
            <a:chOff x="2586240" y="3281760"/>
            <a:chExt cx="14359320" cy="5848920"/>
          </a:xfrm>
        </p:grpSpPr>
        <p:sp>
          <p:nvSpPr>
            <p:cNvPr id="71" name="Freeform 9"/>
            <p:cNvSpPr/>
            <p:nvPr/>
          </p:nvSpPr>
          <p:spPr>
            <a:xfrm>
              <a:off x="2586240" y="3390480"/>
              <a:ext cx="14359320" cy="5740200"/>
            </a:xfrm>
            <a:custGeom>
              <a:avLst/>
              <a:gdLst/>
              <a:ahLst/>
              <a:rect l="l" t="t" r="r" b="b"/>
              <a:pathLst>
                <a:path w="3782010" h="1511933">
                  <a:moveTo>
                    <a:pt x="0" y="0"/>
                  </a:moveTo>
                  <a:lnTo>
                    <a:pt x="3782010" y="0"/>
                  </a:lnTo>
                  <a:lnTo>
                    <a:pt x="3782010" y="1511933"/>
                  </a:lnTo>
                  <a:lnTo>
                    <a:pt x="0" y="1511933"/>
                  </a:lnTo>
                  <a:close/>
                </a:path>
              </a:pathLst>
            </a:custGeom>
            <a:solidFill>
              <a:srgbClr val="ffffff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" name="TextBox 10"/>
            <p:cNvSpPr/>
            <p:nvPr/>
          </p:nvSpPr>
          <p:spPr>
            <a:xfrm>
              <a:off x="2586240" y="3281760"/>
              <a:ext cx="3085920" cy="319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3" name="TextBox 11"/>
          <p:cNvSpPr/>
          <p:nvPr/>
        </p:nvSpPr>
        <p:spPr>
          <a:xfrm>
            <a:off x="2873880" y="3590280"/>
            <a:ext cx="14568480" cy="509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45"/>
              </a:lnSpc>
              <a:buNone/>
            </a:pPr>
            <a:r>
              <a:rPr b="0" lang="en-US" sz="2610" spc="-1" strike="noStrike">
                <a:solidFill>
                  <a:srgbClr val="000087"/>
                </a:solidFill>
                <a:latin typeface="Open Sans"/>
              </a:rPr>
              <a:t>Participer à l’Ocean Globe Race, avec </a:t>
            </a:r>
            <a:r>
              <a:rPr b="0" lang="en-US" sz="2610" spc="-1" strike="noStrike">
                <a:solidFill>
                  <a:srgbClr val="000087"/>
                </a:solidFill>
                <a:latin typeface="Open Sans Bold"/>
              </a:rPr>
              <a:t>Bertrand Delhom</a:t>
            </a:r>
            <a:r>
              <a:rPr b="0" lang="en-US" sz="2610" spc="-1" strike="noStrike">
                <a:solidFill>
                  <a:srgbClr val="000087"/>
                </a:solidFill>
                <a:latin typeface="Open Sans"/>
              </a:rPr>
              <a:t>, marin atteint par la maladie de Parkinson :</a:t>
            </a:r>
            <a:r>
              <a:rPr b="0" lang="en-US" sz="2610" spc="-1" strike="noStrike">
                <a:solidFill>
                  <a:srgbClr val="000087"/>
                </a:solidFill>
                <a:latin typeface="Open Sans Bold"/>
              </a:rPr>
              <a:t> une première dans la course au large !</a:t>
            </a:r>
            <a:r>
              <a:rPr b="0" lang="en-US" sz="2610" spc="-1" strike="noStrike">
                <a:solidFill>
                  <a:srgbClr val="000087"/>
                </a:solidFill>
                <a:latin typeface="Open Sans"/>
              </a:rPr>
              <a:t> </a:t>
            </a:r>
            <a:endParaRPr b="0" lang="fr-FR" sz="2610" spc="-1" strike="noStrike">
              <a:latin typeface="Arial"/>
            </a:endParaRPr>
          </a:p>
          <a:p>
            <a:pPr>
              <a:lnSpc>
                <a:spcPts val="3645"/>
              </a:lnSpc>
              <a:buNone/>
            </a:pPr>
            <a:r>
              <a:rPr b="0" lang="en-US" sz="2610" spc="-1" strike="noStrike">
                <a:solidFill>
                  <a:srgbClr val="000087"/>
                </a:solidFill>
                <a:latin typeface="Open Sans Italics"/>
              </a:rPr>
              <a:t>Cette course aura lieu de septembre 2023 à avril 2024.</a:t>
            </a:r>
            <a:endParaRPr b="0" lang="fr-FR" sz="2610" spc="-1" strike="noStrike">
              <a:latin typeface="Arial"/>
            </a:endParaRPr>
          </a:p>
          <a:p>
            <a:pPr>
              <a:lnSpc>
                <a:spcPts val="3645"/>
              </a:lnSpc>
              <a:buNone/>
            </a:pPr>
            <a:r>
              <a:rPr b="0" lang="en-US" sz="2610" spc="-1" strike="noStrike">
                <a:solidFill>
                  <a:srgbClr val="000087"/>
                </a:solidFill>
                <a:latin typeface="Open Sans"/>
              </a:rPr>
              <a:t> </a:t>
            </a:r>
            <a:endParaRPr b="0" lang="fr-FR" sz="2610" spc="-1" strike="noStrike">
              <a:latin typeface="Arial"/>
            </a:endParaRPr>
          </a:p>
          <a:p>
            <a:pPr>
              <a:lnSpc>
                <a:spcPts val="3645"/>
              </a:lnSpc>
              <a:buNone/>
            </a:pPr>
            <a:r>
              <a:rPr b="0" lang="en-US" sz="2610" spc="-1" strike="noStrike">
                <a:solidFill>
                  <a:srgbClr val="000087"/>
                </a:solidFill>
                <a:latin typeface="Open Sans"/>
              </a:rPr>
              <a:t>Utiliser cet évènement majeur dans la course au large, pour mettre en place des</a:t>
            </a:r>
            <a:endParaRPr b="0" lang="fr-FR" sz="2610" spc="-1" strike="noStrike">
              <a:latin typeface="Arial"/>
            </a:endParaRPr>
          </a:p>
          <a:p>
            <a:pPr>
              <a:lnSpc>
                <a:spcPts val="3645"/>
              </a:lnSpc>
              <a:buNone/>
            </a:pPr>
            <a:r>
              <a:rPr b="0" lang="en-US" sz="2610" spc="-1" strike="noStrike">
                <a:solidFill>
                  <a:srgbClr val="000087"/>
                </a:solidFill>
                <a:latin typeface="Open Sans"/>
              </a:rPr>
              <a:t> </a:t>
            </a:r>
            <a:r>
              <a:rPr b="0" lang="en-US" sz="2610" spc="-1" strike="noStrike">
                <a:solidFill>
                  <a:srgbClr val="000087"/>
                </a:solidFill>
                <a:latin typeface="Open Sans Bold"/>
              </a:rPr>
              <a:t>actions de sensibilisation</a:t>
            </a:r>
            <a:r>
              <a:rPr b="0" lang="en-US" sz="2610" spc="-1" strike="noStrike">
                <a:solidFill>
                  <a:srgbClr val="000087"/>
                </a:solidFill>
                <a:latin typeface="Open Sans"/>
              </a:rPr>
              <a:t> sur la maladie de Parkinson</a:t>
            </a:r>
            <a:endParaRPr b="0" lang="fr-FR" sz="2610" spc="-1" strike="noStrike">
              <a:latin typeface="Arial"/>
            </a:endParaRPr>
          </a:p>
          <a:p>
            <a:pPr>
              <a:lnSpc>
                <a:spcPts val="3645"/>
              </a:lnSpc>
              <a:buNone/>
            </a:pPr>
            <a:r>
              <a:rPr b="0" lang="en-US" sz="2610" spc="-1" strike="noStrike">
                <a:solidFill>
                  <a:srgbClr val="000087"/>
                </a:solidFill>
                <a:latin typeface="Open Sans Italics"/>
              </a:rPr>
              <a:t>2023-2024...</a:t>
            </a:r>
            <a:endParaRPr b="0" lang="fr-FR" sz="2610" spc="-1" strike="noStrike">
              <a:latin typeface="Arial"/>
            </a:endParaRPr>
          </a:p>
          <a:p>
            <a:pPr>
              <a:lnSpc>
                <a:spcPts val="3645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>
              <a:lnSpc>
                <a:spcPts val="3645"/>
              </a:lnSpc>
              <a:buNone/>
            </a:pPr>
            <a:r>
              <a:rPr b="0" lang="en-US" sz="2610" spc="-1" strike="noStrike">
                <a:solidFill>
                  <a:srgbClr val="000087"/>
                </a:solidFill>
                <a:latin typeface="Open Sans"/>
              </a:rPr>
              <a:t>Créer des </a:t>
            </a:r>
            <a:r>
              <a:rPr b="0" lang="en-US" sz="2610" spc="-1" strike="noStrike">
                <a:solidFill>
                  <a:srgbClr val="000087"/>
                </a:solidFill>
                <a:latin typeface="Open Sans Bold"/>
              </a:rPr>
              <a:t>cycles d’apprentissage de voile </a:t>
            </a:r>
            <a:r>
              <a:rPr b="0" lang="en-US" sz="2610" spc="-1" strike="noStrike">
                <a:solidFill>
                  <a:srgbClr val="000087"/>
                </a:solidFill>
                <a:latin typeface="Open Sans"/>
              </a:rPr>
              <a:t>pour les personnes atteintes de maladies neurodégénératives et personnes en situation de handicap,  grâce à un </a:t>
            </a:r>
            <a:r>
              <a:rPr b="0" lang="en-US" sz="2610" spc="-1" strike="noStrike">
                <a:solidFill>
                  <a:srgbClr val="000087"/>
                </a:solidFill>
                <a:latin typeface="Open Sans Bold"/>
              </a:rPr>
              <a:t>bateau adapté. </a:t>
            </a:r>
            <a:endParaRPr b="0" lang="fr-FR" sz="2610" spc="-1" strike="noStrike">
              <a:latin typeface="Arial"/>
            </a:endParaRPr>
          </a:p>
          <a:p>
            <a:pPr>
              <a:lnSpc>
                <a:spcPts val="3645"/>
              </a:lnSpc>
              <a:buNone/>
            </a:pPr>
            <a:r>
              <a:rPr b="0" lang="en-US" sz="2610" spc="-1" strike="noStrike">
                <a:solidFill>
                  <a:srgbClr val="000087"/>
                </a:solidFill>
                <a:latin typeface="Open Sans Italics"/>
              </a:rPr>
              <a:t>A partir de avril 2024.</a:t>
            </a:r>
            <a:endParaRPr b="0" lang="fr-FR" sz="2610" spc="-1" strike="noStrike">
              <a:latin typeface="Arial"/>
            </a:endParaRPr>
          </a:p>
        </p:txBody>
      </p:sp>
      <p:sp>
        <p:nvSpPr>
          <p:cNvPr id="74" name="Freeform 12"/>
          <p:cNvSpPr/>
          <p:nvPr/>
        </p:nvSpPr>
        <p:spPr>
          <a:xfrm>
            <a:off x="1028880" y="5569920"/>
            <a:ext cx="937800" cy="1090440"/>
          </a:xfrm>
          <a:custGeom>
            <a:avLst/>
            <a:gdLst/>
            <a:ahLst/>
            <a:rect l="l" t="t" r="r" b="b"/>
            <a:pathLst>
              <a:path w="938235" h="1090971">
                <a:moveTo>
                  <a:pt x="0" y="0"/>
                </a:moveTo>
                <a:lnTo>
                  <a:pt x="938235" y="0"/>
                </a:lnTo>
                <a:lnTo>
                  <a:pt x="938235" y="1090970"/>
                </a:lnTo>
                <a:lnTo>
                  <a:pt x="0" y="109097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Freeform 13"/>
          <p:cNvSpPr/>
          <p:nvPr/>
        </p:nvSpPr>
        <p:spPr>
          <a:xfrm>
            <a:off x="1166400" y="3747600"/>
            <a:ext cx="594360" cy="1104480"/>
          </a:xfrm>
          <a:custGeom>
            <a:avLst/>
            <a:gdLst/>
            <a:ahLst/>
            <a:rect l="l" t="t" r="r" b="b"/>
            <a:pathLst>
              <a:path w="594650" h="1104925">
                <a:moveTo>
                  <a:pt x="0" y="0"/>
                </a:moveTo>
                <a:lnTo>
                  <a:pt x="594650" y="0"/>
                </a:lnTo>
                <a:lnTo>
                  <a:pt x="594650" y="1104924"/>
                </a:lnTo>
                <a:lnTo>
                  <a:pt x="0" y="110492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Freeform 14"/>
          <p:cNvSpPr/>
          <p:nvPr/>
        </p:nvSpPr>
        <p:spPr>
          <a:xfrm>
            <a:off x="991800" y="7415640"/>
            <a:ext cx="1011960" cy="1194480"/>
          </a:xfrm>
          <a:custGeom>
            <a:avLst/>
            <a:gdLst/>
            <a:ahLst/>
            <a:rect l="l" t="t" r="r" b="b"/>
            <a:pathLst>
              <a:path w="1012366" h="1194852">
                <a:moveTo>
                  <a:pt x="0" y="0"/>
                </a:moveTo>
                <a:lnTo>
                  <a:pt x="1012366" y="0"/>
                </a:lnTo>
                <a:lnTo>
                  <a:pt x="1012366" y="1194852"/>
                </a:lnTo>
                <a:lnTo>
                  <a:pt x="0" y="119485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TextBox 15"/>
          <p:cNvSpPr/>
          <p:nvPr/>
        </p:nvSpPr>
        <p:spPr>
          <a:xfrm>
            <a:off x="2204640" y="375120"/>
            <a:ext cx="14740920" cy="175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618"/>
              </a:lnSpc>
              <a:buNone/>
            </a:pPr>
            <a:r>
              <a:rPr b="0" lang="en-US" sz="3530" spc="100" strike="noStrike">
                <a:solidFill>
                  <a:srgbClr val="ffffff"/>
                </a:solidFill>
                <a:latin typeface="Montserrat Classic Bold"/>
              </a:rPr>
              <a:t>DONNER DE L’ESPOIR AUX 7 MILLIONS</a:t>
            </a:r>
            <a:endParaRPr b="0" lang="fr-FR" sz="3530" spc="-1" strike="noStrike">
              <a:latin typeface="Arial"/>
            </a:endParaRPr>
          </a:p>
          <a:p>
            <a:pPr algn="ctr">
              <a:lnSpc>
                <a:spcPts val="4618"/>
              </a:lnSpc>
              <a:buNone/>
            </a:pPr>
            <a:r>
              <a:rPr b="0" lang="en-US" sz="3530" spc="100" strike="noStrike">
                <a:solidFill>
                  <a:srgbClr val="ffffff"/>
                </a:solidFill>
                <a:latin typeface="Montserrat Classic Bold"/>
              </a:rPr>
              <a:t> </a:t>
            </a:r>
            <a:r>
              <a:rPr b="0" lang="en-US" sz="3530" spc="100" strike="noStrike">
                <a:solidFill>
                  <a:srgbClr val="ffffff"/>
                </a:solidFill>
                <a:latin typeface="Montserrat Classic Bold"/>
              </a:rPr>
              <a:t>DE PERSONNES ATTEINTES </a:t>
            </a:r>
            <a:endParaRPr b="0" lang="fr-FR" sz="3530" spc="-1" strike="noStrike">
              <a:latin typeface="Arial"/>
            </a:endParaRPr>
          </a:p>
          <a:p>
            <a:pPr algn="ctr">
              <a:lnSpc>
                <a:spcPts val="4618"/>
              </a:lnSpc>
              <a:buNone/>
            </a:pPr>
            <a:r>
              <a:rPr b="0" lang="en-US" sz="3530" spc="100" strike="noStrike">
                <a:solidFill>
                  <a:srgbClr val="ffffff"/>
                </a:solidFill>
                <a:latin typeface="Montserrat Classic Bold"/>
              </a:rPr>
              <a:t>PAR LA MALADIE DE PARKINSON </a:t>
            </a:r>
            <a:endParaRPr b="0" lang="fr-FR" sz="353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5e8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 2"/>
          <p:cNvSpPr/>
          <p:nvPr/>
        </p:nvSpPr>
        <p:spPr>
          <a:xfrm>
            <a:off x="12064320" y="6498720"/>
            <a:ext cx="5425920" cy="3737160"/>
          </a:xfrm>
          <a:custGeom>
            <a:avLst/>
            <a:gdLst/>
            <a:ahLst/>
            <a:rect l="l" t="t" r="r" b="b"/>
            <a:pathLst>
              <a:path w="5426296" h="3737389">
                <a:moveTo>
                  <a:pt x="0" y="0"/>
                </a:moveTo>
                <a:lnTo>
                  <a:pt x="5426297" y="0"/>
                </a:lnTo>
                <a:lnTo>
                  <a:pt x="5426297" y="3737389"/>
                </a:lnTo>
                <a:lnTo>
                  <a:pt x="0" y="373738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Freeform 3"/>
          <p:cNvSpPr/>
          <p:nvPr/>
        </p:nvSpPr>
        <p:spPr>
          <a:xfrm>
            <a:off x="3189600" y="1694880"/>
            <a:ext cx="3333960" cy="4593960"/>
          </a:xfrm>
          <a:custGeom>
            <a:avLst/>
            <a:gdLst/>
            <a:ahLst/>
            <a:rect l="l" t="t" r="r" b="b"/>
            <a:pathLst>
              <a:path w="3334375" h="4594140">
                <a:moveTo>
                  <a:pt x="0" y="0"/>
                </a:moveTo>
                <a:lnTo>
                  <a:pt x="3334375" y="0"/>
                </a:lnTo>
                <a:lnTo>
                  <a:pt x="3334375" y="4594139"/>
                </a:lnTo>
                <a:lnTo>
                  <a:pt x="0" y="459413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0" name="Group 4"/>
          <p:cNvGrpSpPr/>
          <p:nvPr/>
        </p:nvGrpSpPr>
        <p:grpSpPr>
          <a:xfrm>
            <a:off x="3083760" y="6388560"/>
            <a:ext cx="8760600" cy="3248280"/>
            <a:chOff x="3083760" y="6388560"/>
            <a:chExt cx="8760600" cy="3248280"/>
          </a:xfrm>
        </p:grpSpPr>
        <p:sp>
          <p:nvSpPr>
            <p:cNvPr id="81" name="Freeform 5"/>
            <p:cNvSpPr/>
            <p:nvPr/>
          </p:nvSpPr>
          <p:spPr>
            <a:xfrm>
              <a:off x="3083760" y="6498720"/>
              <a:ext cx="8760600" cy="3003120"/>
            </a:xfrm>
            <a:custGeom>
              <a:avLst/>
              <a:gdLst/>
              <a:ahLst/>
              <a:rect l="l" t="t" r="r" b="b"/>
              <a:pathLst>
                <a:path w="2268912" h="777855">
                  <a:moveTo>
                    <a:pt x="0" y="0"/>
                  </a:moveTo>
                  <a:lnTo>
                    <a:pt x="2268912" y="0"/>
                  </a:lnTo>
                  <a:lnTo>
                    <a:pt x="2268912" y="777855"/>
                  </a:lnTo>
                  <a:lnTo>
                    <a:pt x="0" y="777855"/>
                  </a:lnTo>
                  <a:close/>
                </a:path>
              </a:pathLst>
            </a:custGeom>
            <a:solidFill>
              <a:srgbClr val="0000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" name="TextBox 6"/>
            <p:cNvSpPr/>
            <p:nvPr/>
          </p:nvSpPr>
          <p:spPr>
            <a:xfrm>
              <a:off x="3083760" y="6388560"/>
              <a:ext cx="3138120" cy="324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3" name="Group 7"/>
          <p:cNvGrpSpPr/>
          <p:nvPr/>
        </p:nvGrpSpPr>
        <p:grpSpPr>
          <a:xfrm>
            <a:off x="6639840" y="2739960"/>
            <a:ext cx="11161800" cy="3248640"/>
            <a:chOff x="6639840" y="2739960"/>
            <a:chExt cx="11161800" cy="3248640"/>
          </a:xfrm>
        </p:grpSpPr>
        <p:sp>
          <p:nvSpPr>
            <p:cNvPr id="84" name="Freeform 8"/>
            <p:cNvSpPr/>
            <p:nvPr/>
          </p:nvSpPr>
          <p:spPr>
            <a:xfrm>
              <a:off x="6639840" y="2850120"/>
              <a:ext cx="11161800" cy="2482920"/>
            </a:xfrm>
            <a:custGeom>
              <a:avLst/>
              <a:gdLst/>
              <a:ahLst/>
              <a:rect l="l" t="t" r="r" b="b"/>
              <a:pathLst>
                <a:path w="2890723" h="643127">
                  <a:moveTo>
                    <a:pt x="0" y="0"/>
                  </a:moveTo>
                  <a:lnTo>
                    <a:pt x="2890723" y="0"/>
                  </a:lnTo>
                  <a:lnTo>
                    <a:pt x="2890723" y="643127"/>
                  </a:lnTo>
                  <a:lnTo>
                    <a:pt x="0" y="643127"/>
                  </a:lnTo>
                  <a:close/>
                </a:path>
              </a:pathLst>
            </a:custGeom>
            <a:solidFill>
              <a:srgbClr val="0000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" name="TextBox 9"/>
            <p:cNvSpPr/>
            <p:nvPr/>
          </p:nvSpPr>
          <p:spPr>
            <a:xfrm>
              <a:off x="6639840" y="2739960"/>
              <a:ext cx="3138120" cy="3248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6" name="Freeform 10"/>
          <p:cNvSpPr/>
          <p:nvPr/>
        </p:nvSpPr>
        <p:spPr>
          <a:xfrm>
            <a:off x="111600" y="122400"/>
            <a:ext cx="1834200" cy="1572120"/>
          </a:xfrm>
          <a:custGeom>
            <a:avLst/>
            <a:gdLst/>
            <a:ahLst/>
            <a:rect l="l" t="t" r="r" b="b"/>
            <a:pathLst>
              <a:path w="1834486" h="1572416">
                <a:moveTo>
                  <a:pt x="0" y="0"/>
                </a:moveTo>
                <a:lnTo>
                  <a:pt x="1834486" y="0"/>
                </a:lnTo>
                <a:lnTo>
                  <a:pt x="1834486" y="1572417"/>
                </a:lnTo>
                <a:lnTo>
                  <a:pt x="0" y="157241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TextBox 11"/>
          <p:cNvSpPr/>
          <p:nvPr/>
        </p:nvSpPr>
        <p:spPr>
          <a:xfrm>
            <a:off x="3259080" y="6693840"/>
            <a:ext cx="8409600" cy="286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>
              <a:lnSpc>
                <a:spcPts val="3220"/>
              </a:lnSpc>
              <a:buNone/>
              <a:tabLst>
                <a:tab algn="l" pos="0"/>
              </a:tabLst>
            </a:pPr>
            <a:r>
              <a:rPr b="0" lang="en-US" sz="2300" spc="-89" strike="noStrike">
                <a:solidFill>
                  <a:srgbClr val="ffffff"/>
                </a:solidFill>
                <a:latin typeface="Montserrat Light"/>
              </a:rPr>
              <a:t>"J'ai pu réduire de manière conséquente les médications par l'énergie de ce projet. </a:t>
            </a:r>
            <a:endParaRPr b="0" lang="fr-FR" sz="2300" spc="-1" strike="noStrike">
              <a:latin typeface="Arial"/>
            </a:endParaRPr>
          </a:p>
          <a:p>
            <a:pPr algn="r">
              <a:lnSpc>
                <a:spcPts val="3220"/>
              </a:lnSpc>
              <a:buNone/>
              <a:tabLst>
                <a:tab algn="l" pos="0"/>
              </a:tabLst>
            </a:pPr>
            <a:r>
              <a:rPr b="0" lang="en-US" sz="2300" spc="-89" strike="noStrike">
                <a:solidFill>
                  <a:srgbClr val="ffffff"/>
                </a:solidFill>
                <a:latin typeface="Montserrat Light"/>
              </a:rPr>
              <a:t>.Je me suis lancé dans une préparation intense, c'est, pour moi, un message d'espoir pour les patients atteints de ces maladies.</a:t>
            </a:r>
            <a:endParaRPr b="0" lang="fr-FR" sz="2300" spc="-1" strike="noStrike">
              <a:latin typeface="Arial"/>
            </a:endParaRPr>
          </a:p>
          <a:p>
            <a:pPr algn="r">
              <a:lnSpc>
                <a:spcPts val="3220"/>
              </a:lnSpc>
              <a:buNone/>
              <a:tabLst>
                <a:tab algn="l" pos="0"/>
              </a:tabLst>
            </a:pPr>
            <a:endParaRPr b="0" lang="fr-FR" sz="1800" spc="-1" strike="noStrike">
              <a:latin typeface="Arial"/>
            </a:endParaRPr>
          </a:p>
          <a:p>
            <a:pPr algn="r">
              <a:lnSpc>
                <a:spcPts val="3220"/>
              </a:lnSpc>
              <a:buNone/>
              <a:tabLst>
                <a:tab algn="l" pos="0"/>
              </a:tabLst>
            </a:pPr>
            <a:r>
              <a:rPr b="0" lang="en-US" sz="2300" spc="-92" strike="noStrike">
                <a:solidFill>
                  <a:srgbClr val="ffffff"/>
                </a:solidFill>
                <a:latin typeface="Montserrat Light Bold Italics"/>
              </a:rPr>
              <a:t>" Qui ose, Vivra ! "</a:t>
            </a:r>
            <a:r>
              <a:rPr b="0" lang="en-US" sz="2300" spc="-92" strike="noStrike">
                <a:solidFill>
                  <a:srgbClr val="ffffff"/>
                </a:solidFill>
                <a:latin typeface="Montserrat Light"/>
              </a:rPr>
              <a:t> </a:t>
            </a:r>
            <a:endParaRPr b="0" lang="fr-FR" sz="2300" spc="-1" strike="noStrike">
              <a:latin typeface="Arial"/>
            </a:endParaRPr>
          </a:p>
          <a:p>
            <a:pPr algn="r">
              <a:lnSpc>
                <a:spcPts val="3220"/>
              </a:lnSpc>
              <a:buNone/>
              <a:tabLst>
                <a:tab algn="l" pos="0"/>
              </a:tabLst>
            </a:pPr>
            <a:r>
              <a:rPr b="0" lang="en-US" sz="2300" spc="-92" strike="noStrike">
                <a:solidFill>
                  <a:srgbClr val="ffffff"/>
                </a:solidFill>
                <a:latin typeface="Montserrat Light"/>
              </a:rPr>
              <a:t> </a:t>
            </a:r>
            <a:endParaRPr b="0" lang="fr-FR" sz="2300" spc="-1" strike="noStrike">
              <a:latin typeface="Arial"/>
            </a:endParaRPr>
          </a:p>
        </p:txBody>
      </p:sp>
      <p:sp>
        <p:nvSpPr>
          <p:cNvPr id="88" name="TextBox 12"/>
          <p:cNvSpPr/>
          <p:nvPr/>
        </p:nvSpPr>
        <p:spPr>
          <a:xfrm>
            <a:off x="6842520" y="3068640"/>
            <a:ext cx="10443600" cy="204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>
              <a:lnSpc>
                <a:spcPts val="3220"/>
              </a:lnSpc>
              <a:buNone/>
            </a:pPr>
            <a:r>
              <a:rPr b="0" lang="en-US" sz="2300" spc="-89" strike="noStrike">
                <a:solidFill>
                  <a:srgbClr val="ffffff"/>
                </a:solidFill>
                <a:latin typeface="Montserrat Light"/>
              </a:rPr>
              <a:t>« La Whitbread a toujours exercé sur moi une attirance bien à part : c‘est l‘aventure associée à la course “absolue“.</a:t>
            </a:r>
            <a:endParaRPr b="0" lang="fr-FR" sz="2300" spc="-1" strike="noStrike">
              <a:latin typeface="Arial"/>
            </a:endParaRPr>
          </a:p>
          <a:p>
            <a:pPr algn="just">
              <a:lnSpc>
                <a:spcPts val="3220"/>
              </a:lnSpc>
              <a:buNone/>
            </a:pPr>
            <a:r>
              <a:rPr b="0" lang="en-US" sz="2300" spc="-89" strike="noStrike">
                <a:solidFill>
                  <a:srgbClr val="ffffff"/>
                </a:solidFill>
                <a:latin typeface="Montserrat Light"/>
              </a:rPr>
              <a:t>J‘ai été partagé depuis l‘adolescence entre vocation maritime et médicale. </a:t>
            </a:r>
            <a:endParaRPr b="0" lang="fr-FR" sz="2300" spc="-1" strike="noStrike">
              <a:latin typeface="Arial"/>
            </a:endParaRPr>
          </a:p>
          <a:p>
            <a:pPr algn="just">
              <a:lnSpc>
                <a:spcPts val="3220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 algn="just">
              <a:lnSpc>
                <a:spcPts val="3220"/>
              </a:lnSpc>
              <a:buNone/>
            </a:pPr>
            <a:r>
              <a:rPr b="0" lang="en-US" sz="2300" spc="-92" strike="noStrike">
                <a:solidFill>
                  <a:srgbClr val="ffffff"/>
                </a:solidFill>
                <a:latin typeface="Montserrat Light"/>
              </a:rPr>
              <a:t>"</a:t>
            </a:r>
            <a:r>
              <a:rPr b="0" lang="en-US" sz="2300" spc="-92" strike="noStrike">
                <a:solidFill>
                  <a:srgbClr val="ffffff"/>
                </a:solidFill>
                <a:latin typeface="Montserrat Light Bold"/>
              </a:rPr>
              <a:t>Bertrand est venu vers nous et c'est lui qui nous porte aujourd'hui " </a:t>
            </a:r>
            <a:endParaRPr b="0" lang="fr-FR" sz="2300" spc="-1" strike="noStrike">
              <a:latin typeface="Arial"/>
            </a:endParaRPr>
          </a:p>
        </p:txBody>
      </p:sp>
      <p:sp>
        <p:nvSpPr>
          <p:cNvPr id="89" name="TextBox 13"/>
          <p:cNvSpPr/>
          <p:nvPr/>
        </p:nvSpPr>
        <p:spPr>
          <a:xfrm>
            <a:off x="6679080" y="5583960"/>
            <a:ext cx="5310360" cy="38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044"/>
              </a:lnSpc>
              <a:buNone/>
            </a:pPr>
            <a:r>
              <a:rPr b="0" lang="en-US" sz="2170" spc="-86" strike="noStrike">
                <a:solidFill>
                  <a:srgbClr val="000084"/>
                </a:solidFill>
                <a:latin typeface="Open Sans Extra Bold"/>
              </a:rPr>
              <a:t>Docteur Tanneguy RAFFRAY, skipper</a:t>
            </a:r>
            <a:endParaRPr b="0" lang="fr-FR" sz="2170" spc="-1" strike="noStrike">
              <a:latin typeface="Arial"/>
            </a:endParaRPr>
          </a:p>
        </p:txBody>
      </p:sp>
      <p:sp>
        <p:nvSpPr>
          <p:cNvPr id="90" name="TextBox 14"/>
          <p:cNvSpPr/>
          <p:nvPr/>
        </p:nvSpPr>
        <p:spPr>
          <a:xfrm>
            <a:off x="6842520" y="9770040"/>
            <a:ext cx="5108040" cy="38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>
              <a:lnSpc>
                <a:spcPts val="3044"/>
              </a:lnSpc>
              <a:buNone/>
            </a:pPr>
            <a:r>
              <a:rPr b="0" lang="en-US" sz="2170" spc="-86" strike="noStrike">
                <a:solidFill>
                  <a:srgbClr val="000084"/>
                </a:solidFill>
                <a:latin typeface="Open Sans Extra Bold"/>
              </a:rPr>
              <a:t>Bertrand DELHOM, équiper</a:t>
            </a:r>
            <a:endParaRPr b="0" lang="fr-FR" sz="2170" spc="-1" strike="noStrike">
              <a:latin typeface="Arial"/>
            </a:endParaRPr>
          </a:p>
        </p:txBody>
      </p:sp>
      <p:sp>
        <p:nvSpPr>
          <p:cNvPr id="91" name="TextBox 15"/>
          <p:cNvSpPr/>
          <p:nvPr/>
        </p:nvSpPr>
        <p:spPr>
          <a:xfrm>
            <a:off x="2238120" y="379440"/>
            <a:ext cx="14740920" cy="70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536"/>
              </a:lnSpc>
              <a:buNone/>
            </a:pPr>
            <a:r>
              <a:rPr b="0" lang="en-US" sz="4220" spc="120" strike="noStrike">
                <a:solidFill>
                  <a:srgbClr val="000084"/>
                </a:solidFill>
                <a:latin typeface="Montserrat Classic Bold"/>
              </a:rPr>
              <a:t>LA NAISSANCE DU PROJET</a:t>
            </a:r>
            <a:endParaRPr b="0" lang="fr-FR" sz="422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"/>
          <p:cNvPicPr/>
          <p:nvPr/>
        </p:nvPicPr>
        <p:blipFill>
          <a:blip r:embed="rId1"/>
          <a:srcRect l="0" t="4916" r="0" b="11847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ln w="0">
            <a:noFill/>
          </a:ln>
        </p:spPr>
      </p:pic>
      <p:grpSp>
        <p:nvGrpSpPr>
          <p:cNvPr id="93" name="Group 3"/>
          <p:cNvGrpSpPr/>
          <p:nvPr/>
        </p:nvGrpSpPr>
        <p:grpSpPr>
          <a:xfrm>
            <a:off x="1494720" y="2882880"/>
            <a:ext cx="15297840" cy="3448080"/>
            <a:chOff x="1494720" y="2882880"/>
            <a:chExt cx="15297840" cy="3448080"/>
          </a:xfrm>
        </p:grpSpPr>
        <p:sp>
          <p:nvSpPr>
            <p:cNvPr id="94" name="Freeform 4"/>
            <p:cNvSpPr/>
            <p:nvPr/>
          </p:nvSpPr>
          <p:spPr>
            <a:xfrm>
              <a:off x="1494720" y="3244680"/>
              <a:ext cx="15297840" cy="3086280"/>
            </a:xfrm>
            <a:custGeom>
              <a:avLst/>
              <a:gdLst/>
              <a:ahLst/>
              <a:rect l="l" t="t" r="r" b="b"/>
              <a:pathLst>
                <a:path w="4029175" h="812933">
                  <a:moveTo>
                    <a:pt x="0" y="0"/>
                  </a:moveTo>
                  <a:lnTo>
                    <a:pt x="4029175" y="0"/>
                  </a:lnTo>
                  <a:lnTo>
                    <a:pt x="4029175" y="812933"/>
                  </a:lnTo>
                  <a:lnTo>
                    <a:pt x="0" y="812933"/>
                  </a:lnTo>
                  <a:close/>
                </a:path>
              </a:pathLst>
            </a:custGeom>
            <a:solidFill>
              <a:srgbClr val="000084">
                <a:alpha val="4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" name="TextBox 5"/>
            <p:cNvSpPr/>
            <p:nvPr/>
          </p:nvSpPr>
          <p:spPr>
            <a:xfrm>
              <a:off x="1494720" y="2882880"/>
              <a:ext cx="3085560" cy="344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96" name="Group 6"/>
          <p:cNvGrpSpPr/>
          <p:nvPr/>
        </p:nvGrpSpPr>
        <p:grpSpPr>
          <a:xfrm>
            <a:off x="1494720" y="3610080"/>
            <a:ext cx="15297840" cy="2265120"/>
            <a:chOff x="1494720" y="3610080"/>
            <a:chExt cx="15297840" cy="2265120"/>
          </a:xfrm>
        </p:grpSpPr>
        <p:sp>
          <p:nvSpPr>
            <p:cNvPr id="97" name="TextBox 7"/>
            <p:cNvSpPr/>
            <p:nvPr/>
          </p:nvSpPr>
          <p:spPr>
            <a:xfrm>
              <a:off x="1494720" y="3610080"/>
              <a:ext cx="15297840" cy="2078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5457"/>
                </a:lnSpc>
                <a:buNone/>
              </a:pPr>
              <a:r>
                <a:rPr b="0" lang="en-US" sz="4160" spc="117" strike="noStrike">
                  <a:solidFill>
                    <a:srgbClr val="ffffff"/>
                  </a:solidFill>
                  <a:latin typeface="Montserrat Classic Bold"/>
                </a:rPr>
                <a:t>UN DÉFI EXTRAORDINAIRE </a:t>
              </a:r>
              <a:endParaRPr b="0" lang="fr-FR" sz="4160" spc="-1" strike="noStrike">
                <a:latin typeface="Arial"/>
              </a:endParaRPr>
            </a:p>
            <a:p>
              <a:pPr algn="ctr">
                <a:lnSpc>
                  <a:spcPts val="5457"/>
                </a:lnSpc>
                <a:buNone/>
              </a:pPr>
              <a:r>
                <a:rPr b="0" lang="en-US" sz="4160" spc="117" strike="noStrike">
                  <a:solidFill>
                    <a:srgbClr val="ffffff"/>
                  </a:solidFill>
                  <a:latin typeface="Montserrat Classic Bold"/>
                </a:rPr>
                <a:t>GRACE A DES FEMMES &amp; DES HOMMES ORDINAIRES</a:t>
              </a:r>
              <a:endParaRPr b="0" lang="fr-FR" sz="4160" spc="-1" strike="noStrike">
                <a:latin typeface="Arial"/>
              </a:endParaRPr>
            </a:p>
          </p:txBody>
        </p:sp>
        <p:sp>
          <p:nvSpPr>
            <p:cNvPr id="98" name="TextBox 8"/>
            <p:cNvSpPr/>
            <p:nvPr/>
          </p:nvSpPr>
          <p:spPr>
            <a:xfrm>
              <a:off x="6079320" y="5349600"/>
              <a:ext cx="6129000" cy="525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9" name="AutoShape 9"/>
          <p:cNvSpPr/>
          <p:nvPr/>
        </p:nvSpPr>
        <p:spPr>
          <a:xfrm>
            <a:off x="4290480" y="5501520"/>
            <a:ext cx="9706680" cy="360"/>
          </a:xfrm>
          <a:prstGeom prst="line">
            <a:avLst/>
          </a:prstGeom>
          <a:ln w="38100">
            <a:solidFill>
              <a:srgbClr val="f8962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5e8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2"/>
          <p:cNvGrpSpPr/>
          <p:nvPr/>
        </p:nvGrpSpPr>
        <p:grpSpPr>
          <a:xfrm>
            <a:off x="3231000" y="355320"/>
            <a:ext cx="2345760" cy="2335320"/>
            <a:chOff x="3231000" y="355320"/>
            <a:chExt cx="2345760" cy="2335320"/>
          </a:xfrm>
        </p:grpSpPr>
        <p:grpSp>
          <p:nvGrpSpPr>
            <p:cNvPr id="101" name="Group 3"/>
            <p:cNvGrpSpPr/>
            <p:nvPr/>
          </p:nvGrpSpPr>
          <p:grpSpPr>
            <a:xfrm>
              <a:off x="3231000" y="355320"/>
              <a:ext cx="2345760" cy="2335320"/>
              <a:chOff x="3231000" y="355320"/>
              <a:chExt cx="2345760" cy="2335320"/>
            </a:xfrm>
          </p:grpSpPr>
          <p:sp>
            <p:nvSpPr>
              <p:cNvPr id="102" name="Freeform 4"/>
              <p:cNvSpPr/>
              <p:nvPr/>
            </p:nvSpPr>
            <p:spPr>
              <a:xfrm rot="16200000">
                <a:off x="3236040" y="349920"/>
                <a:ext cx="2335320" cy="2345760"/>
              </a:xfrm>
              <a:custGeom>
                <a:avLst/>
                <a:gdLst/>
                <a:ah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962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3" name="TextBox 5"/>
              <p:cNvSpPr/>
              <p:nvPr/>
            </p:nvSpPr>
            <p:spPr>
              <a:xfrm rot="16200000">
                <a:off x="3396240" y="515160"/>
                <a:ext cx="1905840" cy="20160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04" name="Group 6"/>
            <p:cNvGrpSpPr/>
            <p:nvPr/>
          </p:nvGrpSpPr>
          <p:grpSpPr>
            <a:xfrm>
              <a:off x="3484800" y="595440"/>
              <a:ext cx="1854720" cy="1854720"/>
              <a:chOff x="3484800" y="595440"/>
              <a:chExt cx="1854720" cy="1854720"/>
            </a:xfrm>
          </p:grpSpPr>
          <p:sp>
            <p:nvSpPr>
              <p:cNvPr id="105" name="Freeform 7"/>
              <p:cNvSpPr/>
              <p:nvPr/>
            </p:nvSpPr>
            <p:spPr>
              <a:xfrm>
                <a:off x="3484800" y="595440"/>
                <a:ext cx="1854720" cy="185472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1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106" name="Group 8"/>
          <p:cNvGrpSpPr/>
          <p:nvPr/>
        </p:nvGrpSpPr>
        <p:grpSpPr>
          <a:xfrm>
            <a:off x="5880600" y="730440"/>
            <a:ext cx="5563080" cy="1589400"/>
            <a:chOff x="5880600" y="730440"/>
            <a:chExt cx="5563080" cy="1589400"/>
          </a:xfrm>
        </p:grpSpPr>
        <p:sp>
          <p:nvSpPr>
            <p:cNvPr id="107" name="TextBox 9"/>
            <p:cNvSpPr/>
            <p:nvPr/>
          </p:nvSpPr>
          <p:spPr>
            <a:xfrm>
              <a:off x="5889960" y="730440"/>
              <a:ext cx="5553720" cy="527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4158"/>
                </a:lnSpc>
                <a:buNone/>
              </a:pPr>
              <a:r>
                <a:rPr b="0" lang="en-US" sz="2720" spc="296" strike="noStrike">
                  <a:solidFill>
                    <a:srgbClr val="000084"/>
                  </a:solidFill>
                  <a:latin typeface="Montserrat Classic"/>
                </a:rPr>
                <a:t>TANNEGUY RAFFRAY</a:t>
              </a:r>
              <a:endParaRPr b="0" lang="fr-FR" sz="2720" spc="-1" strike="noStrike">
                <a:latin typeface="Arial"/>
              </a:endParaRPr>
            </a:p>
          </p:txBody>
        </p:sp>
        <p:sp>
          <p:nvSpPr>
            <p:cNvPr id="108" name="TextBox 10"/>
            <p:cNvSpPr/>
            <p:nvPr/>
          </p:nvSpPr>
          <p:spPr>
            <a:xfrm>
              <a:off x="5880600" y="1435320"/>
              <a:ext cx="5550840" cy="88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3484"/>
                </a:lnSpc>
                <a:buNone/>
              </a:pPr>
              <a:r>
                <a:rPr b="0" lang="en-US" sz="2040" spc="140" strike="noStrike">
                  <a:solidFill>
                    <a:srgbClr val="000084"/>
                  </a:solidFill>
                  <a:latin typeface="Montserrat Light"/>
                </a:rPr>
                <a:t>Skipper, chef de projet </a:t>
              </a:r>
              <a:endParaRPr b="0" lang="fr-FR" sz="2040" spc="-1" strike="noStrike">
                <a:latin typeface="Arial"/>
              </a:endParaRPr>
            </a:p>
            <a:p>
              <a:pPr>
                <a:lnSpc>
                  <a:spcPts val="3484"/>
                </a:lnSpc>
                <a:buNone/>
              </a:pPr>
              <a:r>
                <a:rPr b="0" lang="en-US" sz="2040" spc="140" strike="noStrike">
                  <a:solidFill>
                    <a:srgbClr val="000084"/>
                  </a:solidFill>
                  <a:latin typeface="Montserrat Light"/>
                </a:rPr>
                <a:t>et Medecin Ophtalmologue</a:t>
              </a:r>
              <a:endParaRPr b="0" lang="fr-FR" sz="2040" spc="-1" strike="noStrike">
                <a:latin typeface="Arial"/>
              </a:endParaRPr>
            </a:p>
          </p:txBody>
        </p:sp>
        <p:sp>
          <p:nvSpPr>
            <p:cNvPr id="109" name="AutoShape 11"/>
            <p:cNvSpPr/>
            <p:nvPr/>
          </p:nvSpPr>
          <p:spPr>
            <a:xfrm>
              <a:off x="5880600" y="1328040"/>
              <a:ext cx="4622400" cy="55080"/>
            </a:xfrm>
            <a:prstGeom prst="rect">
              <a:avLst/>
            </a:prstGeom>
            <a:solidFill>
              <a:srgbClr val="0000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0" name="TextBox 12"/>
          <p:cNvSpPr/>
          <p:nvPr/>
        </p:nvSpPr>
        <p:spPr>
          <a:xfrm>
            <a:off x="0" y="947160"/>
            <a:ext cx="3230640" cy="120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759"/>
              </a:lnSpc>
              <a:buNone/>
            </a:pPr>
            <a:r>
              <a:rPr b="0" lang="en-US" sz="3400" spc="-1" strike="noStrike">
                <a:solidFill>
                  <a:srgbClr val="000087"/>
                </a:solidFill>
                <a:latin typeface="Open Sans Extra Bold"/>
              </a:rPr>
              <a:t>Les porteurs du projet</a:t>
            </a:r>
            <a:endParaRPr b="0" lang="fr-FR" sz="3400" spc="-1" strike="noStrike">
              <a:latin typeface="Arial"/>
            </a:endParaRPr>
          </a:p>
        </p:txBody>
      </p:sp>
      <p:grpSp>
        <p:nvGrpSpPr>
          <p:cNvPr id="111" name="Group 13"/>
          <p:cNvGrpSpPr/>
          <p:nvPr/>
        </p:nvGrpSpPr>
        <p:grpSpPr>
          <a:xfrm>
            <a:off x="11240280" y="199440"/>
            <a:ext cx="1772640" cy="1780560"/>
            <a:chOff x="11240280" y="199440"/>
            <a:chExt cx="1772640" cy="1780560"/>
          </a:xfrm>
        </p:grpSpPr>
        <p:sp>
          <p:nvSpPr>
            <p:cNvPr id="112" name="Freeform 14"/>
            <p:cNvSpPr/>
            <p:nvPr/>
          </p:nvSpPr>
          <p:spPr>
            <a:xfrm>
              <a:off x="11240280" y="199440"/>
              <a:ext cx="1772640" cy="1780560"/>
            </a:xfrm>
            <a:custGeom>
              <a:avLst/>
              <a:gdLst/>
              <a:ah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962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" name="TextBox 15"/>
            <p:cNvSpPr/>
            <p:nvPr/>
          </p:nvSpPr>
          <p:spPr>
            <a:xfrm>
              <a:off x="11403360" y="282960"/>
              <a:ext cx="1446840" cy="1530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14" name="Group 16"/>
          <p:cNvGrpSpPr/>
          <p:nvPr/>
        </p:nvGrpSpPr>
        <p:grpSpPr>
          <a:xfrm>
            <a:off x="11422800" y="385920"/>
            <a:ext cx="1407960" cy="1407960"/>
            <a:chOff x="11422800" y="385920"/>
            <a:chExt cx="1407960" cy="1407960"/>
          </a:xfrm>
        </p:grpSpPr>
        <p:sp>
          <p:nvSpPr>
            <p:cNvPr id="115" name="Freeform 17"/>
            <p:cNvSpPr/>
            <p:nvPr/>
          </p:nvSpPr>
          <p:spPr>
            <a:xfrm>
              <a:off x="11422800" y="385920"/>
              <a:ext cx="1407960" cy="1407960"/>
            </a:xfrm>
            <a:custGeom>
              <a:avLst/>
              <a:gdLst/>
              <a:ah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6" name="TextBox 18"/>
          <p:cNvSpPr/>
          <p:nvPr/>
        </p:nvSpPr>
        <p:spPr>
          <a:xfrm>
            <a:off x="10955160" y="2061720"/>
            <a:ext cx="2666520" cy="37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2931"/>
              </a:lnSpc>
              <a:buNone/>
            </a:pPr>
            <a:r>
              <a:rPr b="0" lang="en-US" sz="1920" spc="208" strike="noStrike">
                <a:solidFill>
                  <a:srgbClr val="000084"/>
                </a:solidFill>
                <a:latin typeface="Montserrat Classic"/>
              </a:rPr>
              <a:t>STÉPHANE GRAS</a:t>
            </a:r>
            <a:endParaRPr b="0" lang="fr-FR" sz="1920" spc="-1" strike="noStrike">
              <a:latin typeface="Arial"/>
            </a:endParaRPr>
          </a:p>
        </p:txBody>
      </p:sp>
      <p:sp>
        <p:nvSpPr>
          <p:cNvPr id="117" name="TextBox 19"/>
          <p:cNvSpPr/>
          <p:nvPr/>
        </p:nvSpPr>
        <p:spPr>
          <a:xfrm>
            <a:off x="10948320" y="2557440"/>
            <a:ext cx="267300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2458"/>
              </a:lnSpc>
              <a:buNone/>
            </a:pPr>
            <a:r>
              <a:rPr b="0" lang="en-US" sz="1430" spc="97" strike="noStrike">
                <a:solidFill>
                  <a:srgbClr val="000084"/>
                </a:solidFill>
                <a:latin typeface="Montserrat Light"/>
              </a:rPr>
              <a:t>Second, co-chef de projet</a:t>
            </a:r>
            <a:endParaRPr b="0" lang="fr-FR" sz="1430" spc="-1" strike="noStrike">
              <a:latin typeface="Arial"/>
            </a:endParaRPr>
          </a:p>
        </p:txBody>
      </p:sp>
      <p:sp>
        <p:nvSpPr>
          <p:cNvPr id="118" name="AutoShape 20"/>
          <p:cNvSpPr/>
          <p:nvPr/>
        </p:nvSpPr>
        <p:spPr>
          <a:xfrm>
            <a:off x="10948320" y="2506680"/>
            <a:ext cx="2531520" cy="38880"/>
          </a:xfrm>
          <a:prstGeom prst="rect">
            <a:avLst/>
          </a:prstGeom>
          <a:solidFill>
            <a:srgbClr val="00008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9" name="Group 21"/>
          <p:cNvGrpSpPr/>
          <p:nvPr/>
        </p:nvGrpSpPr>
        <p:grpSpPr>
          <a:xfrm>
            <a:off x="14836320" y="201600"/>
            <a:ext cx="1772640" cy="1780560"/>
            <a:chOff x="14836320" y="201600"/>
            <a:chExt cx="1772640" cy="1780560"/>
          </a:xfrm>
        </p:grpSpPr>
        <p:grpSp>
          <p:nvGrpSpPr>
            <p:cNvPr id="120" name="Group 22"/>
            <p:cNvGrpSpPr/>
            <p:nvPr/>
          </p:nvGrpSpPr>
          <p:grpSpPr>
            <a:xfrm>
              <a:off x="14836320" y="201600"/>
              <a:ext cx="1772640" cy="1780560"/>
              <a:chOff x="14836320" y="201600"/>
              <a:chExt cx="1772640" cy="1780560"/>
            </a:xfrm>
          </p:grpSpPr>
          <p:sp>
            <p:nvSpPr>
              <p:cNvPr id="121" name="Freeform 23"/>
              <p:cNvSpPr/>
              <p:nvPr/>
            </p:nvSpPr>
            <p:spPr>
              <a:xfrm>
                <a:off x="14836320" y="201600"/>
                <a:ext cx="1772640" cy="1780560"/>
              </a:xfrm>
              <a:custGeom>
                <a:avLst/>
                <a:gdLst/>
                <a:ah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962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2" name="TextBox 24"/>
              <p:cNvSpPr/>
              <p:nvPr/>
            </p:nvSpPr>
            <p:spPr>
              <a:xfrm>
                <a:off x="14999400" y="285120"/>
                <a:ext cx="1446840" cy="15303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23" name="Group 25"/>
            <p:cNvGrpSpPr/>
            <p:nvPr/>
          </p:nvGrpSpPr>
          <p:grpSpPr>
            <a:xfrm>
              <a:off x="15018840" y="388080"/>
              <a:ext cx="1407960" cy="1407960"/>
              <a:chOff x="15018840" y="388080"/>
              <a:chExt cx="1407960" cy="1407960"/>
            </a:xfrm>
          </p:grpSpPr>
          <p:sp>
            <p:nvSpPr>
              <p:cNvPr id="124" name="Freeform 26"/>
              <p:cNvSpPr/>
              <p:nvPr/>
            </p:nvSpPr>
            <p:spPr>
              <a:xfrm>
                <a:off x="15018840" y="388080"/>
                <a:ext cx="1407960" cy="140796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3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125" name="TextBox 27"/>
          <p:cNvSpPr/>
          <p:nvPr/>
        </p:nvSpPr>
        <p:spPr>
          <a:xfrm>
            <a:off x="14463360" y="2125800"/>
            <a:ext cx="3251880" cy="37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2931"/>
              </a:lnSpc>
              <a:buNone/>
            </a:pPr>
            <a:r>
              <a:rPr b="0" lang="en-US" sz="1920" spc="208" strike="noStrike">
                <a:solidFill>
                  <a:srgbClr val="000084"/>
                </a:solidFill>
                <a:latin typeface="Montserrat Classic"/>
              </a:rPr>
              <a:t>PATRICK BELLENFANT</a:t>
            </a:r>
            <a:endParaRPr b="0" lang="fr-FR" sz="1920" spc="-1" strike="noStrike">
              <a:latin typeface="Arial"/>
            </a:endParaRPr>
          </a:p>
        </p:txBody>
      </p:sp>
      <p:sp>
        <p:nvSpPr>
          <p:cNvPr id="126" name="TextBox 28"/>
          <p:cNvSpPr/>
          <p:nvPr/>
        </p:nvSpPr>
        <p:spPr>
          <a:xfrm>
            <a:off x="14768280" y="2580840"/>
            <a:ext cx="267300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2458"/>
              </a:lnSpc>
              <a:buNone/>
            </a:pPr>
            <a:r>
              <a:rPr b="0" lang="en-US" sz="1430" spc="97" strike="noStrike">
                <a:solidFill>
                  <a:srgbClr val="000084"/>
                </a:solidFill>
                <a:latin typeface="Montserrat Light"/>
              </a:rPr>
              <a:t>Direction financière</a:t>
            </a:r>
            <a:endParaRPr b="0" lang="fr-FR" sz="1430" spc="-1" strike="noStrike">
              <a:latin typeface="Arial"/>
            </a:endParaRPr>
          </a:p>
        </p:txBody>
      </p:sp>
      <p:sp>
        <p:nvSpPr>
          <p:cNvPr id="127" name="AutoShape 29"/>
          <p:cNvSpPr/>
          <p:nvPr/>
        </p:nvSpPr>
        <p:spPr>
          <a:xfrm>
            <a:off x="14713560" y="2526120"/>
            <a:ext cx="2531520" cy="38880"/>
          </a:xfrm>
          <a:prstGeom prst="rect">
            <a:avLst/>
          </a:prstGeom>
          <a:solidFill>
            <a:srgbClr val="00008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TextBox 30"/>
          <p:cNvSpPr/>
          <p:nvPr/>
        </p:nvSpPr>
        <p:spPr>
          <a:xfrm>
            <a:off x="1671120" y="3640320"/>
            <a:ext cx="14945400" cy="170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501"/>
              </a:lnSpc>
              <a:buNone/>
            </a:pPr>
            <a:r>
              <a:rPr b="0" lang="en-US" sz="2500" spc="-1" strike="noStrike">
                <a:solidFill>
                  <a:srgbClr val="000084"/>
                </a:solidFill>
                <a:latin typeface="arial"/>
              </a:rPr>
              <a:t>Une équipe </a:t>
            </a:r>
            <a:r>
              <a:rPr b="0" lang="en-US" sz="2500" spc="-1" strike="noStrike">
                <a:solidFill>
                  <a:srgbClr val="000084"/>
                </a:solidFill>
                <a:latin typeface="Arimo Bold"/>
              </a:rPr>
              <a:t>mixte</a:t>
            </a:r>
            <a:r>
              <a:rPr b="0" lang="en-US" sz="2500" spc="-1" strike="noStrike">
                <a:solidFill>
                  <a:srgbClr val="000084"/>
                </a:solidFill>
                <a:latin typeface="arial"/>
              </a:rPr>
              <a:t>, </a:t>
            </a:r>
            <a:r>
              <a:rPr b="0" lang="en-US" sz="2500" spc="-1" strike="noStrike">
                <a:solidFill>
                  <a:srgbClr val="000084"/>
                </a:solidFill>
                <a:latin typeface="Arimo Bold"/>
              </a:rPr>
              <a:t>intergénérationnelle </a:t>
            </a:r>
            <a:r>
              <a:rPr b="0" lang="en-US" sz="2500" spc="-1" strike="noStrike">
                <a:solidFill>
                  <a:srgbClr val="000084"/>
                </a:solidFill>
                <a:latin typeface="arial"/>
              </a:rPr>
              <a:t>et </a:t>
            </a:r>
            <a:r>
              <a:rPr b="0" lang="en-US" sz="2500" spc="-1" strike="noStrike">
                <a:solidFill>
                  <a:srgbClr val="000084"/>
                </a:solidFill>
                <a:latin typeface="Arimo Bold"/>
              </a:rPr>
              <a:t>compétente </a:t>
            </a:r>
            <a:r>
              <a:rPr b="0" lang="en-US" sz="2500" spc="-1" strike="noStrike">
                <a:solidFill>
                  <a:srgbClr val="000084"/>
                </a:solidFill>
                <a:latin typeface="arial"/>
              </a:rPr>
              <a:t>qui assure la mise en œuvre du projet de A à Z : </a:t>
            </a:r>
            <a:endParaRPr b="0" lang="fr-FR" sz="2500" spc="-1" strike="noStrike">
              <a:latin typeface="Arial"/>
            </a:endParaRPr>
          </a:p>
          <a:p>
            <a:pPr algn="ctr">
              <a:lnSpc>
                <a:spcPts val="3501"/>
              </a:lnSpc>
              <a:buNone/>
            </a:pPr>
            <a:r>
              <a:rPr b="0" lang="en-US" sz="2500" spc="-1" strike="noStrike">
                <a:solidFill>
                  <a:srgbClr val="000084"/>
                </a:solidFill>
                <a:latin typeface="Arimo Italics"/>
              </a:rPr>
              <a:t>"de la remise en état du bateau jusqu'à la ligne d'arrivée de l'OGR 2023"</a:t>
            </a:r>
            <a:endParaRPr b="0" lang="fr-FR" sz="2500" spc="-1" strike="noStrike">
              <a:latin typeface="Arial"/>
            </a:endParaRPr>
          </a:p>
          <a:p>
            <a:pPr algn="ctr">
              <a:lnSpc>
                <a:spcPts val="3501"/>
              </a:lnSpc>
              <a:buNone/>
            </a:pPr>
            <a:r>
              <a:rPr b="0" lang="en-US" sz="2500" spc="-1" strike="noStrike">
                <a:solidFill>
                  <a:srgbClr val="000084"/>
                </a:solidFill>
                <a:latin typeface="arial"/>
              </a:rPr>
              <a:t>L'équipage s'est rassemblé autour des valeurs de </a:t>
            </a:r>
            <a:r>
              <a:rPr b="0" lang="en-US" sz="2500" spc="-1" strike="noStrike">
                <a:solidFill>
                  <a:srgbClr val="000084"/>
                </a:solidFill>
                <a:latin typeface="Arimo Bold"/>
              </a:rPr>
              <a:t>transmission </a:t>
            </a:r>
            <a:r>
              <a:rPr b="0" lang="en-US" sz="2500" spc="-1" strike="noStrike">
                <a:solidFill>
                  <a:srgbClr val="000084"/>
                </a:solidFill>
                <a:latin typeface="arial"/>
              </a:rPr>
              <a:t>et de </a:t>
            </a:r>
            <a:r>
              <a:rPr b="0" lang="en-US" sz="2500" spc="-1" strike="noStrike">
                <a:solidFill>
                  <a:srgbClr val="000084"/>
                </a:solidFill>
                <a:latin typeface="Arimo Bold"/>
              </a:rPr>
              <a:t>partage d'expérience</a:t>
            </a:r>
            <a:r>
              <a:rPr b="0" lang="en-US" sz="2500" spc="-1" strike="noStrike">
                <a:solidFill>
                  <a:srgbClr val="000084"/>
                </a:solidFill>
                <a:latin typeface="arial"/>
              </a:rPr>
              <a:t>.</a:t>
            </a:r>
            <a:endParaRPr b="0" lang="fr-FR" sz="2500" spc="-1" strike="noStrike">
              <a:latin typeface="Arial"/>
            </a:endParaRPr>
          </a:p>
          <a:p>
            <a:pPr algn="ctr">
              <a:lnSpc>
                <a:spcPts val="2940"/>
              </a:lnSpc>
              <a:buNone/>
            </a:pPr>
            <a:endParaRPr b="0" lang="fr-FR" sz="1800" spc="-1" strike="noStrike">
              <a:latin typeface="Arial"/>
            </a:endParaRPr>
          </a:p>
        </p:txBody>
      </p:sp>
      <p:grpSp>
        <p:nvGrpSpPr>
          <p:cNvPr id="129" name="Group 31"/>
          <p:cNvGrpSpPr/>
          <p:nvPr/>
        </p:nvGrpSpPr>
        <p:grpSpPr>
          <a:xfrm>
            <a:off x="18269280" y="5797440"/>
            <a:ext cx="1407960" cy="1407960"/>
            <a:chOff x="18269280" y="5797440"/>
            <a:chExt cx="1407960" cy="1407960"/>
          </a:xfrm>
        </p:grpSpPr>
        <p:sp>
          <p:nvSpPr>
            <p:cNvPr id="130" name="Freeform 32"/>
            <p:cNvSpPr/>
            <p:nvPr/>
          </p:nvSpPr>
          <p:spPr>
            <a:xfrm>
              <a:off x="18269280" y="5797440"/>
              <a:ext cx="1407960" cy="1407960"/>
            </a:xfrm>
            <a:custGeom>
              <a:avLst/>
              <a:gdLst/>
              <a:ah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1" name="Group 33"/>
          <p:cNvGrpSpPr/>
          <p:nvPr/>
        </p:nvGrpSpPr>
        <p:grpSpPr>
          <a:xfrm>
            <a:off x="3905640" y="5667840"/>
            <a:ext cx="11694240" cy="3227760"/>
            <a:chOff x="3905640" y="5667840"/>
            <a:chExt cx="11694240" cy="3227760"/>
          </a:xfrm>
        </p:grpSpPr>
        <p:grpSp>
          <p:nvGrpSpPr>
            <p:cNvPr id="132" name="Group 34"/>
            <p:cNvGrpSpPr/>
            <p:nvPr/>
          </p:nvGrpSpPr>
          <p:grpSpPr>
            <a:xfrm>
              <a:off x="3905640" y="5701680"/>
              <a:ext cx="1005480" cy="1005480"/>
              <a:chOff x="3905640" y="5701680"/>
              <a:chExt cx="1005480" cy="1005480"/>
            </a:xfrm>
          </p:grpSpPr>
          <p:sp>
            <p:nvSpPr>
              <p:cNvPr id="133" name="Freeform 35"/>
              <p:cNvSpPr/>
              <p:nvPr/>
            </p:nvSpPr>
            <p:spPr>
              <a:xfrm>
                <a:off x="3905640" y="570168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5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34" name="Group 36"/>
            <p:cNvGrpSpPr/>
            <p:nvPr/>
          </p:nvGrpSpPr>
          <p:grpSpPr>
            <a:xfrm>
              <a:off x="4975920" y="5701680"/>
              <a:ext cx="1005480" cy="1005480"/>
              <a:chOff x="4975920" y="5701680"/>
              <a:chExt cx="1005480" cy="1005480"/>
            </a:xfrm>
          </p:grpSpPr>
          <p:sp>
            <p:nvSpPr>
              <p:cNvPr id="135" name="Freeform 37"/>
              <p:cNvSpPr/>
              <p:nvPr/>
            </p:nvSpPr>
            <p:spPr>
              <a:xfrm>
                <a:off x="4975920" y="570168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6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36" name="Group 38"/>
            <p:cNvGrpSpPr/>
            <p:nvPr/>
          </p:nvGrpSpPr>
          <p:grpSpPr>
            <a:xfrm>
              <a:off x="6045840" y="5701680"/>
              <a:ext cx="1005480" cy="1005480"/>
              <a:chOff x="6045840" y="5701680"/>
              <a:chExt cx="1005480" cy="1005480"/>
            </a:xfrm>
          </p:grpSpPr>
          <p:sp>
            <p:nvSpPr>
              <p:cNvPr id="137" name="Freeform 39"/>
              <p:cNvSpPr/>
              <p:nvPr/>
            </p:nvSpPr>
            <p:spPr>
              <a:xfrm>
                <a:off x="6045840" y="570168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7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38" name="Group 40"/>
            <p:cNvGrpSpPr/>
            <p:nvPr/>
          </p:nvGrpSpPr>
          <p:grpSpPr>
            <a:xfrm>
              <a:off x="7112880" y="5701680"/>
              <a:ext cx="1005480" cy="1005480"/>
              <a:chOff x="7112880" y="5701680"/>
              <a:chExt cx="1005480" cy="1005480"/>
            </a:xfrm>
          </p:grpSpPr>
          <p:sp>
            <p:nvSpPr>
              <p:cNvPr id="139" name="Freeform 41"/>
              <p:cNvSpPr/>
              <p:nvPr/>
            </p:nvSpPr>
            <p:spPr>
              <a:xfrm>
                <a:off x="7112880" y="570168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8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40" name="Group 42"/>
            <p:cNvGrpSpPr/>
            <p:nvPr/>
          </p:nvGrpSpPr>
          <p:grpSpPr>
            <a:xfrm>
              <a:off x="8179920" y="5701680"/>
              <a:ext cx="1005480" cy="1005480"/>
              <a:chOff x="8179920" y="5701680"/>
              <a:chExt cx="1005480" cy="1005480"/>
            </a:xfrm>
          </p:grpSpPr>
          <p:sp>
            <p:nvSpPr>
              <p:cNvPr id="141" name="Freeform 43"/>
              <p:cNvSpPr/>
              <p:nvPr/>
            </p:nvSpPr>
            <p:spPr>
              <a:xfrm>
                <a:off x="8179920" y="570168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9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42" name="Group 44"/>
            <p:cNvGrpSpPr/>
            <p:nvPr/>
          </p:nvGrpSpPr>
          <p:grpSpPr>
            <a:xfrm>
              <a:off x="9246600" y="5701680"/>
              <a:ext cx="1005480" cy="1005480"/>
              <a:chOff x="9246600" y="5701680"/>
              <a:chExt cx="1005480" cy="1005480"/>
            </a:xfrm>
          </p:grpSpPr>
          <p:sp>
            <p:nvSpPr>
              <p:cNvPr id="143" name="Freeform 45"/>
              <p:cNvSpPr/>
              <p:nvPr/>
            </p:nvSpPr>
            <p:spPr>
              <a:xfrm>
                <a:off x="9246600" y="570168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10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44" name="Group 46"/>
            <p:cNvGrpSpPr/>
            <p:nvPr/>
          </p:nvGrpSpPr>
          <p:grpSpPr>
            <a:xfrm>
              <a:off x="10313640" y="5701680"/>
              <a:ext cx="1005480" cy="1005480"/>
              <a:chOff x="10313640" y="5701680"/>
              <a:chExt cx="1005480" cy="1005480"/>
            </a:xfrm>
          </p:grpSpPr>
          <p:sp>
            <p:nvSpPr>
              <p:cNvPr id="145" name="Freeform 47"/>
              <p:cNvSpPr/>
              <p:nvPr/>
            </p:nvSpPr>
            <p:spPr>
              <a:xfrm>
                <a:off x="10313640" y="570168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11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46" name="Group 48"/>
            <p:cNvGrpSpPr/>
            <p:nvPr/>
          </p:nvGrpSpPr>
          <p:grpSpPr>
            <a:xfrm>
              <a:off x="11383920" y="5667840"/>
              <a:ext cx="1005480" cy="1005480"/>
              <a:chOff x="11383920" y="5667840"/>
              <a:chExt cx="1005480" cy="1005480"/>
            </a:xfrm>
          </p:grpSpPr>
          <p:sp>
            <p:nvSpPr>
              <p:cNvPr id="147" name="Freeform 49"/>
              <p:cNvSpPr/>
              <p:nvPr/>
            </p:nvSpPr>
            <p:spPr>
              <a:xfrm>
                <a:off x="11383920" y="566784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12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48" name="Group 50"/>
            <p:cNvGrpSpPr/>
            <p:nvPr/>
          </p:nvGrpSpPr>
          <p:grpSpPr>
            <a:xfrm>
              <a:off x="12447720" y="5667840"/>
              <a:ext cx="1005480" cy="1005480"/>
              <a:chOff x="12447720" y="5667840"/>
              <a:chExt cx="1005480" cy="1005480"/>
            </a:xfrm>
          </p:grpSpPr>
          <p:sp>
            <p:nvSpPr>
              <p:cNvPr id="149" name="Freeform 51"/>
              <p:cNvSpPr/>
              <p:nvPr/>
            </p:nvSpPr>
            <p:spPr>
              <a:xfrm>
                <a:off x="12447720" y="566784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13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50" name="Group 52"/>
            <p:cNvGrpSpPr/>
            <p:nvPr/>
          </p:nvGrpSpPr>
          <p:grpSpPr>
            <a:xfrm>
              <a:off x="13520880" y="5667840"/>
              <a:ext cx="1005480" cy="1005480"/>
              <a:chOff x="13520880" y="5667840"/>
              <a:chExt cx="1005480" cy="1005480"/>
            </a:xfrm>
          </p:grpSpPr>
          <p:sp>
            <p:nvSpPr>
              <p:cNvPr id="151" name="Freeform 53"/>
              <p:cNvSpPr/>
              <p:nvPr/>
            </p:nvSpPr>
            <p:spPr>
              <a:xfrm>
                <a:off x="13520880" y="566784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14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52" name="Group 54"/>
            <p:cNvGrpSpPr/>
            <p:nvPr/>
          </p:nvGrpSpPr>
          <p:grpSpPr>
            <a:xfrm>
              <a:off x="14594400" y="5667840"/>
              <a:ext cx="1005480" cy="1005480"/>
              <a:chOff x="14594400" y="5667840"/>
              <a:chExt cx="1005480" cy="1005480"/>
            </a:xfrm>
          </p:grpSpPr>
          <p:sp>
            <p:nvSpPr>
              <p:cNvPr id="153" name="Freeform 55"/>
              <p:cNvSpPr/>
              <p:nvPr/>
            </p:nvSpPr>
            <p:spPr>
              <a:xfrm>
                <a:off x="14594400" y="566784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15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54" name="Group 56"/>
            <p:cNvGrpSpPr/>
            <p:nvPr/>
          </p:nvGrpSpPr>
          <p:grpSpPr>
            <a:xfrm>
              <a:off x="3905640" y="6843600"/>
              <a:ext cx="1005480" cy="1005480"/>
              <a:chOff x="3905640" y="6843600"/>
              <a:chExt cx="1005480" cy="1005480"/>
            </a:xfrm>
          </p:grpSpPr>
          <p:sp>
            <p:nvSpPr>
              <p:cNvPr id="155" name="Freeform 57"/>
              <p:cNvSpPr/>
              <p:nvPr/>
            </p:nvSpPr>
            <p:spPr>
              <a:xfrm>
                <a:off x="3905640" y="684360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16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56" name="Group 58"/>
            <p:cNvGrpSpPr/>
            <p:nvPr/>
          </p:nvGrpSpPr>
          <p:grpSpPr>
            <a:xfrm>
              <a:off x="4975920" y="6843600"/>
              <a:ext cx="1005480" cy="1005480"/>
              <a:chOff x="4975920" y="6843600"/>
              <a:chExt cx="1005480" cy="1005480"/>
            </a:xfrm>
          </p:grpSpPr>
          <p:sp>
            <p:nvSpPr>
              <p:cNvPr id="157" name="Freeform 59"/>
              <p:cNvSpPr/>
              <p:nvPr/>
            </p:nvSpPr>
            <p:spPr>
              <a:xfrm>
                <a:off x="4975920" y="684360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17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58" name="Group 60"/>
            <p:cNvGrpSpPr/>
            <p:nvPr/>
          </p:nvGrpSpPr>
          <p:grpSpPr>
            <a:xfrm>
              <a:off x="6045840" y="6843600"/>
              <a:ext cx="1005480" cy="1005480"/>
              <a:chOff x="6045840" y="6843600"/>
              <a:chExt cx="1005480" cy="1005480"/>
            </a:xfrm>
          </p:grpSpPr>
          <p:sp>
            <p:nvSpPr>
              <p:cNvPr id="159" name="Freeform 61"/>
              <p:cNvSpPr/>
              <p:nvPr/>
            </p:nvSpPr>
            <p:spPr>
              <a:xfrm>
                <a:off x="6045840" y="684360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18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60" name="Group 62"/>
            <p:cNvGrpSpPr/>
            <p:nvPr/>
          </p:nvGrpSpPr>
          <p:grpSpPr>
            <a:xfrm>
              <a:off x="7112880" y="6843600"/>
              <a:ext cx="1005480" cy="1005480"/>
              <a:chOff x="7112880" y="6843600"/>
              <a:chExt cx="1005480" cy="1005480"/>
            </a:xfrm>
          </p:grpSpPr>
          <p:sp>
            <p:nvSpPr>
              <p:cNvPr id="161" name="Freeform 63"/>
              <p:cNvSpPr/>
              <p:nvPr/>
            </p:nvSpPr>
            <p:spPr>
              <a:xfrm>
                <a:off x="7112880" y="684360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19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62" name="Group 64"/>
            <p:cNvGrpSpPr/>
            <p:nvPr/>
          </p:nvGrpSpPr>
          <p:grpSpPr>
            <a:xfrm>
              <a:off x="8179920" y="6843600"/>
              <a:ext cx="1005480" cy="1005480"/>
              <a:chOff x="8179920" y="6843600"/>
              <a:chExt cx="1005480" cy="1005480"/>
            </a:xfrm>
          </p:grpSpPr>
          <p:sp>
            <p:nvSpPr>
              <p:cNvPr id="163" name="Freeform 65"/>
              <p:cNvSpPr/>
              <p:nvPr/>
            </p:nvSpPr>
            <p:spPr>
              <a:xfrm>
                <a:off x="8179920" y="684360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20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64" name="Group 66"/>
            <p:cNvGrpSpPr/>
            <p:nvPr/>
          </p:nvGrpSpPr>
          <p:grpSpPr>
            <a:xfrm>
              <a:off x="9246600" y="6843600"/>
              <a:ext cx="1005480" cy="1005480"/>
              <a:chOff x="9246600" y="6843600"/>
              <a:chExt cx="1005480" cy="1005480"/>
            </a:xfrm>
          </p:grpSpPr>
          <p:sp>
            <p:nvSpPr>
              <p:cNvPr id="165" name="Freeform 67"/>
              <p:cNvSpPr/>
              <p:nvPr/>
            </p:nvSpPr>
            <p:spPr>
              <a:xfrm>
                <a:off x="9246600" y="684360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21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66" name="Group 68"/>
            <p:cNvGrpSpPr/>
            <p:nvPr/>
          </p:nvGrpSpPr>
          <p:grpSpPr>
            <a:xfrm>
              <a:off x="10313640" y="6843600"/>
              <a:ext cx="1005480" cy="1005480"/>
              <a:chOff x="10313640" y="6843600"/>
              <a:chExt cx="1005480" cy="1005480"/>
            </a:xfrm>
          </p:grpSpPr>
          <p:sp>
            <p:nvSpPr>
              <p:cNvPr id="167" name="Freeform 69"/>
              <p:cNvSpPr/>
              <p:nvPr/>
            </p:nvSpPr>
            <p:spPr>
              <a:xfrm>
                <a:off x="10313640" y="684360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22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68" name="Group 70"/>
            <p:cNvGrpSpPr/>
            <p:nvPr/>
          </p:nvGrpSpPr>
          <p:grpSpPr>
            <a:xfrm>
              <a:off x="11383920" y="6809400"/>
              <a:ext cx="1005480" cy="1005480"/>
              <a:chOff x="11383920" y="6809400"/>
              <a:chExt cx="1005480" cy="1005480"/>
            </a:xfrm>
          </p:grpSpPr>
          <p:sp>
            <p:nvSpPr>
              <p:cNvPr id="169" name="Freeform 71"/>
              <p:cNvSpPr/>
              <p:nvPr/>
            </p:nvSpPr>
            <p:spPr>
              <a:xfrm>
                <a:off x="11383920" y="680940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23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70" name="Group 72"/>
            <p:cNvGrpSpPr/>
            <p:nvPr/>
          </p:nvGrpSpPr>
          <p:grpSpPr>
            <a:xfrm>
              <a:off x="12447720" y="6809400"/>
              <a:ext cx="1005480" cy="1005480"/>
              <a:chOff x="12447720" y="6809400"/>
              <a:chExt cx="1005480" cy="1005480"/>
            </a:xfrm>
          </p:grpSpPr>
          <p:sp>
            <p:nvSpPr>
              <p:cNvPr id="171" name="Freeform 73"/>
              <p:cNvSpPr/>
              <p:nvPr/>
            </p:nvSpPr>
            <p:spPr>
              <a:xfrm>
                <a:off x="12447720" y="680940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24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72" name="Group 74"/>
            <p:cNvGrpSpPr/>
            <p:nvPr/>
          </p:nvGrpSpPr>
          <p:grpSpPr>
            <a:xfrm>
              <a:off x="13520880" y="6809400"/>
              <a:ext cx="1005480" cy="1005480"/>
              <a:chOff x="13520880" y="6809400"/>
              <a:chExt cx="1005480" cy="1005480"/>
            </a:xfrm>
          </p:grpSpPr>
          <p:sp>
            <p:nvSpPr>
              <p:cNvPr id="173" name="Freeform 75"/>
              <p:cNvSpPr/>
              <p:nvPr/>
            </p:nvSpPr>
            <p:spPr>
              <a:xfrm>
                <a:off x="13520880" y="680940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25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74" name="Group 76"/>
            <p:cNvGrpSpPr/>
            <p:nvPr/>
          </p:nvGrpSpPr>
          <p:grpSpPr>
            <a:xfrm>
              <a:off x="14594400" y="6809400"/>
              <a:ext cx="1005480" cy="1005480"/>
              <a:chOff x="14594400" y="6809400"/>
              <a:chExt cx="1005480" cy="1005480"/>
            </a:xfrm>
          </p:grpSpPr>
          <p:sp>
            <p:nvSpPr>
              <p:cNvPr id="175" name="Freeform 77"/>
              <p:cNvSpPr/>
              <p:nvPr/>
            </p:nvSpPr>
            <p:spPr>
              <a:xfrm>
                <a:off x="14594400" y="680940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26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76" name="Group 78"/>
            <p:cNvGrpSpPr/>
            <p:nvPr/>
          </p:nvGrpSpPr>
          <p:grpSpPr>
            <a:xfrm>
              <a:off x="10885680" y="7890120"/>
              <a:ext cx="1005480" cy="1005480"/>
              <a:chOff x="10885680" y="7890120"/>
              <a:chExt cx="1005480" cy="1005480"/>
            </a:xfrm>
          </p:grpSpPr>
          <p:sp>
            <p:nvSpPr>
              <p:cNvPr id="177" name="Freeform 79"/>
              <p:cNvSpPr/>
              <p:nvPr/>
            </p:nvSpPr>
            <p:spPr>
              <a:xfrm>
                <a:off x="10885680" y="789012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27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78" name="Group 80"/>
            <p:cNvGrpSpPr/>
            <p:nvPr/>
          </p:nvGrpSpPr>
          <p:grpSpPr>
            <a:xfrm>
              <a:off x="9818640" y="7876440"/>
              <a:ext cx="1005480" cy="1005480"/>
              <a:chOff x="9818640" y="7876440"/>
              <a:chExt cx="1005480" cy="1005480"/>
            </a:xfrm>
          </p:grpSpPr>
          <p:sp>
            <p:nvSpPr>
              <p:cNvPr id="179" name="Freeform 81"/>
              <p:cNvSpPr/>
              <p:nvPr/>
            </p:nvSpPr>
            <p:spPr>
              <a:xfrm>
                <a:off x="9818640" y="787644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28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80" name="Group 82"/>
            <p:cNvGrpSpPr/>
            <p:nvPr/>
          </p:nvGrpSpPr>
          <p:grpSpPr>
            <a:xfrm>
              <a:off x="7681680" y="7854840"/>
              <a:ext cx="1005480" cy="1005480"/>
              <a:chOff x="7681680" y="7854840"/>
              <a:chExt cx="1005480" cy="1005480"/>
            </a:xfrm>
          </p:grpSpPr>
          <p:sp>
            <p:nvSpPr>
              <p:cNvPr id="181" name="Freeform 83"/>
              <p:cNvSpPr/>
              <p:nvPr/>
            </p:nvSpPr>
            <p:spPr>
              <a:xfrm>
                <a:off x="7681680" y="785484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29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82" name="Group 84"/>
            <p:cNvGrpSpPr/>
            <p:nvPr/>
          </p:nvGrpSpPr>
          <p:grpSpPr>
            <a:xfrm>
              <a:off x="8751600" y="7854840"/>
              <a:ext cx="1005480" cy="1005480"/>
              <a:chOff x="8751600" y="7854840"/>
              <a:chExt cx="1005480" cy="1005480"/>
            </a:xfrm>
          </p:grpSpPr>
          <p:sp>
            <p:nvSpPr>
              <p:cNvPr id="183" name="Freeform 85"/>
              <p:cNvSpPr/>
              <p:nvPr/>
            </p:nvSpPr>
            <p:spPr>
              <a:xfrm>
                <a:off x="8751600" y="7854840"/>
                <a:ext cx="1005480" cy="1005480"/>
              </a:xfrm>
              <a:custGeom>
                <a:avLst/>
                <a:gdLst/>
                <a:ah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 rotWithShape="0">
                <a:blip r:embed="rId30"/>
                <a:srcRect/>
                <a:stretch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2" descr=""/>
          <p:cNvPicPr/>
          <p:nvPr/>
        </p:nvPicPr>
        <p:blipFill>
          <a:blip r:embed="rId1"/>
          <a:srcRect l="0" t="8378" r="0" b="8378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ln w="0">
            <a:noFill/>
          </a:ln>
        </p:spPr>
      </p:pic>
      <p:sp>
        <p:nvSpPr>
          <p:cNvPr id="185" name="TextBox 3"/>
          <p:cNvSpPr/>
          <p:nvPr/>
        </p:nvSpPr>
        <p:spPr>
          <a:xfrm>
            <a:off x="13544280" y="7213320"/>
            <a:ext cx="7560" cy="47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AutoShape 4"/>
          <p:cNvSpPr/>
          <p:nvPr/>
        </p:nvSpPr>
        <p:spPr>
          <a:xfrm>
            <a:off x="8965440" y="3677040"/>
            <a:ext cx="9172800" cy="2323800"/>
          </a:xfrm>
          <a:prstGeom prst="rect">
            <a:avLst/>
          </a:prstGeom>
          <a:solidFill>
            <a:srgbClr val="000084">
              <a:alpha val="71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AutoShape 5"/>
          <p:cNvSpPr/>
          <p:nvPr/>
        </p:nvSpPr>
        <p:spPr>
          <a:xfrm>
            <a:off x="9568440" y="5575320"/>
            <a:ext cx="7985880" cy="360"/>
          </a:xfrm>
          <a:prstGeom prst="line">
            <a:avLst/>
          </a:prstGeom>
          <a:ln w="28575">
            <a:solidFill>
              <a:srgbClr val="f8962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TextBox 6"/>
          <p:cNvSpPr/>
          <p:nvPr/>
        </p:nvSpPr>
        <p:spPr>
          <a:xfrm>
            <a:off x="9188640" y="3814200"/>
            <a:ext cx="8745120" cy="229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6012"/>
              </a:lnSpc>
              <a:buNone/>
            </a:pPr>
            <a:r>
              <a:rPr b="0" lang="en-US" sz="4770" spc="41" strike="noStrike">
                <a:solidFill>
                  <a:srgbClr val="ffffff"/>
                </a:solidFill>
                <a:latin typeface="Montserrat Classic Bold"/>
              </a:rPr>
              <a:t>UN SUPPORT EMBLEMATIQUE : NEPTUNE</a:t>
            </a:r>
            <a:endParaRPr b="0" lang="fr-FR" sz="477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Freeform 2"/>
          <p:cNvSpPr/>
          <p:nvPr/>
        </p:nvSpPr>
        <p:spPr>
          <a:xfrm>
            <a:off x="-2862720" y="-3154320"/>
            <a:ext cx="9489960" cy="14043240"/>
          </a:xfrm>
          <a:custGeom>
            <a:avLst/>
            <a:gdLst/>
            <a:ahLst/>
            <a:rect l="l" t="t" r="r" b="b"/>
            <a:pathLst>
              <a:path w="9490283" h="14043425">
                <a:moveTo>
                  <a:pt x="0" y="0"/>
                </a:moveTo>
                <a:lnTo>
                  <a:pt x="9490283" y="0"/>
                </a:lnTo>
                <a:lnTo>
                  <a:pt x="9490283" y="14043424"/>
                </a:lnTo>
                <a:lnTo>
                  <a:pt x="0" y="1404342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AutoShape 3"/>
          <p:cNvSpPr/>
          <p:nvPr/>
        </p:nvSpPr>
        <p:spPr>
          <a:xfrm>
            <a:off x="7584120" y="344160"/>
            <a:ext cx="9878760" cy="2327040"/>
          </a:xfrm>
          <a:prstGeom prst="rect">
            <a:avLst/>
          </a:prstGeom>
          <a:solidFill>
            <a:srgbClr val="00008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91" name="Group 4"/>
          <p:cNvGrpSpPr/>
          <p:nvPr/>
        </p:nvGrpSpPr>
        <p:grpSpPr>
          <a:xfrm>
            <a:off x="7069680" y="3058920"/>
            <a:ext cx="10189440" cy="5691600"/>
            <a:chOff x="7069680" y="3058920"/>
            <a:chExt cx="10189440" cy="5691600"/>
          </a:xfrm>
        </p:grpSpPr>
        <p:sp>
          <p:nvSpPr>
            <p:cNvPr id="192" name="Freeform 5"/>
            <p:cNvSpPr/>
            <p:nvPr/>
          </p:nvSpPr>
          <p:spPr>
            <a:xfrm>
              <a:off x="7069680" y="3395520"/>
              <a:ext cx="10189440" cy="5355000"/>
            </a:xfrm>
            <a:custGeom>
              <a:avLst/>
              <a:gdLst/>
              <a:ahLst/>
              <a:rect l="l" t="t" r="r" b="b"/>
              <a:pathLst>
                <a:path w="2884285" h="1515855">
                  <a:moveTo>
                    <a:pt x="38749" y="0"/>
                  </a:moveTo>
                  <a:lnTo>
                    <a:pt x="2845537" y="0"/>
                  </a:lnTo>
                  <a:cubicBezTo>
                    <a:pt x="2866937" y="0"/>
                    <a:pt x="2884285" y="17348"/>
                    <a:pt x="2884285" y="38749"/>
                  </a:cubicBezTo>
                  <a:lnTo>
                    <a:pt x="2884285" y="1477106"/>
                  </a:lnTo>
                  <a:cubicBezTo>
                    <a:pt x="2884285" y="1487383"/>
                    <a:pt x="2880203" y="1497239"/>
                    <a:pt x="2872936" y="1504506"/>
                  </a:cubicBezTo>
                  <a:cubicBezTo>
                    <a:pt x="2865669" y="1511772"/>
                    <a:pt x="2855813" y="1515855"/>
                    <a:pt x="2845537" y="1515855"/>
                  </a:cubicBezTo>
                  <a:lnTo>
                    <a:pt x="38749" y="1515855"/>
                  </a:lnTo>
                  <a:cubicBezTo>
                    <a:pt x="17348" y="1515855"/>
                    <a:pt x="0" y="1498506"/>
                    <a:pt x="0" y="1477106"/>
                  </a:cubicBezTo>
                  <a:lnTo>
                    <a:pt x="0" y="38749"/>
                  </a:lnTo>
                  <a:cubicBezTo>
                    <a:pt x="0" y="17348"/>
                    <a:pt x="17348" y="0"/>
                    <a:pt x="38749" y="0"/>
                  </a:cubicBezTo>
                  <a:close/>
                </a:path>
              </a:pathLst>
            </a:custGeom>
            <a:solidFill>
              <a:srgbClr val="ffffff">
                <a:alpha val="55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" name="TextBox 6"/>
            <p:cNvSpPr/>
            <p:nvPr/>
          </p:nvSpPr>
          <p:spPr>
            <a:xfrm>
              <a:off x="7069680" y="3058920"/>
              <a:ext cx="2871000" cy="3207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94" name="TextBox 7"/>
          <p:cNvSpPr/>
          <p:nvPr/>
        </p:nvSpPr>
        <p:spPr>
          <a:xfrm>
            <a:off x="7584120" y="3849480"/>
            <a:ext cx="10168200" cy="435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41080" indent="-270720">
              <a:lnSpc>
                <a:spcPts val="4286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510" spc="174" strike="noStrike">
                <a:solidFill>
                  <a:srgbClr val="000000"/>
                </a:solidFill>
                <a:latin typeface="Montserrat Light"/>
              </a:rPr>
              <a:t>Construit en 1977 au chantier Pouvreau et dessiné pour la Whitbread de 1977 par André Mauric</a:t>
            </a:r>
            <a:endParaRPr b="0" lang="fr-FR" sz="2510" spc="-1" strike="noStrike">
              <a:latin typeface="Arial"/>
            </a:endParaRPr>
          </a:p>
          <a:p>
            <a:pPr>
              <a:lnSpc>
                <a:spcPts val="4286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 lvl="1" marL="541080" indent="-270720">
              <a:lnSpc>
                <a:spcPts val="4286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510" spc="174" strike="noStrike">
                <a:solidFill>
                  <a:srgbClr val="000000"/>
                </a:solidFill>
                <a:latin typeface="Montserrat Light"/>
              </a:rPr>
              <a:t>Il a rejoint en février 2022 le Golfe du Morbihan pour une rénovation totale</a:t>
            </a:r>
            <a:endParaRPr b="0" lang="fr-FR" sz="2510" spc="-1" strike="noStrike">
              <a:latin typeface="Arial"/>
            </a:endParaRPr>
          </a:p>
          <a:p>
            <a:pPr>
              <a:lnSpc>
                <a:spcPts val="4286"/>
              </a:lnSpc>
              <a:buNone/>
            </a:pPr>
            <a:endParaRPr b="0" lang="fr-FR" sz="1800" spc="-1" strike="noStrike">
              <a:latin typeface="Arial"/>
            </a:endParaRPr>
          </a:p>
          <a:p>
            <a:pPr lvl="1" marL="541080" indent="-270720">
              <a:lnSpc>
                <a:spcPts val="4286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510" spc="174" strike="noStrike">
                <a:solidFill>
                  <a:srgbClr val="000000"/>
                </a:solidFill>
                <a:latin typeface="Montserrat Light"/>
              </a:rPr>
              <a:t>Classé bateau d'intérêt patrimonial et supporté par </a:t>
            </a:r>
            <a:r>
              <a:rPr b="0" lang="en-US" sz="2510" spc="174" strike="noStrike">
                <a:solidFill>
                  <a:srgbClr val="000000"/>
                </a:solidFill>
                <a:latin typeface="Montserrat Light Bold"/>
              </a:rPr>
              <a:t>la fondation du patrimoine</a:t>
            </a:r>
            <a:endParaRPr b="0" lang="fr-FR" sz="2510" spc="-1" strike="noStrike">
              <a:latin typeface="Arial"/>
            </a:endParaRPr>
          </a:p>
        </p:txBody>
      </p:sp>
      <p:sp>
        <p:nvSpPr>
          <p:cNvPr id="195" name="Freeform 8">
            <a:hlinkClick r:id="rId2"/>
          </p:cNvPr>
          <p:cNvSpPr/>
          <p:nvPr/>
        </p:nvSpPr>
        <p:spPr>
          <a:xfrm>
            <a:off x="1467000" y="8804520"/>
            <a:ext cx="3327840" cy="1218960"/>
          </a:xfrm>
          <a:custGeom>
            <a:avLst/>
            <a:gdLst/>
            <a:ahLst/>
            <a:rect l="l" t="t" r="r" b="b"/>
            <a:pathLst>
              <a:path w="3328248" h="1219358">
                <a:moveTo>
                  <a:pt x="0" y="0"/>
                </a:moveTo>
                <a:lnTo>
                  <a:pt x="3328248" y="0"/>
                </a:lnTo>
                <a:lnTo>
                  <a:pt x="3328248" y="1219358"/>
                </a:lnTo>
                <a:lnTo>
                  <a:pt x="0" y="12193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TextBox 9"/>
          <p:cNvSpPr/>
          <p:nvPr/>
        </p:nvSpPr>
        <p:spPr>
          <a:xfrm>
            <a:off x="7040160" y="908640"/>
            <a:ext cx="10966680" cy="131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159"/>
              </a:lnSpc>
              <a:buNone/>
            </a:pPr>
            <a:r>
              <a:rPr b="0" lang="en-US" sz="4300" spc="316" strike="noStrike">
                <a:solidFill>
                  <a:srgbClr val="ffffff"/>
                </a:solidFill>
                <a:latin typeface="Montserrat Classic Bold"/>
              </a:rPr>
              <a:t>UN BATEAU D'INTÉRÊT </a:t>
            </a:r>
            <a:endParaRPr b="0" lang="fr-FR" sz="4300" spc="-1" strike="noStrike">
              <a:latin typeface="Arial"/>
            </a:endParaRPr>
          </a:p>
          <a:p>
            <a:pPr algn="ctr">
              <a:lnSpc>
                <a:spcPts val="5159"/>
              </a:lnSpc>
              <a:buNone/>
            </a:pPr>
            <a:r>
              <a:rPr b="0" lang="en-US" sz="4300" spc="316" strike="noStrike">
                <a:solidFill>
                  <a:srgbClr val="ffffff"/>
                </a:solidFill>
                <a:latin typeface="Montserrat Classic Bold"/>
              </a:rPr>
              <a:t>PATRIMONIAL</a:t>
            </a:r>
            <a:endParaRPr b="0" lang="fr-FR" sz="4300" spc="-1" strike="noStrike">
              <a:latin typeface="Arial"/>
            </a:endParaRPr>
          </a:p>
        </p:txBody>
      </p:sp>
      <p:sp>
        <p:nvSpPr>
          <p:cNvPr id="197" name="Freeform 10"/>
          <p:cNvSpPr/>
          <p:nvPr/>
        </p:nvSpPr>
        <p:spPr>
          <a:xfrm>
            <a:off x="271080" y="122400"/>
            <a:ext cx="1834200" cy="1572120"/>
          </a:xfrm>
          <a:custGeom>
            <a:avLst/>
            <a:gdLst/>
            <a:ahLst/>
            <a:rect l="l" t="t" r="r" b="b"/>
            <a:pathLst>
              <a:path w="1834486" h="1572416">
                <a:moveTo>
                  <a:pt x="0" y="0"/>
                </a:moveTo>
                <a:lnTo>
                  <a:pt x="1834486" y="0"/>
                </a:lnTo>
                <a:lnTo>
                  <a:pt x="1834486" y="1572417"/>
                </a:lnTo>
                <a:lnTo>
                  <a:pt x="0" y="157241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962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Freeform 2"/>
          <p:cNvSpPr/>
          <p:nvPr/>
        </p:nvSpPr>
        <p:spPr>
          <a:xfrm>
            <a:off x="271080" y="122400"/>
            <a:ext cx="1834200" cy="1572120"/>
          </a:xfrm>
          <a:custGeom>
            <a:avLst/>
            <a:gdLst/>
            <a:ahLst/>
            <a:rect l="l" t="t" r="r" b="b"/>
            <a:pathLst>
              <a:path w="1834486" h="1572416">
                <a:moveTo>
                  <a:pt x="0" y="0"/>
                </a:moveTo>
                <a:lnTo>
                  <a:pt x="1834486" y="0"/>
                </a:lnTo>
                <a:lnTo>
                  <a:pt x="1834486" y="1572417"/>
                </a:lnTo>
                <a:lnTo>
                  <a:pt x="0" y="157241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Freeform 3"/>
          <p:cNvSpPr/>
          <p:nvPr/>
        </p:nvSpPr>
        <p:spPr>
          <a:xfrm>
            <a:off x="-127080" y="4324680"/>
            <a:ext cx="9143640" cy="6193800"/>
          </a:xfrm>
          <a:custGeom>
            <a:avLst/>
            <a:gdLst/>
            <a:ahLst/>
            <a:rect l="l" t="t" r="r" b="b"/>
            <a:pathLst>
              <a:path w="9144000" h="6194323">
                <a:moveTo>
                  <a:pt x="0" y="0"/>
                </a:moveTo>
                <a:lnTo>
                  <a:pt x="9144000" y="0"/>
                </a:lnTo>
                <a:lnTo>
                  <a:pt x="9144000" y="6194322"/>
                </a:lnTo>
                <a:lnTo>
                  <a:pt x="0" y="619432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Freeform 4"/>
          <p:cNvSpPr/>
          <p:nvPr/>
        </p:nvSpPr>
        <p:spPr>
          <a:xfrm>
            <a:off x="9016920" y="4324680"/>
            <a:ext cx="9270720" cy="6942240"/>
          </a:xfrm>
          <a:custGeom>
            <a:avLst/>
            <a:gdLst/>
            <a:ahLst/>
            <a:rect l="l" t="t" r="r" b="b"/>
            <a:pathLst>
              <a:path w="9270991" h="6942551">
                <a:moveTo>
                  <a:pt x="0" y="0"/>
                </a:moveTo>
                <a:lnTo>
                  <a:pt x="9270991" y="0"/>
                </a:lnTo>
                <a:lnTo>
                  <a:pt x="9270991" y="6942551"/>
                </a:lnTo>
                <a:lnTo>
                  <a:pt x="0" y="69425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Freeform 5"/>
          <p:cNvSpPr/>
          <p:nvPr/>
        </p:nvSpPr>
        <p:spPr>
          <a:xfrm>
            <a:off x="12241440" y="151920"/>
            <a:ext cx="6046200" cy="6442920"/>
          </a:xfrm>
          <a:custGeom>
            <a:avLst/>
            <a:gdLst/>
            <a:ahLst/>
            <a:rect l="l" t="t" r="r" b="b"/>
            <a:pathLst>
              <a:path w="6046555" h="6443421">
                <a:moveTo>
                  <a:pt x="0" y="0"/>
                </a:moveTo>
                <a:lnTo>
                  <a:pt x="6046555" y="0"/>
                </a:lnTo>
                <a:lnTo>
                  <a:pt x="6046555" y="6443421"/>
                </a:lnTo>
                <a:lnTo>
                  <a:pt x="0" y="644342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TextBox 6"/>
          <p:cNvSpPr/>
          <p:nvPr/>
        </p:nvSpPr>
        <p:spPr>
          <a:xfrm>
            <a:off x="3124080" y="372240"/>
            <a:ext cx="8098200" cy="320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6301"/>
              </a:lnSpc>
              <a:buNone/>
            </a:pPr>
            <a:r>
              <a:rPr b="0" lang="en-US" sz="4500" spc="-1" strike="noStrike">
                <a:solidFill>
                  <a:srgbClr val="000087"/>
                </a:solidFill>
                <a:latin typeface="Open Sans Bold"/>
              </a:rPr>
              <a:t>UN GRAPHISME DYNAMIQUE ET </a:t>
            </a:r>
            <a:endParaRPr b="0" lang="fr-FR" sz="4500" spc="-1" strike="noStrike">
              <a:latin typeface="Arial"/>
            </a:endParaRPr>
          </a:p>
          <a:p>
            <a:pPr algn="ctr">
              <a:lnSpc>
                <a:spcPts val="6301"/>
              </a:lnSpc>
              <a:buNone/>
            </a:pPr>
            <a:r>
              <a:rPr b="0" lang="en-US" sz="4500" spc="-1" strike="noStrike">
                <a:solidFill>
                  <a:srgbClr val="000087"/>
                </a:solidFill>
                <a:latin typeface="Open Sans Bold"/>
              </a:rPr>
              <a:t>MODERNISÉ POUR PORTER NOS VALEURS</a:t>
            </a:r>
            <a:endParaRPr b="0" lang="fr-FR" sz="4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LibreOffice/7.3.6.2$Windows_X86_64 LibreOffice_project/c28ca90fd6e1a19e189fc16c05f8f8924961e12e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DAFo5MGuXdo</dc:identifier>
  <dc:language>fr-FR</dc:language>
  <cp:lastModifiedBy/>
  <cp:lastPrinted>2023-07-21T10:18:05Z</cp:lastPrinted>
  <dcterms:modified xsi:type="dcterms:W3CDTF">2011-08-01T06:04:30Z</dcterms:modified>
  <cp:revision>1</cp:revision>
  <dc:subject/>
  <dc:title>Version DEF ANCORA - courte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